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8" r:id="rId3"/>
    <p:sldId id="269" r:id="rId4"/>
    <p:sldId id="262" r:id="rId5"/>
    <p:sldId id="263" r:id="rId6"/>
    <p:sldId id="265"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78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99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21182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061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409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67126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anose="020B0604020202020204" charset="0"/>
        </a:defRPr>
      </a:lvl2pPr>
      <a:lvl3pPr algn="l" rtl="0" eaLnBrk="0" fontAlgn="base" hangingPunct="0">
        <a:lnSpc>
          <a:spcPct val="90000"/>
        </a:lnSpc>
        <a:spcBef>
          <a:spcPct val="0"/>
        </a:spcBef>
        <a:spcAft>
          <a:spcPct val="0"/>
        </a:spcAft>
        <a:defRPr sz="4000" b="1">
          <a:solidFill>
            <a:srgbClr val="1C1C1C"/>
          </a:solidFill>
          <a:latin typeface="Twinkl" panose="020B0604020202020204" charset="0"/>
        </a:defRPr>
      </a:lvl3pPr>
      <a:lvl4pPr algn="l" rtl="0" eaLnBrk="0" fontAlgn="base" hangingPunct="0">
        <a:lnSpc>
          <a:spcPct val="90000"/>
        </a:lnSpc>
        <a:spcBef>
          <a:spcPct val="0"/>
        </a:spcBef>
        <a:spcAft>
          <a:spcPct val="0"/>
        </a:spcAft>
        <a:defRPr sz="4000" b="1">
          <a:solidFill>
            <a:srgbClr val="1C1C1C"/>
          </a:solidFill>
          <a:latin typeface="Twinkl" panose="020B0604020202020204" charset="0"/>
        </a:defRPr>
      </a:lvl4pPr>
      <a:lvl5pPr algn="l" rtl="0" eaLnBrk="0" fontAlgn="base" hangingPunct="0">
        <a:lnSpc>
          <a:spcPct val="90000"/>
        </a:lnSpc>
        <a:spcBef>
          <a:spcPct val="0"/>
        </a:spcBef>
        <a:spcAft>
          <a:spcPct val="0"/>
        </a:spcAft>
        <a:defRPr sz="4000" b="1">
          <a:solidFill>
            <a:srgbClr val="1C1C1C"/>
          </a:solidFill>
          <a:latin typeface="Twinkl" panose="020B0604020202020204" charset="0"/>
        </a:defRPr>
      </a:lvl5pPr>
      <a:lvl6pPr marL="457200" algn="l" rtl="0" fontAlgn="base">
        <a:lnSpc>
          <a:spcPct val="90000"/>
        </a:lnSpc>
        <a:spcBef>
          <a:spcPct val="0"/>
        </a:spcBef>
        <a:spcAft>
          <a:spcPct val="0"/>
        </a:spcAft>
        <a:defRPr sz="4000" b="1">
          <a:solidFill>
            <a:srgbClr val="1C1C1C"/>
          </a:solidFill>
          <a:latin typeface="Twinkl" panose="020B0604020202020204" charset="0"/>
        </a:defRPr>
      </a:lvl6pPr>
      <a:lvl7pPr marL="914400" algn="l" rtl="0" fontAlgn="base">
        <a:lnSpc>
          <a:spcPct val="90000"/>
        </a:lnSpc>
        <a:spcBef>
          <a:spcPct val="0"/>
        </a:spcBef>
        <a:spcAft>
          <a:spcPct val="0"/>
        </a:spcAft>
        <a:defRPr sz="4000" b="1">
          <a:solidFill>
            <a:srgbClr val="1C1C1C"/>
          </a:solidFill>
          <a:latin typeface="Twinkl" panose="020B0604020202020204" charset="0"/>
        </a:defRPr>
      </a:lvl7pPr>
      <a:lvl8pPr marL="1371600" algn="l" rtl="0" fontAlgn="base">
        <a:lnSpc>
          <a:spcPct val="90000"/>
        </a:lnSpc>
        <a:spcBef>
          <a:spcPct val="0"/>
        </a:spcBef>
        <a:spcAft>
          <a:spcPct val="0"/>
        </a:spcAft>
        <a:defRPr sz="4000" b="1">
          <a:solidFill>
            <a:srgbClr val="1C1C1C"/>
          </a:solidFill>
          <a:latin typeface="Twinkl" panose="020B0604020202020204" charset="0"/>
        </a:defRPr>
      </a:lvl8pPr>
      <a:lvl9pPr marL="1828800" algn="l" rtl="0" fontAlgn="base">
        <a:lnSpc>
          <a:spcPct val="90000"/>
        </a:lnSpc>
        <a:spcBef>
          <a:spcPct val="0"/>
        </a:spcBef>
        <a:spcAft>
          <a:spcPct val="0"/>
        </a:spcAft>
        <a:defRPr sz="4000" b="1">
          <a:solidFill>
            <a:srgbClr val="1C1C1C"/>
          </a:solidFill>
          <a:latin typeface="Twinkl" panose="020B060402020202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rj5kiH5XZxw"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a:t>
            </a:r>
            <a:r>
              <a:rPr lang="en-GB" altLang="en-US" sz="2800" dirty="0" smtClean="0">
                <a:latin typeface="Twinkl SemiBold" charset="0"/>
              </a:rPr>
              <a:t>2 </a:t>
            </a:r>
            <a:r>
              <a:rPr lang="en-GB" altLang="en-US" sz="2800" dirty="0" smtClean="0">
                <a:latin typeface="Twinkl SemiBold" charset="0"/>
              </a:rPr>
              <a:t>Starter: Subordinate clauses &amp; conjunctions</a:t>
            </a:r>
            <a:endParaRPr lang="en-GB" altLang="en-US" sz="2800" b="0" u="sng" dirty="0">
              <a:latin typeface="Twinkl SemiBold" charset="0"/>
            </a:endParaRPr>
          </a:p>
        </p:txBody>
      </p:sp>
      <p:sp>
        <p:nvSpPr>
          <p:cNvPr id="9219" name="TextBox 8"/>
          <p:cNvSpPr txBox="1">
            <a:spLocks noChangeArrowheads="1"/>
          </p:cNvSpPr>
          <p:nvPr/>
        </p:nvSpPr>
        <p:spPr bwMode="auto">
          <a:xfrm>
            <a:off x="794327" y="1089313"/>
            <a:ext cx="106495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rPr>
              <a:t>Let’s answer the following questions as a class</a:t>
            </a:r>
            <a:endParaRPr lang="en-GB" altLang="en-US" sz="2400" dirty="0">
              <a:solidFill>
                <a:srgbClr val="1C1C1C"/>
              </a:solidFill>
            </a:endParaRPr>
          </a:p>
          <a:p>
            <a:pPr eaLnBrk="0" fontAlgn="base" hangingPunct="0">
              <a:spcBef>
                <a:spcPct val="0"/>
              </a:spcBef>
              <a:spcAft>
                <a:spcPct val="0"/>
              </a:spcAft>
            </a:pPr>
            <a:endParaRPr lang="en-GB" altLang="en-US" sz="2400" dirty="0">
              <a:solidFill>
                <a:srgbClr val="1C1C1C"/>
              </a:solidFill>
            </a:endParaRPr>
          </a:p>
        </p:txBody>
      </p:sp>
      <p:pic>
        <p:nvPicPr>
          <p:cNvPr id="4" name="Picture 3"/>
          <p:cNvPicPr>
            <a:picLocks noChangeAspect="1"/>
          </p:cNvPicPr>
          <p:nvPr/>
        </p:nvPicPr>
        <p:blipFill>
          <a:blip r:embed="rId2"/>
          <a:stretch>
            <a:fillRect/>
          </a:stretch>
        </p:blipFill>
        <p:spPr>
          <a:xfrm>
            <a:off x="1138102" y="1837614"/>
            <a:ext cx="9961977" cy="3305524"/>
          </a:xfrm>
          <a:prstGeom prst="rect">
            <a:avLst/>
          </a:prstGeom>
        </p:spPr>
      </p:pic>
    </p:spTree>
    <p:extLst>
      <p:ext uri="{BB962C8B-B14F-4D97-AF65-F5344CB8AC3E}">
        <p14:creationId xmlns:p14="http://schemas.microsoft.com/office/powerpoint/2010/main" val="2428925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a:t>
            </a:r>
            <a:r>
              <a:rPr lang="en-GB" altLang="en-US" sz="2800" dirty="0" smtClean="0">
                <a:latin typeface="Twinkl SemiBold" charset="0"/>
              </a:rPr>
              <a:t>2 </a:t>
            </a:r>
            <a:r>
              <a:rPr lang="en-GB" altLang="en-US" sz="2800" dirty="0" smtClean="0">
                <a:latin typeface="Twinkl SemiBold" charset="0"/>
              </a:rPr>
              <a:t>Starter: Subordinate clauses &amp; conjunctions</a:t>
            </a:r>
            <a:endParaRPr lang="en-GB" altLang="en-US" sz="2800" b="0" u="sng" dirty="0">
              <a:latin typeface="Twinkl SemiBold" charset="0"/>
            </a:endParaRPr>
          </a:p>
        </p:txBody>
      </p:sp>
      <p:sp>
        <p:nvSpPr>
          <p:cNvPr id="9219" name="TextBox 8"/>
          <p:cNvSpPr txBox="1">
            <a:spLocks noChangeArrowheads="1"/>
          </p:cNvSpPr>
          <p:nvPr/>
        </p:nvSpPr>
        <p:spPr bwMode="auto">
          <a:xfrm>
            <a:off x="794327" y="1089313"/>
            <a:ext cx="106495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rPr>
              <a:t>Let’s answer the following questions as a class</a:t>
            </a:r>
            <a:endParaRPr lang="en-GB" altLang="en-US" sz="2400" dirty="0">
              <a:solidFill>
                <a:srgbClr val="1C1C1C"/>
              </a:solidFill>
            </a:endParaRPr>
          </a:p>
          <a:p>
            <a:pPr eaLnBrk="0" fontAlgn="base" hangingPunct="0">
              <a:spcBef>
                <a:spcPct val="0"/>
              </a:spcBef>
              <a:spcAft>
                <a:spcPct val="0"/>
              </a:spcAft>
            </a:pPr>
            <a:endParaRPr lang="en-GB" altLang="en-US" sz="2400" dirty="0">
              <a:solidFill>
                <a:srgbClr val="1C1C1C"/>
              </a:solidFill>
            </a:endParaRPr>
          </a:p>
        </p:txBody>
      </p:sp>
      <p:pic>
        <p:nvPicPr>
          <p:cNvPr id="2" name="Picture 1"/>
          <p:cNvPicPr>
            <a:picLocks noChangeAspect="1"/>
          </p:cNvPicPr>
          <p:nvPr/>
        </p:nvPicPr>
        <p:blipFill>
          <a:blip r:embed="rId2"/>
          <a:stretch>
            <a:fillRect/>
          </a:stretch>
        </p:blipFill>
        <p:spPr>
          <a:xfrm>
            <a:off x="978033" y="1760514"/>
            <a:ext cx="10202072" cy="2728238"/>
          </a:xfrm>
          <a:prstGeom prst="rect">
            <a:avLst/>
          </a:prstGeom>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6406" y="5608886"/>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8373" y="5421781"/>
            <a:ext cx="13350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3285" y="5617765"/>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8014" y="5608886"/>
            <a:ext cx="13335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0120" y="5608886"/>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8549" y="5421780"/>
            <a:ext cx="13350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439" y="5479545"/>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488051" y="5818798"/>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which</a:t>
            </a:r>
            <a:endParaRPr lang="en-GB" dirty="0">
              <a:latin typeface="+mn-lt"/>
            </a:endParaRPr>
          </a:p>
        </p:txBody>
      </p:sp>
      <p:sp>
        <p:nvSpPr>
          <p:cNvPr id="14" name="TextBox 13"/>
          <p:cNvSpPr txBox="1"/>
          <p:nvPr/>
        </p:nvSpPr>
        <p:spPr>
          <a:xfrm>
            <a:off x="7947238" y="5651995"/>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while</a:t>
            </a:r>
            <a:endParaRPr lang="en-GB" dirty="0">
              <a:latin typeface="+mn-lt"/>
            </a:endParaRPr>
          </a:p>
        </p:txBody>
      </p:sp>
      <p:sp>
        <p:nvSpPr>
          <p:cNvPr id="15" name="TextBox 14"/>
          <p:cNvSpPr txBox="1"/>
          <p:nvPr/>
        </p:nvSpPr>
        <p:spPr>
          <a:xfrm>
            <a:off x="6855959" y="5854059"/>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when</a:t>
            </a:r>
            <a:endParaRPr lang="en-GB" dirty="0">
              <a:latin typeface="+mn-lt"/>
            </a:endParaRPr>
          </a:p>
        </p:txBody>
      </p:sp>
      <p:sp>
        <p:nvSpPr>
          <p:cNvPr id="16" name="TextBox 15"/>
          <p:cNvSpPr txBox="1"/>
          <p:nvPr/>
        </p:nvSpPr>
        <p:spPr>
          <a:xfrm>
            <a:off x="10618791" y="5643389"/>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until</a:t>
            </a:r>
            <a:endParaRPr lang="en-GB" dirty="0">
              <a:latin typeface="+mn-lt"/>
            </a:endParaRPr>
          </a:p>
        </p:txBody>
      </p:sp>
      <p:sp>
        <p:nvSpPr>
          <p:cNvPr id="17" name="TextBox 16"/>
          <p:cNvSpPr txBox="1"/>
          <p:nvPr/>
        </p:nvSpPr>
        <p:spPr>
          <a:xfrm>
            <a:off x="717688" y="5646178"/>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after</a:t>
            </a:r>
            <a:endParaRPr lang="en-GB" dirty="0">
              <a:latin typeface="+mn-lt"/>
            </a:endParaRPr>
          </a:p>
        </p:txBody>
      </p:sp>
      <p:sp>
        <p:nvSpPr>
          <p:cNvPr id="18" name="TextBox 17"/>
          <p:cNvSpPr txBox="1"/>
          <p:nvPr/>
        </p:nvSpPr>
        <p:spPr>
          <a:xfrm>
            <a:off x="2327825" y="5810022"/>
            <a:ext cx="1048977" cy="369332"/>
          </a:xfrm>
          <a:prstGeom prst="rect">
            <a:avLst/>
          </a:prstGeom>
          <a:solidFill>
            <a:srgbClr val="F4EFD5"/>
          </a:solidFill>
          <a:effectLst>
            <a:softEdge rad="63500"/>
          </a:effectLst>
        </p:spPr>
        <p:txBody>
          <a:bodyPr wrap="square">
            <a:spAutoFit/>
          </a:bodyPr>
          <a:lstStyle/>
          <a:p>
            <a:pPr eaLnBrk="1" fontAlgn="auto" hangingPunct="1">
              <a:spcBef>
                <a:spcPts val="0"/>
              </a:spcBef>
              <a:spcAft>
                <a:spcPts val="0"/>
              </a:spcAft>
              <a:defRPr/>
            </a:pPr>
            <a:r>
              <a:rPr lang="en-AU" dirty="0">
                <a:latin typeface="+mn-lt"/>
              </a:rPr>
              <a:t>before</a:t>
            </a:r>
            <a:endParaRPr lang="en-GB" dirty="0">
              <a:latin typeface="+mn-lt"/>
            </a:endParaRPr>
          </a:p>
        </p:txBody>
      </p:sp>
      <p:sp>
        <p:nvSpPr>
          <p:cNvPr id="20" name="TextBox 19"/>
          <p:cNvSpPr txBox="1"/>
          <p:nvPr/>
        </p:nvSpPr>
        <p:spPr>
          <a:xfrm>
            <a:off x="3853613" y="5811428"/>
            <a:ext cx="921019"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just as</a:t>
            </a:r>
            <a:endParaRPr lang="en-GB" dirty="0">
              <a:latin typeface="+mn-lt"/>
            </a:endParaRPr>
          </a:p>
        </p:txBody>
      </p:sp>
      <p:pic>
        <p:nvPicPr>
          <p:cNvPr id="2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2504" y="5485753"/>
            <a:ext cx="13350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5002503" y="5644264"/>
            <a:ext cx="1186504"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GB" dirty="0">
                <a:latin typeface="+mn-lt"/>
              </a:rPr>
              <a:t>although</a:t>
            </a:r>
          </a:p>
        </p:txBody>
      </p:sp>
    </p:spTree>
    <p:extLst>
      <p:ext uri="{BB962C8B-B14F-4D97-AF65-F5344CB8AC3E}">
        <p14:creationId xmlns:p14="http://schemas.microsoft.com/office/powerpoint/2010/main" val="400852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a:t>
            </a:r>
            <a:r>
              <a:rPr lang="en-GB" altLang="en-US" sz="2800" dirty="0" smtClean="0">
                <a:latin typeface="Twinkl SemiBold" charset="0"/>
              </a:rPr>
              <a:t>2 </a:t>
            </a:r>
            <a:r>
              <a:rPr lang="en-GB" altLang="en-US" sz="2800" dirty="0" smtClean="0">
                <a:latin typeface="Twinkl SemiBold" charset="0"/>
              </a:rPr>
              <a:t>Starter: Subordinate clauses &amp; conjunctions</a:t>
            </a:r>
            <a:endParaRPr lang="en-GB" altLang="en-US" sz="2800" b="0" u="sng" dirty="0">
              <a:latin typeface="Twinkl SemiBold" charset="0"/>
            </a:endParaRPr>
          </a:p>
        </p:txBody>
      </p:sp>
      <p:sp>
        <p:nvSpPr>
          <p:cNvPr id="9219" name="TextBox 8"/>
          <p:cNvSpPr txBox="1">
            <a:spLocks noChangeArrowheads="1"/>
          </p:cNvSpPr>
          <p:nvPr/>
        </p:nvSpPr>
        <p:spPr bwMode="auto">
          <a:xfrm>
            <a:off x="794327" y="1089313"/>
            <a:ext cx="106495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rPr>
              <a:t>Let’s answer the following questions as a class</a:t>
            </a:r>
            <a:endParaRPr lang="en-GB" altLang="en-US" sz="2400" dirty="0">
              <a:solidFill>
                <a:srgbClr val="1C1C1C"/>
              </a:solidFill>
            </a:endParaRPr>
          </a:p>
          <a:p>
            <a:pPr eaLnBrk="0" fontAlgn="base" hangingPunct="0">
              <a:spcBef>
                <a:spcPct val="0"/>
              </a:spcBef>
              <a:spcAft>
                <a:spcPct val="0"/>
              </a:spcAft>
            </a:pPr>
            <a:endParaRPr lang="en-GB" altLang="en-US" sz="2400" dirty="0">
              <a:solidFill>
                <a:srgbClr val="1C1C1C"/>
              </a:solidFill>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16406" y="5608886"/>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8373" y="5421781"/>
            <a:ext cx="13350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3285" y="5617765"/>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8014" y="5608886"/>
            <a:ext cx="13335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0120" y="5608886"/>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8549" y="5421780"/>
            <a:ext cx="13350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439" y="5479545"/>
            <a:ext cx="13350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488051" y="5818798"/>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which</a:t>
            </a:r>
            <a:endParaRPr lang="en-GB" dirty="0">
              <a:latin typeface="+mn-lt"/>
            </a:endParaRPr>
          </a:p>
        </p:txBody>
      </p:sp>
      <p:sp>
        <p:nvSpPr>
          <p:cNvPr id="14" name="TextBox 13"/>
          <p:cNvSpPr txBox="1"/>
          <p:nvPr/>
        </p:nvSpPr>
        <p:spPr>
          <a:xfrm>
            <a:off x="7947238" y="5651995"/>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while</a:t>
            </a:r>
            <a:endParaRPr lang="en-GB" dirty="0">
              <a:latin typeface="+mn-lt"/>
            </a:endParaRPr>
          </a:p>
        </p:txBody>
      </p:sp>
      <p:sp>
        <p:nvSpPr>
          <p:cNvPr id="15" name="TextBox 14"/>
          <p:cNvSpPr txBox="1"/>
          <p:nvPr/>
        </p:nvSpPr>
        <p:spPr>
          <a:xfrm>
            <a:off x="6855959" y="5854059"/>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when</a:t>
            </a:r>
            <a:endParaRPr lang="en-GB" dirty="0">
              <a:latin typeface="+mn-lt"/>
            </a:endParaRPr>
          </a:p>
        </p:txBody>
      </p:sp>
      <p:sp>
        <p:nvSpPr>
          <p:cNvPr id="16" name="TextBox 15"/>
          <p:cNvSpPr txBox="1"/>
          <p:nvPr/>
        </p:nvSpPr>
        <p:spPr>
          <a:xfrm>
            <a:off x="10618791" y="5643389"/>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until</a:t>
            </a:r>
            <a:endParaRPr lang="en-GB" dirty="0">
              <a:latin typeface="+mn-lt"/>
            </a:endParaRPr>
          </a:p>
        </p:txBody>
      </p:sp>
      <p:sp>
        <p:nvSpPr>
          <p:cNvPr id="17" name="TextBox 16"/>
          <p:cNvSpPr txBox="1"/>
          <p:nvPr/>
        </p:nvSpPr>
        <p:spPr>
          <a:xfrm>
            <a:off x="717688" y="5646178"/>
            <a:ext cx="799665"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after</a:t>
            </a:r>
            <a:endParaRPr lang="en-GB" dirty="0">
              <a:latin typeface="+mn-lt"/>
            </a:endParaRPr>
          </a:p>
        </p:txBody>
      </p:sp>
      <p:sp>
        <p:nvSpPr>
          <p:cNvPr id="18" name="TextBox 17"/>
          <p:cNvSpPr txBox="1"/>
          <p:nvPr/>
        </p:nvSpPr>
        <p:spPr>
          <a:xfrm>
            <a:off x="2327825" y="5810022"/>
            <a:ext cx="1048977" cy="369332"/>
          </a:xfrm>
          <a:prstGeom prst="rect">
            <a:avLst/>
          </a:prstGeom>
          <a:solidFill>
            <a:srgbClr val="F4EFD5"/>
          </a:solidFill>
          <a:effectLst>
            <a:softEdge rad="63500"/>
          </a:effectLst>
        </p:spPr>
        <p:txBody>
          <a:bodyPr wrap="square">
            <a:spAutoFit/>
          </a:bodyPr>
          <a:lstStyle/>
          <a:p>
            <a:pPr eaLnBrk="1" fontAlgn="auto" hangingPunct="1">
              <a:spcBef>
                <a:spcPts val="0"/>
              </a:spcBef>
              <a:spcAft>
                <a:spcPts val="0"/>
              </a:spcAft>
              <a:defRPr/>
            </a:pPr>
            <a:r>
              <a:rPr lang="en-AU" dirty="0">
                <a:latin typeface="+mn-lt"/>
              </a:rPr>
              <a:t>before</a:t>
            </a:r>
            <a:endParaRPr lang="en-GB" dirty="0">
              <a:latin typeface="+mn-lt"/>
            </a:endParaRPr>
          </a:p>
        </p:txBody>
      </p:sp>
      <p:sp>
        <p:nvSpPr>
          <p:cNvPr id="20" name="TextBox 19"/>
          <p:cNvSpPr txBox="1"/>
          <p:nvPr/>
        </p:nvSpPr>
        <p:spPr>
          <a:xfrm>
            <a:off x="3853613" y="5811428"/>
            <a:ext cx="921019"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AU" dirty="0">
                <a:latin typeface="+mn-lt"/>
              </a:rPr>
              <a:t>just as</a:t>
            </a:r>
            <a:endParaRPr lang="en-GB" dirty="0">
              <a:latin typeface="+mn-lt"/>
            </a:endParaRPr>
          </a:p>
        </p:txBody>
      </p:sp>
      <p:pic>
        <p:nvPicPr>
          <p:cNvPr id="2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2504" y="5485753"/>
            <a:ext cx="13350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5002503" y="5644264"/>
            <a:ext cx="1186504" cy="369332"/>
          </a:xfrm>
          <a:prstGeom prst="rect">
            <a:avLst/>
          </a:prstGeom>
          <a:solidFill>
            <a:srgbClr val="F4EFD5"/>
          </a:solidFill>
          <a:effectLst>
            <a:softEdge rad="63500"/>
          </a:effectLst>
        </p:spPr>
        <p:txBody>
          <a:bodyPr>
            <a:spAutoFit/>
          </a:bodyPr>
          <a:lstStyle/>
          <a:p>
            <a:pPr eaLnBrk="1" fontAlgn="auto" hangingPunct="1">
              <a:spcBef>
                <a:spcPts val="0"/>
              </a:spcBef>
              <a:spcAft>
                <a:spcPts val="0"/>
              </a:spcAft>
              <a:defRPr/>
            </a:pPr>
            <a:r>
              <a:rPr lang="en-GB" dirty="0">
                <a:latin typeface="+mn-lt"/>
              </a:rPr>
              <a:t>although</a:t>
            </a:r>
          </a:p>
        </p:txBody>
      </p:sp>
      <p:pic>
        <p:nvPicPr>
          <p:cNvPr id="1026" name="Picture 2" descr="Subordinate clause – 9 of the best resources and worksheets for KS2 Engl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470" y="1591962"/>
            <a:ext cx="6303240" cy="382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a:t>
            </a:r>
            <a:r>
              <a:rPr lang="en-GB" altLang="en-US" sz="2800" dirty="0" smtClean="0">
                <a:latin typeface="Twinkl SemiBold" charset="0"/>
              </a:rPr>
              <a:t>2: </a:t>
            </a:r>
            <a:r>
              <a:rPr lang="en-GB" altLang="en-US" sz="2800" dirty="0" smtClean="0">
                <a:latin typeface="Twinkl SemiBold" charset="0"/>
              </a:rPr>
              <a:t>Descriptive Writing</a:t>
            </a:r>
            <a:endParaRPr lang="en-GB" altLang="en-US" sz="2800" b="0" u="sng" dirty="0">
              <a:latin typeface="Twinkl SemiBold" charset="0"/>
            </a:endParaRPr>
          </a:p>
        </p:txBody>
      </p:sp>
      <p:sp>
        <p:nvSpPr>
          <p:cNvPr id="9219" name="TextBox 8"/>
          <p:cNvSpPr txBox="1">
            <a:spLocks noChangeArrowheads="1"/>
          </p:cNvSpPr>
          <p:nvPr/>
        </p:nvSpPr>
        <p:spPr bwMode="auto">
          <a:xfrm>
            <a:off x="634279" y="1070409"/>
            <a:ext cx="106495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rPr>
              <a:t>Where did you start your narrative yesterday?</a:t>
            </a:r>
          </a:p>
          <a:p>
            <a:pPr algn="ctr" eaLnBrk="0" fontAlgn="base" hangingPunct="0">
              <a:spcBef>
                <a:spcPct val="0"/>
              </a:spcBef>
              <a:spcAft>
                <a:spcPct val="0"/>
              </a:spcAft>
            </a:pPr>
            <a:r>
              <a:rPr lang="en-GB" altLang="en-US" sz="2400" dirty="0" smtClean="0">
                <a:solidFill>
                  <a:srgbClr val="1C1C1C"/>
                </a:solidFill>
              </a:rPr>
              <a:t>Look at the images, where are they now? How do you know?</a:t>
            </a:r>
          </a:p>
          <a:p>
            <a:pPr algn="ctr" eaLnBrk="0" fontAlgn="base" hangingPunct="0">
              <a:spcBef>
                <a:spcPct val="0"/>
              </a:spcBef>
              <a:spcAft>
                <a:spcPct val="0"/>
              </a:spcAft>
            </a:pPr>
            <a:endParaRPr lang="en-GB" altLang="en-US" sz="2400" dirty="0" smtClean="0">
              <a:solidFill>
                <a:srgbClr val="1C1C1C"/>
              </a:solidFill>
            </a:endParaRPr>
          </a:p>
          <a:p>
            <a:pPr algn="ctr" eaLnBrk="0" fontAlgn="base" hangingPunct="0">
              <a:spcBef>
                <a:spcPct val="0"/>
              </a:spcBef>
              <a:spcAft>
                <a:spcPct val="0"/>
              </a:spcAft>
            </a:pPr>
            <a:r>
              <a:rPr lang="en-GB" altLang="en-US" sz="2400" dirty="0" smtClean="0">
                <a:solidFill>
                  <a:srgbClr val="1C1C1C"/>
                </a:solidFill>
              </a:rPr>
              <a:t>Let’s watch the next part of the short film. </a:t>
            </a:r>
            <a:r>
              <a:rPr lang="en-GB" sz="2400" dirty="0">
                <a:hlinkClick r:id="rId2"/>
              </a:rPr>
              <a:t>https://www.youtube.com/watch?v=rj5kiH5XZxw</a:t>
            </a:r>
            <a:r>
              <a:rPr lang="en-GB" sz="2400" dirty="0"/>
              <a:t> </a:t>
            </a:r>
          </a:p>
          <a:p>
            <a:pPr algn="ctr" eaLnBrk="0" fontAlgn="base" hangingPunct="0">
              <a:spcBef>
                <a:spcPct val="0"/>
              </a:spcBef>
              <a:spcAft>
                <a:spcPct val="0"/>
              </a:spcAft>
            </a:pPr>
            <a:endParaRPr lang="en-GB" altLang="en-US" sz="2400" dirty="0">
              <a:solidFill>
                <a:srgbClr val="1C1C1C"/>
              </a:solidFill>
            </a:endParaRPr>
          </a:p>
        </p:txBody>
      </p:sp>
      <p:pic>
        <p:nvPicPr>
          <p:cNvPr id="3" name="Picture 2"/>
          <p:cNvPicPr>
            <a:picLocks noChangeAspect="1"/>
          </p:cNvPicPr>
          <p:nvPr/>
        </p:nvPicPr>
        <p:blipFill>
          <a:blip r:embed="rId3"/>
          <a:stretch>
            <a:fillRect/>
          </a:stretch>
        </p:blipFill>
        <p:spPr>
          <a:xfrm>
            <a:off x="634279" y="3126520"/>
            <a:ext cx="4884976" cy="3090495"/>
          </a:xfrm>
          <a:prstGeom prst="rect">
            <a:avLst/>
          </a:prstGeom>
        </p:spPr>
      </p:pic>
      <p:pic>
        <p:nvPicPr>
          <p:cNvPr id="4" name="Picture 3"/>
          <p:cNvPicPr>
            <a:picLocks noChangeAspect="1"/>
          </p:cNvPicPr>
          <p:nvPr/>
        </p:nvPicPr>
        <p:blipFill>
          <a:blip r:embed="rId4"/>
          <a:stretch>
            <a:fillRect/>
          </a:stretch>
        </p:blipFill>
        <p:spPr>
          <a:xfrm>
            <a:off x="6203257" y="3126520"/>
            <a:ext cx="5222125" cy="3090495"/>
          </a:xfrm>
          <a:prstGeom prst="rect">
            <a:avLst/>
          </a:prstGeom>
        </p:spPr>
      </p:pic>
    </p:spTree>
    <p:extLst>
      <p:ext uri="{BB962C8B-B14F-4D97-AF65-F5344CB8AC3E}">
        <p14:creationId xmlns:p14="http://schemas.microsoft.com/office/powerpoint/2010/main" val="3058545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Lesson </a:t>
            </a:r>
            <a:r>
              <a:rPr lang="en-GB" altLang="en-US" sz="2800" dirty="0" smtClean="0">
                <a:latin typeface="Twinkl SemiBold" charset="0"/>
              </a:rPr>
              <a:t>2: </a:t>
            </a:r>
            <a:r>
              <a:rPr lang="en-GB" altLang="en-US" sz="2800" dirty="0" smtClean="0">
                <a:latin typeface="Twinkl SemiBold" charset="0"/>
              </a:rPr>
              <a:t>Descriptive Writing</a:t>
            </a:r>
            <a:endParaRPr lang="en-GB" altLang="en-US" sz="2800" b="0" u="sng" dirty="0">
              <a:latin typeface="Twinkl SemiBold" charset="0"/>
            </a:endParaRPr>
          </a:p>
        </p:txBody>
      </p:sp>
      <p:sp>
        <p:nvSpPr>
          <p:cNvPr id="9219" name="TextBox 8"/>
          <p:cNvSpPr txBox="1">
            <a:spLocks noChangeArrowheads="1"/>
          </p:cNvSpPr>
          <p:nvPr/>
        </p:nvSpPr>
        <p:spPr bwMode="auto">
          <a:xfrm>
            <a:off x="822037" y="1098549"/>
            <a:ext cx="10649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dirty="0" smtClean="0">
                <a:solidFill>
                  <a:srgbClr val="1C1C1C"/>
                </a:solidFill>
                <a:latin typeface="+mj-lt"/>
              </a:rPr>
              <a:t>What were the people doing on the train?</a:t>
            </a:r>
          </a:p>
        </p:txBody>
      </p:sp>
      <p:pic>
        <p:nvPicPr>
          <p:cNvPr id="2" name="Picture 1"/>
          <p:cNvPicPr>
            <a:picLocks noChangeAspect="1"/>
          </p:cNvPicPr>
          <p:nvPr/>
        </p:nvPicPr>
        <p:blipFill>
          <a:blip r:embed="rId2"/>
          <a:stretch>
            <a:fillRect/>
          </a:stretch>
        </p:blipFill>
        <p:spPr>
          <a:xfrm>
            <a:off x="0" y="1671481"/>
            <a:ext cx="4636510" cy="2920059"/>
          </a:xfrm>
          <a:prstGeom prst="rect">
            <a:avLst/>
          </a:prstGeom>
        </p:spPr>
      </p:pic>
      <p:pic>
        <p:nvPicPr>
          <p:cNvPr id="3" name="Picture 2"/>
          <p:cNvPicPr>
            <a:picLocks noChangeAspect="1"/>
          </p:cNvPicPr>
          <p:nvPr/>
        </p:nvPicPr>
        <p:blipFill>
          <a:blip r:embed="rId3"/>
          <a:stretch>
            <a:fillRect/>
          </a:stretch>
        </p:blipFill>
        <p:spPr>
          <a:xfrm>
            <a:off x="3926201" y="3780048"/>
            <a:ext cx="4626968" cy="2957879"/>
          </a:xfrm>
          <a:prstGeom prst="rect">
            <a:avLst/>
          </a:prstGeom>
        </p:spPr>
      </p:pic>
      <p:pic>
        <p:nvPicPr>
          <p:cNvPr id="4" name="Picture 3"/>
          <p:cNvPicPr>
            <a:picLocks noChangeAspect="1"/>
          </p:cNvPicPr>
          <p:nvPr/>
        </p:nvPicPr>
        <p:blipFill>
          <a:blip r:embed="rId4"/>
          <a:stretch>
            <a:fillRect/>
          </a:stretch>
        </p:blipFill>
        <p:spPr>
          <a:xfrm>
            <a:off x="7655068" y="1671481"/>
            <a:ext cx="4536932" cy="3020946"/>
          </a:xfrm>
          <a:prstGeom prst="rect">
            <a:avLst/>
          </a:prstGeom>
        </p:spPr>
      </p:pic>
    </p:spTree>
    <p:extLst>
      <p:ext uri="{BB962C8B-B14F-4D97-AF65-F5344CB8AC3E}">
        <p14:creationId xmlns:p14="http://schemas.microsoft.com/office/powerpoint/2010/main" val="184711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2860243" y="487681"/>
            <a:ext cx="9436388" cy="473075"/>
          </a:xfrm>
        </p:spPr>
        <p:txBody>
          <a:bodyPr/>
          <a:lstStyle/>
          <a:p>
            <a:pPr algn="ctr" eaLnBrk="1" hangingPunct="1"/>
            <a:r>
              <a:rPr lang="en-GB" altLang="en-US" sz="2800" dirty="0" smtClean="0">
                <a:latin typeface="Twinkl SemiBold" charset="0"/>
              </a:rPr>
              <a:t>Lesson </a:t>
            </a:r>
            <a:r>
              <a:rPr lang="en-GB" altLang="en-US" sz="2800" dirty="0" smtClean="0">
                <a:latin typeface="Twinkl SemiBold" charset="0"/>
              </a:rPr>
              <a:t>2: </a:t>
            </a:r>
            <a:r>
              <a:rPr lang="en-GB" altLang="en-US" sz="2800" dirty="0" smtClean="0">
                <a:latin typeface="Twinkl SemiBold" charset="0"/>
              </a:rPr>
              <a:t>Descriptive Writing</a:t>
            </a:r>
            <a:endParaRPr lang="en-GB" altLang="en-US" sz="2800" b="0" u="sng" dirty="0">
              <a:latin typeface="Twinkl SemiBold" charset="0"/>
            </a:endParaRPr>
          </a:p>
        </p:txBody>
      </p:sp>
      <p:sp>
        <p:nvSpPr>
          <p:cNvPr id="9219" name="TextBox 8"/>
          <p:cNvSpPr txBox="1">
            <a:spLocks noChangeArrowheads="1"/>
          </p:cNvSpPr>
          <p:nvPr/>
        </p:nvSpPr>
        <p:spPr bwMode="auto">
          <a:xfrm>
            <a:off x="4442692" y="1102327"/>
            <a:ext cx="62714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ctr" eaLnBrk="0" fontAlgn="base" hangingPunct="0">
              <a:spcBef>
                <a:spcPct val="0"/>
              </a:spcBef>
              <a:spcAft>
                <a:spcPct val="0"/>
              </a:spcAft>
            </a:pPr>
            <a:r>
              <a:rPr lang="en-GB" altLang="en-US" sz="2400" b="1" u="sng" dirty="0" smtClean="0">
                <a:solidFill>
                  <a:srgbClr val="1C1C1C"/>
                </a:solidFill>
                <a:latin typeface="+mj-lt"/>
              </a:rPr>
              <a:t>Activity: </a:t>
            </a:r>
            <a:r>
              <a:rPr lang="en-GB" altLang="en-US" sz="2400" dirty="0" smtClean="0">
                <a:solidFill>
                  <a:srgbClr val="1C1C1C"/>
                </a:solidFill>
                <a:latin typeface="+mj-lt"/>
              </a:rPr>
              <a:t>Today, you will continue writing your narrative piece on the journey of evacuee children during WW2.</a:t>
            </a:r>
            <a:endParaRPr lang="en-GB" altLang="en-US" sz="2400" dirty="0" smtClean="0">
              <a:solidFill>
                <a:srgbClr val="1C1C1C"/>
              </a:solidFill>
              <a:latin typeface="+mj-lt"/>
            </a:endParaRPr>
          </a:p>
          <a:p>
            <a:pPr algn="ctr" eaLnBrk="0" fontAlgn="base" hangingPunct="0">
              <a:spcBef>
                <a:spcPct val="0"/>
              </a:spcBef>
              <a:spcAft>
                <a:spcPct val="0"/>
              </a:spcAft>
            </a:pPr>
            <a:endParaRPr lang="en-GB" altLang="en-US" sz="2400" dirty="0" smtClean="0">
              <a:solidFill>
                <a:srgbClr val="1C1C1C"/>
              </a:solidFill>
              <a:latin typeface="+mj-lt"/>
            </a:endParaRPr>
          </a:p>
          <a:p>
            <a:pPr algn="ctr" eaLnBrk="0" fontAlgn="base" hangingPunct="0">
              <a:spcBef>
                <a:spcPct val="0"/>
              </a:spcBef>
              <a:spcAft>
                <a:spcPct val="0"/>
              </a:spcAft>
            </a:pPr>
            <a:r>
              <a:rPr lang="en-GB" altLang="en-US" sz="2400" dirty="0" smtClean="0">
                <a:solidFill>
                  <a:srgbClr val="1C1C1C"/>
                </a:solidFill>
                <a:latin typeface="+mj-lt"/>
              </a:rPr>
              <a:t>Let’s </a:t>
            </a:r>
            <a:r>
              <a:rPr lang="en-GB" altLang="en-US" sz="2400" dirty="0" smtClean="0">
                <a:solidFill>
                  <a:srgbClr val="1C1C1C"/>
                </a:solidFill>
                <a:latin typeface="+mj-lt"/>
              </a:rPr>
              <a:t>create a </a:t>
            </a:r>
            <a:r>
              <a:rPr lang="en-GB" altLang="en-US" sz="2400" dirty="0" err="1" smtClean="0">
                <a:solidFill>
                  <a:srgbClr val="1C1C1C"/>
                </a:solidFill>
                <a:latin typeface="+mj-lt"/>
              </a:rPr>
              <a:t>wordbank</a:t>
            </a:r>
            <a:r>
              <a:rPr lang="en-GB" altLang="en-US" sz="2400" dirty="0" smtClean="0">
                <a:solidFill>
                  <a:srgbClr val="1C1C1C"/>
                </a:solidFill>
                <a:latin typeface="+mj-lt"/>
              </a:rPr>
              <a:t> for the scene on the train.</a:t>
            </a:r>
            <a:endParaRPr lang="en-GB" altLang="en-US" sz="2400" dirty="0">
              <a:solidFill>
                <a:srgbClr val="1C1C1C"/>
              </a:solidFill>
              <a:latin typeface="+mj-lt"/>
            </a:endParaRPr>
          </a:p>
        </p:txBody>
      </p:sp>
      <p:pic>
        <p:nvPicPr>
          <p:cNvPr id="7" name="Picture 6"/>
          <p:cNvPicPr>
            <a:picLocks noChangeAspect="1"/>
          </p:cNvPicPr>
          <p:nvPr/>
        </p:nvPicPr>
        <p:blipFill>
          <a:blip r:embed="rId2"/>
          <a:stretch>
            <a:fillRect/>
          </a:stretch>
        </p:blipFill>
        <p:spPr>
          <a:xfrm>
            <a:off x="0" y="0"/>
            <a:ext cx="3500582" cy="2204655"/>
          </a:xfrm>
          <a:prstGeom prst="rect">
            <a:avLst/>
          </a:prstGeom>
        </p:spPr>
      </p:pic>
      <p:pic>
        <p:nvPicPr>
          <p:cNvPr id="10" name="Picture 9"/>
          <p:cNvPicPr>
            <a:picLocks noChangeAspect="1"/>
          </p:cNvPicPr>
          <p:nvPr/>
        </p:nvPicPr>
        <p:blipFill>
          <a:blip r:embed="rId3"/>
          <a:stretch>
            <a:fillRect/>
          </a:stretch>
        </p:blipFill>
        <p:spPr>
          <a:xfrm>
            <a:off x="0" y="2204655"/>
            <a:ext cx="3514034" cy="2246415"/>
          </a:xfrm>
          <a:prstGeom prst="rect">
            <a:avLst/>
          </a:prstGeom>
        </p:spPr>
      </p:pic>
      <p:pic>
        <p:nvPicPr>
          <p:cNvPr id="11" name="Picture 10"/>
          <p:cNvPicPr>
            <a:picLocks noChangeAspect="1"/>
          </p:cNvPicPr>
          <p:nvPr/>
        </p:nvPicPr>
        <p:blipFill>
          <a:blip r:embed="rId4"/>
          <a:stretch>
            <a:fillRect/>
          </a:stretch>
        </p:blipFill>
        <p:spPr>
          <a:xfrm>
            <a:off x="-6727" y="4409310"/>
            <a:ext cx="3675193" cy="2447152"/>
          </a:xfrm>
          <a:prstGeom prst="rect">
            <a:avLst/>
          </a:prstGeom>
        </p:spPr>
      </p:pic>
      <p:pic>
        <p:nvPicPr>
          <p:cNvPr id="2" name="Picture 1"/>
          <p:cNvPicPr>
            <a:picLocks noChangeAspect="1"/>
          </p:cNvPicPr>
          <p:nvPr/>
        </p:nvPicPr>
        <p:blipFill>
          <a:blip r:embed="rId5"/>
          <a:stretch>
            <a:fillRect/>
          </a:stretch>
        </p:blipFill>
        <p:spPr>
          <a:xfrm>
            <a:off x="3520760" y="4409310"/>
            <a:ext cx="3670728" cy="2447152"/>
          </a:xfrm>
          <a:prstGeom prst="rect">
            <a:avLst/>
          </a:prstGeom>
        </p:spPr>
      </p:pic>
      <p:pic>
        <p:nvPicPr>
          <p:cNvPr id="3" name="Picture 2"/>
          <p:cNvPicPr>
            <a:picLocks noChangeAspect="1"/>
          </p:cNvPicPr>
          <p:nvPr/>
        </p:nvPicPr>
        <p:blipFill>
          <a:blip r:embed="rId6"/>
          <a:stretch>
            <a:fillRect/>
          </a:stretch>
        </p:blipFill>
        <p:spPr>
          <a:xfrm>
            <a:off x="8839028" y="3262177"/>
            <a:ext cx="3352972" cy="3594285"/>
          </a:xfrm>
          <a:prstGeom prst="rect">
            <a:avLst/>
          </a:prstGeom>
        </p:spPr>
      </p:pic>
    </p:spTree>
    <p:extLst>
      <p:ext uri="{BB962C8B-B14F-4D97-AF65-F5344CB8AC3E}">
        <p14:creationId xmlns:p14="http://schemas.microsoft.com/office/powerpoint/2010/main" val="6510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240849" y="514207"/>
            <a:ext cx="9436388" cy="473075"/>
          </a:xfrm>
        </p:spPr>
        <p:txBody>
          <a:bodyPr/>
          <a:lstStyle/>
          <a:p>
            <a:pPr algn="ctr" eaLnBrk="1" hangingPunct="1"/>
            <a:r>
              <a:rPr lang="en-GB" altLang="en-US" sz="2800" dirty="0" smtClean="0">
                <a:latin typeface="Twinkl SemiBold" charset="0"/>
              </a:rPr>
              <a:t>Modelled Example</a:t>
            </a:r>
            <a:endParaRPr lang="en-GB" altLang="en-US" sz="2800" b="0" u="sng" dirty="0">
              <a:latin typeface="Twinkl SemiBold" charset="0"/>
            </a:endParaRPr>
          </a:p>
        </p:txBody>
      </p:sp>
      <p:sp>
        <p:nvSpPr>
          <p:cNvPr id="9219" name="TextBox 8"/>
          <p:cNvSpPr txBox="1">
            <a:spLocks noChangeArrowheads="1"/>
          </p:cNvSpPr>
          <p:nvPr/>
        </p:nvSpPr>
        <p:spPr bwMode="auto">
          <a:xfrm>
            <a:off x="4424219" y="1050468"/>
            <a:ext cx="713970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B0604020202020204" charset="0"/>
              </a:defRPr>
            </a:lvl1pPr>
            <a:lvl2pPr marL="742950" indent="-285750">
              <a:defRPr>
                <a:solidFill>
                  <a:schemeClr val="tx1"/>
                </a:solidFill>
                <a:latin typeface="Twinkl" panose="020B0604020202020204" charset="0"/>
              </a:defRPr>
            </a:lvl2pPr>
            <a:lvl3pPr marL="1143000" indent="-228600">
              <a:defRPr>
                <a:solidFill>
                  <a:schemeClr val="tx1"/>
                </a:solidFill>
                <a:latin typeface="Twinkl" panose="020B0604020202020204" charset="0"/>
              </a:defRPr>
            </a:lvl3pPr>
            <a:lvl4pPr marL="1600200" indent="-228600">
              <a:defRPr>
                <a:solidFill>
                  <a:schemeClr val="tx1"/>
                </a:solidFill>
                <a:latin typeface="Twinkl" panose="020B0604020202020204" charset="0"/>
              </a:defRPr>
            </a:lvl4pPr>
            <a:lvl5pPr marL="2057400" indent="-228600">
              <a:defRPr>
                <a:solidFill>
                  <a:schemeClr val="tx1"/>
                </a:solidFill>
                <a:latin typeface="Twinkl" panose="020B0604020202020204" charset="0"/>
              </a:defRPr>
            </a:lvl5pPr>
            <a:lvl6pPr marL="2514600" indent="-228600" eaLnBrk="0" fontAlgn="base" hangingPunct="0">
              <a:spcBef>
                <a:spcPct val="0"/>
              </a:spcBef>
              <a:spcAft>
                <a:spcPct val="0"/>
              </a:spcAft>
              <a:defRPr>
                <a:solidFill>
                  <a:schemeClr val="tx1"/>
                </a:solidFill>
                <a:latin typeface="Twinkl" panose="020B0604020202020204" charset="0"/>
              </a:defRPr>
            </a:lvl6pPr>
            <a:lvl7pPr marL="2971800" indent="-228600" eaLnBrk="0" fontAlgn="base" hangingPunct="0">
              <a:spcBef>
                <a:spcPct val="0"/>
              </a:spcBef>
              <a:spcAft>
                <a:spcPct val="0"/>
              </a:spcAft>
              <a:defRPr>
                <a:solidFill>
                  <a:schemeClr val="tx1"/>
                </a:solidFill>
                <a:latin typeface="Twinkl" panose="020B0604020202020204" charset="0"/>
              </a:defRPr>
            </a:lvl7pPr>
            <a:lvl8pPr marL="3429000" indent="-228600" eaLnBrk="0" fontAlgn="base" hangingPunct="0">
              <a:spcBef>
                <a:spcPct val="0"/>
              </a:spcBef>
              <a:spcAft>
                <a:spcPct val="0"/>
              </a:spcAft>
              <a:defRPr>
                <a:solidFill>
                  <a:schemeClr val="tx1"/>
                </a:solidFill>
                <a:latin typeface="Twinkl" panose="020B0604020202020204" charset="0"/>
              </a:defRPr>
            </a:lvl8pPr>
            <a:lvl9pPr marL="3886200" indent="-228600" eaLnBrk="0" fontAlgn="base" hangingPunct="0">
              <a:spcBef>
                <a:spcPct val="0"/>
              </a:spcBef>
              <a:spcAft>
                <a:spcPct val="0"/>
              </a:spcAft>
              <a:defRPr>
                <a:solidFill>
                  <a:schemeClr val="tx1"/>
                </a:solidFill>
                <a:latin typeface="Twinkl" panose="020B0604020202020204" charset="0"/>
              </a:defRPr>
            </a:lvl9pPr>
          </a:lstStyle>
          <a:p>
            <a:pPr algn="just" eaLnBrk="0" fontAlgn="base" hangingPunct="0">
              <a:spcBef>
                <a:spcPct val="0"/>
              </a:spcBef>
              <a:spcAft>
                <a:spcPct val="0"/>
              </a:spcAft>
            </a:pPr>
            <a:r>
              <a:rPr lang="en-GB" altLang="en-US" sz="2000" dirty="0" smtClean="0">
                <a:solidFill>
                  <a:srgbClr val="1C1C1C"/>
                </a:solidFill>
                <a:latin typeface="+mj-lt"/>
              </a:rPr>
              <a:t>Hurriedly entering the crowded train station, the group of anxious children followed their teacher to the platform. On the platform sat an enormous crimson train. It had windows running along its sides where unhappy faces peered out from within. The school children watched as their teacher stood by the door with a reassuring smile on his face. With a hand, he ushered the children on board. They hurried up onto the train and quickly found their seats until one boy turned around in a panic.</a:t>
            </a:r>
          </a:p>
          <a:p>
            <a:pPr algn="just" eaLnBrk="0" fontAlgn="base" hangingPunct="0">
              <a:spcBef>
                <a:spcPct val="0"/>
              </a:spcBef>
              <a:spcAft>
                <a:spcPct val="0"/>
              </a:spcAft>
            </a:pPr>
            <a:r>
              <a:rPr lang="en-GB" altLang="en-US" sz="2000" dirty="0" smtClean="0">
                <a:solidFill>
                  <a:srgbClr val="1C1C1C"/>
                </a:solidFill>
                <a:latin typeface="+mj-lt"/>
              </a:rPr>
              <a:t>“What is it?” the teacher growled. </a:t>
            </a:r>
          </a:p>
          <a:p>
            <a:pPr algn="just" eaLnBrk="0" fontAlgn="base" hangingPunct="0">
              <a:spcBef>
                <a:spcPct val="0"/>
              </a:spcBef>
              <a:spcAft>
                <a:spcPct val="0"/>
              </a:spcAft>
            </a:pPr>
            <a:r>
              <a:rPr lang="en-GB" altLang="en-US" sz="2000" dirty="0" smtClean="0">
                <a:solidFill>
                  <a:srgbClr val="1C1C1C"/>
                </a:solidFill>
                <a:latin typeface="+mj-lt"/>
              </a:rPr>
              <a:t>“I’ve lost my gasmask!” the young boy exclaimed as he turned again, searching his body for it.</a:t>
            </a:r>
            <a:r>
              <a:rPr lang="en-GB" altLang="en-US" sz="2000" dirty="0">
                <a:solidFill>
                  <a:srgbClr val="1C1C1C"/>
                </a:solidFill>
                <a:latin typeface="+mj-lt"/>
              </a:rPr>
              <a:t> </a:t>
            </a:r>
            <a:r>
              <a:rPr lang="en-GB" altLang="en-US" sz="2000" dirty="0" smtClean="0">
                <a:solidFill>
                  <a:srgbClr val="1C1C1C"/>
                </a:solidFill>
                <a:latin typeface="+mj-lt"/>
              </a:rPr>
              <a:t>With a tired groan, the teacher lifted the gasmask from behind the boy who then stared in a mixture of amazement and embarrassment. </a:t>
            </a:r>
          </a:p>
          <a:p>
            <a:pPr algn="just" eaLnBrk="0" fontAlgn="base" hangingPunct="0">
              <a:spcBef>
                <a:spcPct val="0"/>
              </a:spcBef>
              <a:spcAft>
                <a:spcPct val="0"/>
              </a:spcAft>
            </a:pPr>
            <a:r>
              <a:rPr lang="en-GB" altLang="en-US" sz="2000" dirty="0" smtClean="0">
                <a:solidFill>
                  <a:srgbClr val="1C1C1C"/>
                </a:solidFill>
                <a:latin typeface="+mj-lt"/>
              </a:rPr>
              <a:t>“It’s here.” the teacher stated, his voice bored and weary of the boy’s antics.</a:t>
            </a:r>
          </a:p>
        </p:txBody>
      </p:sp>
      <p:pic>
        <p:nvPicPr>
          <p:cNvPr id="7" name="Picture 6"/>
          <p:cNvPicPr>
            <a:picLocks noChangeAspect="1"/>
          </p:cNvPicPr>
          <p:nvPr/>
        </p:nvPicPr>
        <p:blipFill>
          <a:blip r:embed="rId2"/>
          <a:stretch>
            <a:fillRect/>
          </a:stretch>
        </p:blipFill>
        <p:spPr>
          <a:xfrm>
            <a:off x="190933" y="1050468"/>
            <a:ext cx="3861527" cy="2443007"/>
          </a:xfrm>
          <a:prstGeom prst="rect">
            <a:avLst/>
          </a:prstGeom>
        </p:spPr>
      </p:pic>
      <p:pic>
        <p:nvPicPr>
          <p:cNvPr id="9" name="Picture 8"/>
          <p:cNvPicPr>
            <a:picLocks noChangeAspect="1"/>
          </p:cNvPicPr>
          <p:nvPr/>
        </p:nvPicPr>
        <p:blipFill>
          <a:blip r:embed="rId3"/>
          <a:stretch>
            <a:fillRect/>
          </a:stretch>
        </p:blipFill>
        <p:spPr>
          <a:xfrm>
            <a:off x="143324" y="3712735"/>
            <a:ext cx="3956743" cy="2341632"/>
          </a:xfrm>
          <a:prstGeom prst="rect">
            <a:avLst/>
          </a:prstGeom>
        </p:spPr>
      </p:pic>
    </p:spTree>
    <p:extLst>
      <p:ext uri="{BB962C8B-B14F-4D97-AF65-F5344CB8AC3E}">
        <p14:creationId xmlns:p14="http://schemas.microsoft.com/office/powerpoint/2010/main" val="6637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docProps/app.xml><?xml version="1.0" encoding="utf-8"?>
<Properties xmlns="http://schemas.openxmlformats.org/officeDocument/2006/extended-properties" xmlns:vt="http://schemas.openxmlformats.org/officeDocument/2006/docPropsVTypes">
  <TotalTime>153</TotalTime>
  <Words>325</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Sassoon Infant Rg</vt:lpstr>
      <vt:lpstr>Twinkl</vt:lpstr>
      <vt:lpstr>Twinkl Sb</vt:lpstr>
      <vt:lpstr>Twinkl SemiBold</vt:lpstr>
      <vt:lpstr>1_Office Theme</vt:lpstr>
      <vt:lpstr>Lesson 2 Starter: Subordinate clauses &amp; conjunctions</vt:lpstr>
      <vt:lpstr>Lesson 2 Starter: Subordinate clauses &amp; conjunctions</vt:lpstr>
      <vt:lpstr>Lesson 2 Starter: Subordinate clauses &amp; conjunctions</vt:lpstr>
      <vt:lpstr>Lesson 2: Descriptive Writing</vt:lpstr>
      <vt:lpstr>Lesson 2: Descriptive Writing</vt:lpstr>
      <vt:lpstr>Lesson 2: Descriptive Writing</vt:lpstr>
      <vt:lpstr>Modelled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Starter: Subordinate clauses &amp; conjunctions</dc:title>
  <dc:creator>Carla Austin</dc:creator>
  <cp:lastModifiedBy>Carla Austin</cp:lastModifiedBy>
  <cp:revision>16</cp:revision>
  <dcterms:created xsi:type="dcterms:W3CDTF">2021-10-20T10:30:59Z</dcterms:created>
  <dcterms:modified xsi:type="dcterms:W3CDTF">2021-10-21T11:34:58Z</dcterms:modified>
</cp:coreProperties>
</file>