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78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9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21182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061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409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67126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anose="020B0604020202020204" charset="0"/>
        </a:defRPr>
      </a:lvl2pPr>
      <a:lvl3pPr algn="l" rtl="0" eaLnBrk="0" fontAlgn="base" hangingPunct="0">
        <a:lnSpc>
          <a:spcPct val="90000"/>
        </a:lnSpc>
        <a:spcBef>
          <a:spcPct val="0"/>
        </a:spcBef>
        <a:spcAft>
          <a:spcPct val="0"/>
        </a:spcAft>
        <a:defRPr sz="4000" b="1">
          <a:solidFill>
            <a:srgbClr val="1C1C1C"/>
          </a:solidFill>
          <a:latin typeface="Twinkl" panose="020B0604020202020204" charset="0"/>
        </a:defRPr>
      </a:lvl3pPr>
      <a:lvl4pPr algn="l" rtl="0" eaLnBrk="0" fontAlgn="base" hangingPunct="0">
        <a:lnSpc>
          <a:spcPct val="90000"/>
        </a:lnSpc>
        <a:spcBef>
          <a:spcPct val="0"/>
        </a:spcBef>
        <a:spcAft>
          <a:spcPct val="0"/>
        </a:spcAft>
        <a:defRPr sz="4000" b="1">
          <a:solidFill>
            <a:srgbClr val="1C1C1C"/>
          </a:solidFill>
          <a:latin typeface="Twinkl" panose="020B0604020202020204" charset="0"/>
        </a:defRPr>
      </a:lvl4pPr>
      <a:lvl5pPr algn="l" rtl="0" eaLnBrk="0" fontAlgn="base" hangingPunct="0">
        <a:lnSpc>
          <a:spcPct val="90000"/>
        </a:lnSpc>
        <a:spcBef>
          <a:spcPct val="0"/>
        </a:spcBef>
        <a:spcAft>
          <a:spcPct val="0"/>
        </a:spcAft>
        <a:defRPr sz="4000" b="1">
          <a:solidFill>
            <a:srgbClr val="1C1C1C"/>
          </a:solidFill>
          <a:latin typeface="Twinkl" panose="020B0604020202020204" charset="0"/>
        </a:defRPr>
      </a:lvl5pPr>
      <a:lvl6pPr marL="457200" algn="l" rtl="0" fontAlgn="base">
        <a:lnSpc>
          <a:spcPct val="90000"/>
        </a:lnSpc>
        <a:spcBef>
          <a:spcPct val="0"/>
        </a:spcBef>
        <a:spcAft>
          <a:spcPct val="0"/>
        </a:spcAft>
        <a:defRPr sz="4000" b="1">
          <a:solidFill>
            <a:srgbClr val="1C1C1C"/>
          </a:solidFill>
          <a:latin typeface="Twinkl" panose="020B0604020202020204" charset="0"/>
        </a:defRPr>
      </a:lvl6pPr>
      <a:lvl7pPr marL="914400" algn="l" rtl="0" fontAlgn="base">
        <a:lnSpc>
          <a:spcPct val="90000"/>
        </a:lnSpc>
        <a:spcBef>
          <a:spcPct val="0"/>
        </a:spcBef>
        <a:spcAft>
          <a:spcPct val="0"/>
        </a:spcAft>
        <a:defRPr sz="4000" b="1">
          <a:solidFill>
            <a:srgbClr val="1C1C1C"/>
          </a:solidFill>
          <a:latin typeface="Twinkl" panose="020B0604020202020204" charset="0"/>
        </a:defRPr>
      </a:lvl7pPr>
      <a:lvl8pPr marL="1371600" algn="l" rtl="0" fontAlgn="base">
        <a:lnSpc>
          <a:spcPct val="90000"/>
        </a:lnSpc>
        <a:spcBef>
          <a:spcPct val="0"/>
        </a:spcBef>
        <a:spcAft>
          <a:spcPct val="0"/>
        </a:spcAft>
        <a:defRPr sz="4000" b="1">
          <a:solidFill>
            <a:srgbClr val="1C1C1C"/>
          </a:solidFill>
          <a:latin typeface="Twinkl" panose="020B0604020202020204" charset="0"/>
        </a:defRPr>
      </a:lvl8pPr>
      <a:lvl9pPr marL="1828800" algn="l" rtl="0" fontAlgn="base">
        <a:lnSpc>
          <a:spcPct val="90000"/>
        </a:lnSpc>
        <a:spcBef>
          <a:spcPct val="0"/>
        </a:spcBef>
        <a:spcAft>
          <a:spcPct val="0"/>
        </a:spcAft>
        <a:defRPr sz="4000" b="1">
          <a:solidFill>
            <a:srgbClr val="1C1C1C"/>
          </a:solidFill>
          <a:latin typeface="Twinkl" panose="020B060402020202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www.youtube.com/watch?v=rj5kiH5XZx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822036" y="1301750"/>
            <a:ext cx="106495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What is a main clause?</a:t>
            </a:r>
          </a:p>
          <a:p>
            <a:pPr algn="ctr" eaLnBrk="0" fontAlgn="base" hangingPunct="0">
              <a:spcBef>
                <a:spcPct val="0"/>
              </a:spcBef>
              <a:spcAft>
                <a:spcPct val="0"/>
              </a:spcAft>
            </a:pPr>
            <a:r>
              <a:rPr lang="en-GB" altLang="en-US" sz="2400" dirty="0" smtClean="0">
                <a:solidFill>
                  <a:srgbClr val="1C1C1C"/>
                </a:solidFill>
              </a:rPr>
              <a:t>What is a subordinate clause?</a:t>
            </a:r>
          </a:p>
          <a:p>
            <a:pPr algn="ctr" eaLnBrk="0" fontAlgn="base" hangingPunct="0">
              <a:spcBef>
                <a:spcPct val="0"/>
              </a:spcBef>
              <a:spcAft>
                <a:spcPct val="0"/>
              </a:spcAft>
            </a:pPr>
            <a:r>
              <a:rPr lang="en-GB" altLang="en-US" sz="2400" dirty="0" smtClean="0">
                <a:solidFill>
                  <a:srgbClr val="1C1C1C"/>
                </a:solidFill>
              </a:rPr>
              <a:t>Which one is independent?</a:t>
            </a: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sp>
        <p:nvSpPr>
          <p:cNvPr id="5" name="Rectangle 4"/>
          <p:cNvSpPr/>
          <p:nvPr/>
        </p:nvSpPr>
        <p:spPr>
          <a:xfrm>
            <a:off x="1240849" y="3017296"/>
            <a:ext cx="4867565" cy="3172764"/>
          </a:xfrm>
          <a:prstGeom prst="rect">
            <a:avLst/>
          </a:prstGeom>
          <a:solidFill>
            <a:srgbClr val="CB4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eaLnBrk="1" fontAlgn="auto" hangingPunct="1">
              <a:spcBef>
                <a:spcPts val="0"/>
              </a:spcBef>
              <a:spcAft>
                <a:spcPts val="0"/>
              </a:spcAft>
              <a:defRPr/>
            </a:pPr>
            <a:r>
              <a:rPr lang="en-GB" altLang="en-US" sz="2400" dirty="0">
                <a:solidFill>
                  <a:schemeClr val="bg1"/>
                </a:solidFill>
              </a:rPr>
              <a:t>The </a:t>
            </a:r>
            <a:r>
              <a:rPr lang="en-GB" altLang="en-US" sz="2400" b="1" dirty="0">
                <a:solidFill>
                  <a:schemeClr val="bg1"/>
                </a:solidFill>
              </a:rPr>
              <a:t>independent clause </a:t>
            </a:r>
            <a:r>
              <a:rPr lang="en-GB" altLang="en-US" sz="2400" dirty="0">
                <a:solidFill>
                  <a:schemeClr val="bg1"/>
                </a:solidFill>
              </a:rPr>
              <a:t>makes sense on its own because it is a complete thought.</a:t>
            </a:r>
          </a:p>
          <a:p>
            <a:pPr algn="ctr" eaLnBrk="1" fontAlgn="auto" hangingPunct="1">
              <a:spcBef>
                <a:spcPts val="0"/>
              </a:spcBef>
              <a:spcAft>
                <a:spcPts val="0"/>
              </a:spcAft>
              <a:defRPr/>
            </a:pPr>
            <a:endParaRPr lang="en-AU" altLang="en-US" sz="2400" dirty="0">
              <a:solidFill>
                <a:schemeClr val="bg1"/>
              </a:solidFill>
            </a:endParaRPr>
          </a:p>
          <a:p>
            <a:pPr algn="ctr" eaLnBrk="1" fontAlgn="auto" hangingPunct="1">
              <a:spcBef>
                <a:spcPts val="0"/>
              </a:spcBef>
              <a:spcAft>
                <a:spcPts val="0"/>
              </a:spcAft>
              <a:defRPr/>
            </a:pPr>
            <a:endParaRPr lang="en-GB" altLang="en-US" sz="2400" dirty="0">
              <a:solidFill>
                <a:schemeClr val="bg1"/>
              </a:solidFill>
            </a:endParaRPr>
          </a:p>
          <a:p>
            <a:pPr algn="ctr" eaLnBrk="1" fontAlgn="auto" hangingPunct="1">
              <a:spcBef>
                <a:spcPts val="0"/>
              </a:spcBef>
              <a:spcAft>
                <a:spcPts val="0"/>
              </a:spcAft>
              <a:defRPr/>
            </a:pPr>
            <a:r>
              <a:rPr lang="en-GB" altLang="en-US" sz="2400" b="1" dirty="0">
                <a:solidFill>
                  <a:schemeClr val="bg1"/>
                </a:solidFill>
              </a:rPr>
              <a:t> For example</a:t>
            </a:r>
            <a:r>
              <a:rPr lang="en-GB" altLang="en-US" sz="2400" dirty="0">
                <a:solidFill>
                  <a:schemeClr val="bg1"/>
                </a:solidFill>
              </a:rPr>
              <a:t>:</a:t>
            </a:r>
          </a:p>
          <a:p>
            <a:pPr algn="ctr" eaLnBrk="1" fontAlgn="auto" hangingPunct="1">
              <a:spcBef>
                <a:spcPts val="0"/>
              </a:spcBef>
              <a:spcAft>
                <a:spcPts val="0"/>
              </a:spcAft>
              <a:defRPr/>
            </a:pPr>
            <a:r>
              <a:rPr lang="en-GB" altLang="en-US" sz="2400" dirty="0">
                <a:solidFill>
                  <a:schemeClr val="bg1"/>
                </a:solidFill>
              </a:rPr>
              <a:t>I went to town.</a:t>
            </a:r>
          </a:p>
          <a:p>
            <a:pPr algn="ctr" eaLnBrk="1" fontAlgn="auto" hangingPunct="1">
              <a:spcBef>
                <a:spcPts val="0"/>
              </a:spcBef>
              <a:spcAft>
                <a:spcPts val="0"/>
              </a:spcAft>
              <a:defRPr/>
            </a:pPr>
            <a:r>
              <a:rPr lang="en-GB" altLang="en-US" sz="2400" dirty="0">
                <a:solidFill>
                  <a:schemeClr val="bg1"/>
                </a:solidFill>
              </a:rPr>
              <a:t>It was red.</a:t>
            </a:r>
          </a:p>
        </p:txBody>
      </p:sp>
      <p:sp>
        <p:nvSpPr>
          <p:cNvPr id="6" name="Rectangle 5"/>
          <p:cNvSpPr/>
          <p:nvPr/>
        </p:nvSpPr>
        <p:spPr>
          <a:xfrm>
            <a:off x="6308436" y="2832630"/>
            <a:ext cx="5163128" cy="3542096"/>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eaLnBrk="1" fontAlgn="auto" hangingPunct="1">
              <a:spcBef>
                <a:spcPts val="0"/>
              </a:spcBef>
              <a:spcAft>
                <a:spcPts val="0"/>
              </a:spcAft>
              <a:defRPr/>
            </a:pPr>
            <a:r>
              <a:rPr lang="en-GB" sz="2400" dirty="0">
                <a:solidFill>
                  <a:schemeClr val="bg1"/>
                </a:solidFill>
              </a:rPr>
              <a:t>A </a:t>
            </a:r>
            <a:r>
              <a:rPr lang="en-GB" sz="2400" b="1" dirty="0">
                <a:solidFill>
                  <a:schemeClr val="bg1"/>
                </a:solidFill>
              </a:rPr>
              <a:t>subordinate clause </a:t>
            </a:r>
            <a:r>
              <a:rPr lang="en-GB" sz="2400" dirty="0">
                <a:solidFill>
                  <a:schemeClr val="bg1"/>
                </a:solidFill>
              </a:rPr>
              <a:t>supports the independent clause. The opening words of subordinate clauses show that they are dependent on the independent clause.</a:t>
            </a:r>
          </a:p>
          <a:p>
            <a:pPr algn="ctr" eaLnBrk="1" fontAlgn="auto" hangingPunct="1">
              <a:spcBef>
                <a:spcPts val="0"/>
              </a:spcBef>
              <a:spcAft>
                <a:spcPts val="0"/>
              </a:spcAft>
              <a:defRPr/>
            </a:pPr>
            <a:endParaRPr lang="en-GB" sz="2400" dirty="0">
              <a:solidFill>
                <a:schemeClr val="bg1"/>
              </a:solidFill>
            </a:endParaRPr>
          </a:p>
          <a:p>
            <a:pPr algn="ctr" eaLnBrk="1" fontAlgn="auto" hangingPunct="1">
              <a:spcBef>
                <a:spcPts val="0"/>
              </a:spcBef>
              <a:spcAft>
                <a:spcPts val="0"/>
              </a:spcAft>
              <a:defRPr/>
            </a:pPr>
            <a:r>
              <a:rPr lang="en-GB" sz="2400" b="1" dirty="0">
                <a:solidFill>
                  <a:schemeClr val="bg1"/>
                </a:solidFill>
              </a:rPr>
              <a:t>For example:</a:t>
            </a:r>
          </a:p>
          <a:p>
            <a:pPr algn="ctr" eaLnBrk="1" fontAlgn="auto" hangingPunct="1">
              <a:spcBef>
                <a:spcPts val="0"/>
              </a:spcBef>
              <a:spcAft>
                <a:spcPts val="0"/>
              </a:spcAft>
              <a:defRPr/>
            </a:pPr>
            <a:r>
              <a:rPr lang="en-GB" sz="2400" u="sng" dirty="0">
                <a:solidFill>
                  <a:schemeClr val="bg1"/>
                </a:solidFill>
              </a:rPr>
              <a:t>after</a:t>
            </a:r>
            <a:r>
              <a:rPr lang="en-GB" sz="2400" dirty="0">
                <a:solidFill>
                  <a:schemeClr val="bg1"/>
                </a:solidFill>
              </a:rPr>
              <a:t> the storm cleared</a:t>
            </a:r>
          </a:p>
          <a:p>
            <a:pPr algn="ctr" eaLnBrk="1" fontAlgn="auto" hangingPunct="1">
              <a:spcBef>
                <a:spcPts val="0"/>
              </a:spcBef>
              <a:spcAft>
                <a:spcPts val="0"/>
              </a:spcAft>
              <a:defRPr/>
            </a:pPr>
            <a:r>
              <a:rPr lang="en-GB" sz="2400" u="sng" dirty="0">
                <a:solidFill>
                  <a:schemeClr val="bg1"/>
                </a:solidFill>
              </a:rPr>
              <a:t>because</a:t>
            </a:r>
            <a:r>
              <a:rPr lang="en-GB" sz="2400" dirty="0">
                <a:solidFill>
                  <a:schemeClr val="bg1"/>
                </a:solidFill>
              </a:rPr>
              <a:t> he didn’t like chocolate</a:t>
            </a:r>
          </a:p>
        </p:txBody>
      </p:sp>
      <p:sp>
        <p:nvSpPr>
          <p:cNvPr id="3" name="TextBox 2"/>
          <p:cNvSpPr txBox="1"/>
          <p:nvPr/>
        </p:nvSpPr>
        <p:spPr>
          <a:xfrm>
            <a:off x="39402" y="5028551"/>
            <a:ext cx="2202873" cy="1569660"/>
          </a:xfrm>
          <a:prstGeom prst="rect">
            <a:avLst/>
          </a:prstGeom>
          <a:solidFill>
            <a:schemeClr val="accent1">
              <a:lumMod val="40000"/>
              <a:lumOff val="60000"/>
            </a:schemeClr>
          </a:solidFill>
        </p:spPr>
        <p:txBody>
          <a:bodyPr wrap="square" rtlCol="0">
            <a:spAutoFit/>
          </a:bodyPr>
          <a:lstStyle/>
          <a:p>
            <a:pPr algn="ctr"/>
            <a:r>
              <a:rPr lang="en-GB" sz="2400" dirty="0" smtClean="0"/>
              <a:t>Write down an example of each on your whiteboards</a:t>
            </a:r>
            <a:endParaRPr lang="en-GB" sz="2400" dirty="0"/>
          </a:p>
        </p:txBody>
      </p:sp>
    </p:spTree>
    <p:extLst>
      <p:ext uri="{BB962C8B-B14F-4D97-AF65-F5344CB8AC3E}">
        <p14:creationId xmlns:p14="http://schemas.microsoft.com/office/powerpoint/2010/main" val="24263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4442692" y="1227858"/>
            <a:ext cx="627149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b="1" u="sng" dirty="0" smtClean="0">
                <a:solidFill>
                  <a:srgbClr val="1C1C1C"/>
                </a:solidFill>
                <a:latin typeface="+mj-lt"/>
              </a:rPr>
              <a:t>Activity:</a:t>
            </a:r>
            <a:r>
              <a:rPr lang="en-GB" altLang="en-US" sz="2400" b="1" dirty="0" smtClean="0">
                <a:solidFill>
                  <a:srgbClr val="1C1C1C"/>
                </a:solidFill>
                <a:latin typeface="+mj-lt"/>
              </a:rPr>
              <a:t> </a:t>
            </a:r>
            <a:r>
              <a:rPr lang="en-GB" altLang="en-US" sz="2400" dirty="0" smtClean="0">
                <a:solidFill>
                  <a:srgbClr val="1C1C1C"/>
                </a:solidFill>
                <a:latin typeface="+mj-lt"/>
              </a:rPr>
              <a:t>Today you will be writing a short narrative to describe the children’s journey whilst being evacuated. </a:t>
            </a:r>
          </a:p>
          <a:p>
            <a:pPr algn="ctr" eaLnBrk="0" fontAlgn="base" hangingPunct="0">
              <a:spcBef>
                <a:spcPct val="0"/>
              </a:spcBef>
              <a:spcAft>
                <a:spcPct val="0"/>
              </a:spcAft>
            </a:pPr>
            <a:endParaRPr lang="en-GB" altLang="en-US" sz="2400" dirty="0" smtClean="0">
              <a:solidFill>
                <a:srgbClr val="1C1C1C"/>
              </a:solidFill>
              <a:latin typeface="+mj-lt"/>
            </a:endParaRPr>
          </a:p>
          <a:p>
            <a:pPr algn="ctr" eaLnBrk="0" fontAlgn="base" hangingPunct="0">
              <a:spcBef>
                <a:spcPct val="0"/>
              </a:spcBef>
              <a:spcAft>
                <a:spcPct val="0"/>
              </a:spcAft>
            </a:pPr>
            <a:r>
              <a:rPr lang="en-GB" altLang="en-US" sz="2400" dirty="0" smtClean="0">
                <a:solidFill>
                  <a:srgbClr val="1C1C1C"/>
                </a:solidFill>
                <a:latin typeface="+mj-lt"/>
              </a:rPr>
              <a:t>You will start your narrative in the school’s playground.</a:t>
            </a:r>
          </a:p>
          <a:p>
            <a:pPr algn="ctr" eaLnBrk="0" fontAlgn="base" hangingPunct="0">
              <a:spcBef>
                <a:spcPct val="0"/>
              </a:spcBef>
              <a:spcAft>
                <a:spcPct val="0"/>
              </a:spcAft>
            </a:pPr>
            <a:endParaRPr lang="en-GB" altLang="en-US" sz="2400" dirty="0">
              <a:solidFill>
                <a:srgbClr val="1C1C1C"/>
              </a:solidFill>
              <a:latin typeface="+mj-lt"/>
            </a:endParaRPr>
          </a:p>
          <a:p>
            <a:pPr algn="ctr" eaLnBrk="0" fontAlgn="base" hangingPunct="0">
              <a:spcBef>
                <a:spcPct val="0"/>
              </a:spcBef>
              <a:spcAft>
                <a:spcPct val="0"/>
              </a:spcAft>
            </a:pPr>
            <a:r>
              <a:rPr lang="en-GB" altLang="en-US" sz="2400" dirty="0" smtClean="0">
                <a:solidFill>
                  <a:srgbClr val="1C1C1C"/>
                </a:solidFill>
                <a:latin typeface="+mj-lt"/>
              </a:rPr>
              <a:t>Remember there are children, teachers and the mothers who are dropping their children off at the school.</a:t>
            </a:r>
          </a:p>
          <a:p>
            <a:pPr algn="ctr" eaLnBrk="0" fontAlgn="base" hangingPunct="0">
              <a:spcBef>
                <a:spcPct val="0"/>
              </a:spcBef>
              <a:spcAft>
                <a:spcPct val="0"/>
              </a:spcAft>
            </a:pPr>
            <a:endParaRPr lang="en-GB" altLang="en-US" sz="2400" dirty="0">
              <a:solidFill>
                <a:srgbClr val="1C1C1C"/>
              </a:solidFill>
              <a:latin typeface="+mj-lt"/>
            </a:endParaRPr>
          </a:p>
          <a:p>
            <a:pPr algn="ctr" eaLnBrk="0" fontAlgn="base" hangingPunct="0">
              <a:spcBef>
                <a:spcPct val="0"/>
              </a:spcBef>
              <a:spcAft>
                <a:spcPct val="0"/>
              </a:spcAft>
            </a:pPr>
            <a:r>
              <a:rPr lang="en-GB" altLang="en-US" sz="2400" dirty="0" smtClean="0">
                <a:solidFill>
                  <a:srgbClr val="1C1C1C"/>
                </a:solidFill>
                <a:latin typeface="+mj-lt"/>
              </a:rPr>
              <a:t>Think about what the setting looks like as well as the people.</a:t>
            </a:r>
          </a:p>
        </p:txBody>
      </p:sp>
      <p:pic>
        <p:nvPicPr>
          <p:cNvPr id="6" name="Picture 5"/>
          <p:cNvPicPr/>
          <p:nvPr/>
        </p:nvPicPr>
        <p:blipFill>
          <a:blip r:embed="rId2"/>
          <a:stretch>
            <a:fillRect/>
          </a:stretch>
        </p:blipFill>
        <p:spPr>
          <a:xfrm>
            <a:off x="399301" y="1050468"/>
            <a:ext cx="3768436" cy="2770450"/>
          </a:xfrm>
          <a:prstGeom prst="rect">
            <a:avLst/>
          </a:prstGeom>
        </p:spPr>
      </p:pic>
      <p:pic>
        <p:nvPicPr>
          <p:cNvPr id="8" name="Picture 7"/>
          <p:cNvPicPr/>
          <p:nvPr/>
        </p:nvPicPr>
        <p:blipFill>
          <a:blip r:embed="rId3"/>
          <a:stretch>
            <a:fillRect/>
          </a:stretch>
        </p:blipFill>
        <p:spPr>
          <a:xfrm>
            <a:off x="399301" y="3896277"/>
            <a:ext cx="3768436" cy="2826997"/>
          </a:xfrm>
          <a:prstGeom prst="rect">
            <a:avLst/>
          </a:prstGeom>
        </p:spPr>
      </p:pic>
    </p:spTree>
    <p:extLst>
      <p:ext uri="{BB962C8B-B14F-4D97-AF65-F5344CB8AC3E}">
        <p14:creationId xmlns:p14="http://schemas.microsoft.com/office/powerpoint/2010/main" val="331893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Modelled Example</a:t>
            </a:r>
            <a:endParaRPr lang="en-GB" altLang="en-US" sz="2800" b="0" u="sng" dirty="0">
              <a:latin typeface="Twinkl SemiBold" charset="0"/>
            </a:endParaRPr>
          </a:p>
        </p:txBody>
      </p:sp>
      <p:sp>
        <p:nvSpPr>
          <p:cNvPr id="9219" name="TextBox 8"/>
          <p:cNvSpPr txBox="1">
            <a:spLocks noChangeArrowheads="1"/>
          </p:cNvSpPr>
          <p:nvPr/>
        </p:nvSpPr>
        <p:spPr bwMode="auto">
          <a:xfrm>
            <a:off x="4424219" y="1050468"/>
            <a:ext cx="713970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just" eaLnBrk="0" fontAlgn="base" hangingPunct="0">
              <a:spcBef>
                <a:spcPct val="0"/>
              </a:spcBef>
              <a:spcAft>
                <a:spcPct val="0"/>
              </a:spcAft>
            </a:pPr>
            <a:r>
              <a:rPr lang="en-GB" altLang="en-US" sz="2000" dirty="0" smtClean="0">
                <a:solidFill>
                  <a:srgbClr val="1C1C1C"/>
                </a:solidFill>
                <a:latin typeface="+mj-lt"/>
              </a:rPr>
              <a:t>Hushed whispers and sorrowful goodbyes filled the chilly morning air within the school’s playground. Children from all around were gathered in neat rows; they anxiously clutched their small suitcases to their chests and watched as their mothers waved them goodbye. Tears were wiped away by dainty handkerchiefs and shaking hands as the mothers offered their beloved children a brave smile. </a:t>
            </a:r>
            <a:endParaRPr lang="en-GB" altLang="en-US" sz="2000" dirty="0">
              <a:solidFill>
                <a:srgbClr val="1C1C1C"/>
              </a:solidFill>
              <a:latin typeface="+mj-lt"/>
            </a:endParaRPr>
          </a:p>
          <a:p>
            <a:pPr algn="just" eaLnBrk="0" fontAlgn="base" hangingPunct="0">
              <a:spcBef>
                <a:spcPct val="0"/>
              </a:spcBef>
              <a:spcAft>
                <a:spcPct val="0"/>
              </a:spcAft>
            </a:pPr>
            <a:r>
              <a:rPr lang="en-GB" altLang="en-US" sz="2000" dirty="0">
                <a:solidFill>
                  <a:srgbClr val="1C1C1C"/>
                </a:solidFill>
                <a:latin typeface="+mj-lt"/>
              </a:rPr>
              <a:t>	</a:t>
            </a:r>
            <a:r>
              <a:rPr lang="en-GB" altLang="en-US" sz="2000" dirty="0" smtClean="0">
                <a:solidFill>
                  <a:srgbClr val="1C1C1C"/>
                </a:solidFill>
                <a:latin typeface="+mj-lt"/>
              </a:rPr>
              <a:t>A young boy, his hair as dark as the night sky and as sleek as silk, trotted away from his mother and hurried over to the teacher who stood alone amongst the children. He was like a beacon, calling the children over and keeping them safe. He was a tall man, clad in a neat brown suit, and wore a faint smile. He placed his whistle between his thin lips and blew hard. The children quickly stood tall and whipped their heads round to watch in anticipation; they grew uneasy, unsure of what he was about to announce. </a:t>
            </a:r>
            <a:endParaRPr lang="en-GB" altLang="en-US" sz="2000" dirty="0">
              <a:solidFill>
                <a:srgbClr val="1C1C1C"/>
              </a:solidFill>
              <a:latin typeface="+mj-lt"/>
            </a:endParaRPr>
          </a:p>
          <a:p>
            <a:pPr algn="just" eaLnBrk="0" fontAlgn="base" hangingPunct="0">
              <a:spcBef>
                <a:spcPct val="0"/>
              </a:spcBef>
              <a:spcAft>
                <a:spcPct val="0"/>
              </a:spcAft>
            </a:pPr>
            <a:r>
              <a:rPr lang="en-GB" altLang="en-US" sz="2000" dirty="0" smtClean="0">
                <a:solidFill>
                  <a:srgbClr val="1C1C1C"/>
                </a:solidFill>
                <a:latin typeface="+mj-lt"/>
              </a:rPr>
              <a:t>“Alright, children!” he called. “Now, pay attention.”</a:t>
            </a:r>
          </a:p>
        </p:txBody>
      </p:sp>
      <p:pic>
        <p:nvPicPr>
          <p:cNvPr id="6" name="Picture 5"/>
          <p:cNvPicPr/>
          <p:nvPr/>
        </p:nvPicPr>
        <p:blipFill>
          <a:blip r:embed="rId2"/>
          <a:stretch>
            <a:fillRect/>
          </a:stretch>
        </p:blipFill>
        <p:spPr>
          <a:xfrm>
            <a:off x="399301" y="1050468"/>
            <a:ext cx="3768436" cy="2770450"/>
          </a:xfrm>
          <a:prstGeom prst="rect">
            <a:avLst/>
          </a:prstGeom>
        </p:spPr>
      </p:pic>
      <p:pic>
        <p:nvPicPr>
          <p:cNvPr id="8" name="Picture 7"/>
          <p:cNvPicPr/>
          <p:nvPr/>
        </p:nvPicPr>
        <p:blipFill>
          <a:blip r:embed="rId3"/>
          <a:stretch>
            <a:fillRect/>
          </a:stretch>
        </p:blipFill>
        <p:spPr>
          <a:xfrm>
            <a:off x="399301" y="3896277"/>
            <a:ext cx="3768436" cy="2826997"/>
          </a:xfrm>
          <a:prstGeom prst="rect">
            <a:avLst/>
          </a:prstGeom>
        </p:spPr>
      </p:pic>
    </p:spTree>
    <p:extLst>
      <p:ext uri="{BB962C8B-B14F-4D97-AF65-F5344CB8AC3E}">
        <p14:creationId xmlns:p14="http://schemas.microsoft.com/office/powerpoint/2010/main" val="663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822036" y="1301750"/>
            <a:ext cx="106495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What are conjunctions?</a:t>
            </a:r>
          </a:p>
          <a:p>
            <a:pPr algn="ctr" eaLnBrk="0" fontAlgn="base" hangingPunct="0">
              <a:spcBef>
                <a:spcPct val="0"/>
              </a:spcBef>
              <a:spcAft>
                <a:spcPct val="0"/>
              </a:spcAft>
            </a:pPr>
            <a:r>
              <a:rPr lang="en-GB" altLang="en-US" sz="2400" dirty="0" smtClean="0">
                <a:solidFill>
                  <a:schemeClr val="tx1"/>
                </a:solidFill>
                <a:cs typeface="Arial" panose="020B0604020202020204" pitchFamily="34" charset="0"/>
              </a:rPr>
              <a:t>Conjunctions are used to start subordinate clauses.</a:t>
            </a:r>
          </a:p>
          <a:p>
            <a:pPr algn="ctr" eaLnBrk="0" fontAlgn="base" hangingPunct="0">
              <a:spcBef>
                <a:spcPct val="0"/>
              </a:spcBef>
              <a:spcAft>
                <a:spcPct val="0"/>
              </a:spcAft>
            </a:pPr>
            <a:r>
              <a:rPr lang="en-GB" altLang="en-US" sz="2400" dirty="0" smtClean="0">
                <a:solidFill>
                  <a:schemeClr val="tx1"/>
                </a:solidFill>
                <a:cs typeface="Arial" panose="020B0604020202020204" pitchFamily="34" charset="0"/>
              </a:rPr>
              <a:t> </a:t>
            </a:r>
            <a:br>
              <a:rPr lang="en-GB" altLang="en-US" sz="2400" dirty="0" smtClean="0">
                <a:solidFill>
                  <a:schemeClr val="tx1"/>
                </a:solidFill>
                <a:cs typeface="Arial" panose="020B0604020202020204" pitchFamily="34" charset="0"/>
              </a:rPr>
            </a:br>
            <a:r>
              <a:rPr lang="en-GB" altLang="en-US" sz="2400" dirty="0" smtClean="0">
                <a:solidFill>
                  <a:schemeClr val="tx1"/>
                </a:solidFill>
                <a:cs typeface="Arial" panose="020B0604020202020204" pitchFamily="34" charset="0"/>
              </a:rPr>
              <a:t>What conjunctions do you remember?</a:t>
            </a:r>
          </a:p>
          <a:p>
            <a:pPr algn="ctr" eaLnBrk="0" fontAlgn="base" hangingPunct="0">
              <a:spcBef>
                <a:spcPct val="0"/>
              </a:spcBef>
              <a:spcAft>
                <a:spcPct val="0"/>
              </a:spcAft>
            </a:pP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5594" y="3368922"/>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6094" y="3405434"/>
            <a:ext cx="13350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6594" y="3476872"/>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6282" y="4556372"/>
            <a:ext cx="13335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1894" y="4556372"/>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7094" y="3405434"/>
            <a:ext cx="13350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4719" y="4581772"/>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1494" y="4556372"/>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097239" y="3578834"/>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which</a:t>
            </a:r>
            <a:endParaRPr lang="en-GB" dirty="0">
              <a:latin typeface="+mn-lt"/>
            </a:endParaRPr>
          </a:p>
        </p:txBody>
      </p:sp>
      <p:sp>
        <p:nvSpPr>
          <p:cNvPr id="16" name="TextBox 15"/>
          <p:cNvSpPr txBox="1"/>
          <p:nvPr/>
        </p:nvSpPr>
        <p:spPr>
          <a:xfrm>
            <a:off x="4334959" y="3635648"/>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while</a:t>
            </a:r>
            <a:endParaRPr lang="en-GB" dirty="0">
              <a:latin typeface="+mn-lt"/>
            </a:endParaRPr>
          </a:p>
        </p:txBody>
      </p:sp>
      <p:sp>
        <p:nvSpPr>
          <p:cNvPr id="17" name="TextBox 16"/>
          <p:cNvSpPr txBox="1"/>
          <p:nvPr/>
        </p:nvSpPr>
        <p:spPr>
          <a:xfrm>
            <a:off x="6039268" y="3713166"/>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when</a:t>
            </a:r>
            <a:endParaRPr lang="en-GB" dirty="0">
              <a:latin typeface="+mn-lt"/>
            </a:endParaRPr>
          </a:p>
        </p:txBody>
      </p:sp>
      <p:sp>
        <p:nvSpPr>
          <p:cNvPr id="18" name="TextBox 17"/>
          <p:cNvSpPr txBox="1"/>
          <p:nvPr/>
        </p:nvSpPr>
        <p:spPr>
          <a:xfrm>
            <a:off x="7279541" y="3610074"/>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until</a:t>
            </a:r>
            <a:endParaRPr lang="en-GB" dirty="0">
              <a:latin typeface="+mn-lt"/>
            </a:endParaRPr>
          </a:p>
        </p:txBody>
      </p:sp>
      <p:sp>
        <p:nvSpPr>
          <p:cNvPr id="19" name="TextBox 18"/>
          <p:cNvSpPr txBox="1"/>
          <p:nvPr/>
        </p:nvSpPr>
        <p:spPr>
          <a:xfrm>
            <a:off x="3092333" y="4737813"/>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after</a:t>
            </a:r>
            <a:endParaRPr lang="en-GB" dirty="0">
              <a:latin typeface="+mn-lt"/>
            </a:endParaRPr>
          </a:p>
        </p:txBody>
      </p:sp>
      <p:sp>
        <p:nvSpPr>
          <p:cNvPr id="20" name="TextBox 19"/>
          <p:cNvSpPr txBox="1"/>
          <p:nvPr/>
        </p:nvSpPr>
        <p:spPr>
          <a:xfrm>
            <a:off x="4769932" y="4777046"/>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before</a:t>
            </a:r>
            <a:endParaRPr lang="en-GB" dirty="0">
              <a:latin typeface="+mn-lt"/>
            </a:endParaRPr>
          </a:p>
        </p:txBody>
      </p:sp>
      <p:sp>
        <p:nvSpPr>
          <p:cNvPr id="21" name="TextBox 20"/>
          <p:cNvSpPr txBox="1"/>
          <p:nvPr/>
        </p:nvSpPr>
        <p:spPr>
          <a:xfrm>
            <a:off x="6018124" y="4820788"/>
            <a:ext cx="933516"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so that</a:t>
            </a:r>
            <a:endParaRPr lang="en-GB" dirty="0">
              <a:latin typeface="+mn-lt"/>
            </a:endParaRPr>
          </a:p>
        </p:txBody>
      </p:sp>
      <p:sp>
        <p:nvSpPr>
          <p:cNvPr id="22" name="TextBox 21"/>
          <p:cNvSpPr txBox="1"/>
          <p:nvPr/>
        </p:nvSpPr>
        <p:spPr>
          <a:xfrm>
            <a:off x="7775387" y="4758914"/>
            <a:ext cx="921019"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just as</a:t>
            </a:r>
            <a:endParaRPr lang="en-GB" dirty="0">
              <a:latin typeface="+mn-lt"/>
            </a:endParaRPr>
          </a:p>
        </p:txBody>
      </p:sp>
      <p:pic>
        <p:nvPicPr>
          <p:cNvPr id="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5207" y="3464172"/>
            <a:ext cx="13350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8515206" y="3622683"/>
            <a:ext cx="1186504"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GB" dirty="0">
                <a:latin typeface="+mn-lt"/>
              </a:rPr>
              <a:t>although</a:t>
            </a:r>
            <a:endParaRPr lang="en-GB" dirty="0">
              <a:latin typeface="+mn-lt"/>
            </a:endParaRPr>
          </a:p>
        </p:txBody>
      </p:sp>
    </p:spTree>
    <p:extLst>
      <p:ext uri="{BB962C8B-B14F-4D97-AF65-F5344CB8AC3E}">
        <p14:creationId xmlns:p14="http://schemas.microsoft.com/office/powerpoint/2010/main" val="6715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794327" y="1089313"/>
            <a:ext cx="10649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Let’s answer the following questions as a class</a:t>
            </a: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pic>
        <p:nvPicPr>
          <p:cNvPr id="2" name="Picture 1"/>
          <p:cNvPicPr>
            <a:picLocks noChangeAspect="1"/>
          </p:cNvPicPr>
          <p:nvPr/>
        </p:nvPicPr>
        <p:blipFill>
          <a:blip r:embed="rId2"/>
          <a:stretch>
            <a:fillRect/>
          </a:stretch>
        </p:blipFill>
        <p:spPr>
          <a:xfrm>
            <a:off x="2969424" y="1671405"/>
            <a:ext cx="6299333" cy="4160957"/>
          </a:xfrm>
          <a:prstGeom prst="rect">
            <a:avLst/>
          </a:prstGeom>
        </p:spPr>
      </p:pic>
    </p:spTree>
    <p:extLst>
      <p:ext uri="{BB962C8B-B14F-4D97-AF65-F5344CB8AC3E}">
        <p14:creationId xmlns:p14="http://schemas.microsoft.com/office/powerpoint/2010/main" val="379857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794327" y="1089313"/>
            <a:ext cx="10649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Let’s answer the following questions as a class</a:t>
            </a: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pic>
        <p:nvPicPr>
          <p:cNvPr id="3" name="Picture 2"/>
          <p:cNvPicPr>
            <a:picLocks noChangeAspect="1"/>
          </p:cNvPicPr>
          <p:nvPr/>
        </p:nvPicPr>
        <p:blipFill>
          <a:blip r:embed="rId2"/>
          <a:stretch>
            <a:fillRect/>
          </a:stretch>
        </p:blipFill>
        <p:spPr>
          <a:xfrm>
            <a:off x="2244437" y="1762329"/>
            <a:ext cx="7471234" cy="3735616"/>
          </a:xfrm>
          <a:prstGeom prst="rect">
            <a:avLst/>
          </a:prstGeom>
        </p:spPr>
      </p:pic>
    </p:spTree>
    <p:extLst>
      <p:ext uri="{BB962C8B-B14F-4D97-AF65-F5344CB8AC3E}">
        <p14:creationId xmlns:p14="http://schemas.microsoft.com/office/powerpoint/2010/main" val="301613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794327" y="1089313"/>
            <a:ext cx="10649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Let’s answer the following questions as a class</a:t>
            </a: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pic>
        <p:nvPicPr>
          <p:cNvPr id="2" name="Picture 1"/>
          <p:cNvPicPr>
            <a:picLocks noChangeAspect="1"/>
          </p:cNvPicPr>
          <p:nvPr/>
        </p:nvPicPr>
        <p:blipFill>
          <a:blip r:embed="rId2"/>
          <a:stretch>
            <a:fillRect/>
          </a:stretch>
        </p:blipFill>
        <p:spPr>
          <a:xfrm>
            <a:off x="1826539" y="1920310"/>
            <a:ext cx="8585103" cy="3330342"/>
          </a:xfrm>
          <a:prstGeom prst="rect">
            <a:avLst/>
          </a:prstGeom>
        </p:spPr>
      </p:pic>
    </p:spTree>
    <p:extLst>
      <p:ext uri="{BB962C8B-B14F-4D97-AF65-F5344CB8AC3E}">
        <p14:creationId xmlns:p14="http://schemas.microsoft.com/office/powerpoint/2010/main" val="2428925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822037" y="987282"/>
            <a:ext cx="106495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b="1" dirty="0" smtClean="0">
                <a:solidFill>
                  <a:srgbClr val="1C1C1C"/>
                </a:solidFill>
              </a:rPr>
              <a:t>Look at the images.</a:t>
            </a:r>
            <a:r>
              <a:rPr lang="en-GB" altLang="en-US" sz="2400" dirty="0" smtClean="0">
                <a:solidFill>
                  <a:srgbClr val="1C1C1C"/>
                </a:solidFill>
              </a:rPr>
              <a:t> </a:t>
            </a:r>
          </a:p>
          <a:p>
            <a:pPr algn="ctr" eaLnBrk="0" fontAlgn="base" hangingPunct="0">
              <a:spcBef>
                <a:spcPct val="0"/>
              </a:spcBef>
              <a:spcAft>
                <a:spcPct val="0"/>
              </a:spcAft>
            </a:pPr>
            <a:r>
              <a:rPr lang="en-GB" altLang="en-US" sz="2400" dirty="0" smtClean="0">
                <a:solidFill>
                  <a:srgbClr val="1C1C1C"/>
                </a:solidFill>
              </a:rPr>
              <a:t>What is happening? </a:t>
            </a:r>
          </a:p>
          <a:p>
            <a:pPr algn="ctr" eaLnBrk="0" fontAlgn="base" hangingPunct="0">
              <a:spcBef>
                <a:spcPct val="0"/>
              </a:spcBef>
              <a:spcAft>
                <a:spcPct val="0"/>
              </a:spcAft>
            </a:pPr>
            <a:r>
              <a:rPr lang="en-GB" altLang="en-US" sz="2400" dirty="0" smtClean="0">
                <a:solidFill>
                  <a:srgbClr val="1C1C1C"/>
                </a:solidFill>
              </a:rPr>
              <a:t>Where are they?</a:t>
            </a:r>
          </a:p>
          <a:p>
            <a:pPr algn="ctr" eaLnBrk="0" fontAlgn="base" hangingPunct="0">
              <a:spcBef>
                <a:spcPct val="0"/>
              </a:spcBef>
              <a:spcAft>
                <a:spcPct val="0"/>
              </a:spcAft>
            </a:pPr>
            <a:r>
              <a:rPr lang="en-GB" altLang="en-US" sz="2400" dirty="0" smtClean="0">
                <a:solidFill>
                  <a:srgbClr val="1C1C1C"/>
                </a:solidFill>
              </a:rPr>
              <a:t>Do you think this is set in modern day? Why?</a:t>
            </a:r>
          </a:p>
          <a:p>
            <a:pPr algn="ctr" eaLnBrk="0" fontAlgn="base" hangingPunct="0">
              <a:spcBef>
                <a:spcPct val="0"/>
              </a:spcBef>
              <a:spcAft>
                <a:spcPct val="0"/>
              </a:spcAft>
            </a:pPr>
            <a:r>
              <a:rPr lang="en-GB" altLang="en-US" sz="2400" dirty="0" smtClean="0">
                <a:solidFill>
                  <a:srgbClr val="1C1C1C"/>
                </a:solidFill>
              </a:rPr>
              <a:t>How do you know?</a:t>
            </a:r>
            <a:endParaRPr lang="en-GB" altLang="en-US" sz="2400" dirty="0">
              <a:solidFill>
                <a:srgbClr val="1C1C1C"/>
              </a:solidFill>
            </a:endParaRPr>
          </a:p>
        </p:txBody>
      </p:sp>
      <p:pic>
        <p:nvPicPr>
          <p:cNvPr id="5" name="Picture 4"/>
          <p:cNvPicPr/>
          <p:nvPr/>
        </p:nvPicPr>
        <p:blipFill>
          <a:blip r:embed="rId2"/>
          <a:stretch>
            <a:fillRect/>
          </a:stretch>
        </p:blipFill>
        <p:spPr>
          <a:xfrm>
            <a:off x="979055" y="2936494"/>
            <a:ext cx="4941454" cy="3557594"/>
          </a:xfrm>
          <a:prstGeom prst="rect">
            <a:avLst/>
          </a:prstGeom>
        </p:spPr>
      </p:pic>
      <p:pic>
        <p:nvPicPr>
          <p:cNvPr id="6" name="Picture 5"/>
          <p:cNvPicPr/>
          <p:nvPr/>
        </p:nvPicPr>
        <p:blipFill>
          <a:blip r:embed="rId3"/>
          <a:stretch>
            <a:fillRect/>
          </a:stretch>
        </p:blipFill>
        <p:spPr>
          <a:xfrm>
            <a:off x="6079665" y="2936494"/>
            <a:ext cx="5050154" cy="3557594"/>
          </a:xfrm>
          <a:prstGeom prst="rect">
            <a:avLst/>
          </a:prstGeom>
        </p:spPr>
      </p:pic>
    </p:spTree>
    <p:extLst>
      <p:ext uri="{BB962C8B-B14F-4D97-AF65-F5344CB8AC3E}">
        <p14:creationId xmlns:p14="http://schemas.microsoft.com/office/powerpoint/2010/main" val="3058545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822037" y="1098549"/>
            <a:ext cx="106495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latin typeface="+mj-lt"/>
              </a:rPr>
              <a:t>What’s happening now? </a:t>
            </a:r>
          </a:p>
          <a:p>
            <a:pPr algn="ctr" eaLnBrk="0" fontAlgn="base" hangingPunct="0">
              <a:spcBef>
                <a:spcPct val="0"/>
              </a:spcBef>
              <a:spcAft>
                <a:spcPct val="0"/>
              </a:spcAft>
            </a:pPr>
            <a:r>
              <a:rPr lang="en-GB" altLang="en-US" sz="2400" dirty="0" smtClean="0">
                <a:solidFill>
                  <a:srgbClr val="1C1C1C"/>
                </a:solidFill>
                <a:latin typeface="+mj-lt"/>
              </a:rPr>
              <a:t>Where are they?</a:t>
            </a:r>
          </a:p>
          <a:p>
            <a:pPr algn="ctr" eaLnBrk="0" fontAlgn="base" hangingPunct="0">
              <a:spcBef>
                <a:spcPct val="0"/>
              </a:spcBef>
              <a:spcAft>
                <a:spcPct val="0"/>
              </a:spcAft>
            </a:pPr>
            <a:r>
              <a:rPr lang="en-GB" altLang="en-US" sz="2400" dirty="0" smtClean="0">
                <a:solidFill>
                  <a:srgbClr val="1C1C1C"/>
                </a:solidFill>
                <a:latin typeface="+mj-lt"/>
              </a:rPr>
              <a:t>Who are the people?</a:t>
            </a:r>
            <a:endParaRPr lang="en-GB" altLang="en-US" sz="2400" dirty="0">
              <a:solidFill>
                <a:srgbClr val="1C1C1C"/>
              </a:solidFill>
              <a:latin typeface="+mj-lt"/>
            </a:endParaRPr>
          </a:p>
        </p:txBody>
      </p:sp>
      <p:pic>
        <p:nvPicPr>
          <p:cNvPr id="8" name="Picture 7"/>
          <p:cNvPicPr/>
          <p:nvPr/>
        </p:nvPicPr>
        <p:blipFill>
          <a:blip r:embed="rId2"/>
          <a:stretch>
            <a:fillRect/>
          </a:stretch>
        </p:blipFill>
        <p:spPr>
          <a:xfrm>
            <a:off x="905164" y="2623127"/>
            <a:ext cx="5120239" cy="3749127"/>
          </a:xfrm>
          <a:prstGeom prst="rect">
            <a:avLst/>
          </a:prstGeom>
        </p:spPr>
      </p:pic>
      <p:pic>
        <p:nvPicPr>
          <p:cNvPr id="9" name="Picture 8"/>
          <p:cNvPicPr/>
          <p:nvPr/>
        </p:nvPicPr>
        <p:blipFill>
          <a:blip r:embed="rId3"/>
          <a:stretch>
            <a:fillRect/>
          </a:stretch>
        </p:blipFill>
        <p:spPr>
          <a:xfrm>
            <a:off x="6105236" y="2623127"/>
            <a:ext cx="5098471" cy="3749127"/>
          </a:xfrm>
          <a:prstGeom prst="rect">
            <a:avLst/>
          </a:prstGeom>
        </p:spPr>
      </p:pic>
    </p:spTree>
    <p:extLst>
      <p:ext uri="{BB962C8B-B14F-4D97-AF65-F5344CB8AC3E}">
        <p14:creationId xmlns:p14="http://schemas.microsoft.com/office/powerpoint/2010/main" val="184711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4442692" y="1227858"/>
            <a:ext cx="627149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latin typeface="+mj-lt"/>
              </a:rPr>
              <a:t>The images are from a short film about the evacuation of children during WW2.</a:t>
            </a:r>
          </a:p>
          <a:p>
            <a:pPr algn="ctr" eaLnBrk="0" fontAlgn="base" hangingPunct="0">
              <a:spcBef>
                <a:spcPct val="0"/>
              </a:spcBef>
              <a:spcAft>
                <a:spcPct val="0"/>
              </a:spcAft>
            </a:pPr>
            <a:r>
              <a:rPr lang="en-GB" altLang="en-US" sz="2400" dirty="0" smtClean="0">
                <a:solidFill>
                  <a:srgbClr val="1C1C1C"/>
                </a:solidFill>
                <a:latin typeface="+mj-lt"/>
              </a:rPr>
              <a:t>Is this a primary or secondary source?</a:t>
            </a:r>
          </a:p>
          <a:p>
            <a:pPr algn="ctr" eaLnBrk="0" fontAlgn="base" hangingPunct="0">
              <a:spcBef>
                <a:spcPct val="0"/>
              </a:spcBef>
              <a:spcAft>
                <a:spcPct val="0"/>
              </a:spcAft>
            </a:pPr>
            <a:endParaRPr lang="en-GB" altLang="en-US" sz="2400" dirty="0">
              <a:solidFill>
                <a:srgbClr val="1C1C1C"/>
              </a:solidFill>
              <a:latin typeface="+mj-lt"/>
            </a:endParaRPr>
          </a:p>
          <a:p>
            <a:pPr algn="ctr" eaLnBrk="0" fontAlgn="base" hangingPunct="0">
              <a:spcBef>
                <a:spcPct val="0"/>
              </a:spcBef>
              <a:spcAft>
                <a:spcPct val="0"/>
              </a:spcAft>
            </a:pPr>
            <a:r>
              <a:rPr lang="en-GB" altLang="en-US" sz="2400" dirty="0" smtClean="0">
                <a:solidFill>
                  <a:srgbClr val="1C1C1C"/>
                </a:solidFill>
                <a:latin typeface="+mj-lt"/>
              </a:rPr>
              <a:t>How might the children be feeling?</a:t>
            </a:r>
            <a:endParaRPr lang="en-GB" altLang="en-US" sz="2400" dirty="0">
              <a:solidFill>
                <a:srgbClr val="1C1C1C"/>
              </a:solidFill>
              <a:latin typeface="+mj-lt"/>
            </a:endParaRPr>
          </a:p>
        </p:txBody>
      </p:sp>
      <p:pic>
        <p:nvPicPr>
          <p:cNvPr id="9" name="Picture 8"/>
          <p:cNvPicPr/>
          <p:nvPr/>
        </p:nvPicPr>
        <p:blipFill>
          <a:blip r:embed="rId2"/>
          <a:stretch>
            <a:fillRect/>
          </a:stretch>
        </p:blipFill>
        <p:spPr>
          <a:xfrm>
            <a:off x="713337" y="3768436"/>
            <a:ext cx="3479972" cy="2706255"/>
          </a:xfrm>
          <a:prstGeom prst="rect">
            <a:avLst/>
          </a:prstGeom>
        </p:spPr>
      </p:pic>
      <p:pic>
        <p:nvPicPr>
          <p:cNvPr id="6" name="Picture 5"/>
          <p:cNvPicPr/>
          <p:nvPr/>
        </p:nvPicPr>
        <p:blipFill>
          <a:blip r:embed="rId3"/>
          <a:stretch>
            <a:fillRect/>
          </a:stretch>
        </p:blipFill>
        <p:spPr>
          <a:xfrm>
            <a:off x="713337" y="987282"/>
            <a:ext cx="3479972" cy="2697597"/>
          </a:xfrm>
          <a:prstGeom prst="rect">
            <a:avLst/>
          </a:prstGeom>
        </p:spPr>
      </p:pic>
      <p:sp>
        <p:nvSpPr>
          <p:cNvPr id="2" name="TextBox 1"/>
          <p:cNvSpPr txBox="1"/>
          <p:nvPr/>
        </p:nvSpPr>
        <p:spPr>
          <a:xfrm>
            <a:off x="4668982" y="5121563"/>
            <a:ext cx="5818909" cy="1569660"/>
          </a:xfrm>
          <a:prstGeom prst="rect">
            <a:avLst/>
          </a:prstGeom>
          <a:solidFill>
            <a:schemeClr val="accent4">
              <a:lumMod val="40000"/>
              <a:lumOff val="60000"/>
            </a:schemeClr>
          </a:solidFill>
        </p:spPr>
        <p:txBody>
          <a:bodyPr wrap="square" rtlCol="0">
            <a:spAutoFit/>
          </a:bodyPr>
          <a:lstStyle/>
          <a:p>
            <a:r>
              <a:rPr lang="en-GB" sz="1600" b="1" dirty="0" smtClean="0"/>
              <a:t>Remember:</a:t>
            </a:r>
          </a:p>
          <a:p>
            <a:r>
              <a:rPr lang="en-GB" sz="1600" dirty="0" smtClean="0"/>
              <a:t>Primary Source</a:t>
            </a:r>
          </a:p>
          <a:p>
            <a:pPr marL="285750" indent="-285750">
              <a:buFont typeface="Arial" panose="020B0604020202020204" pitchFamily="34" charset="0"/>
              <a:buChar char="•"/>
            </a:pPr>
            <a:r>
              <a:rPr lang="en-GB" sz="1600" dirty="0" smtClean="0"/>
              <a:t>This is a source directly from the time like a helmet.</a:t>
            </a:r>
          </a:p>
          <a:p>
            <a:r>
              <a:rPr lang="en-GB" sz="1600" dirty="0" smtClean="0"/>
              <a:t>Secondary Source</a:t>
            </a:r>
          </a:p>
          <a:p>
            <a:pPr marL="285750" indent="-285750">
              <a:buFont typeface="Arial" panose="020B0604020202020204" pitchFamily="34" charset="0"/>
              <a:buChar char="•"/>
            </a:pPr>
            <a:r>
              <a:rPr lang="en-GB" sz="1600" dirty="0" smtClean="0"/>
              <a:t>Something that is a copy of a primary source, like a replica, or a history book</a:t>
            </a:r>
            <a:endParaRPr lang="en-GB" sz="1600" dirty="0"/>
          </a:p>
        </p:txBody>
      </p:sp>
      <p:sp>
        <p:nvSpPr>
          <p:cNvPr id="3" name="TextBox 2"/>
          <p:cNvSpPr txBox="1"/>
          <p:nvPr/>
        </p:nvSpPr>
        <p:spPr>
          <a:xfrm>
            <a:off x="5310910" y="3407426"/>
            <a:ext cx="4535054" cy="1261884"/>
          </a:xfrm>
          <a:prstGeom prst="rect">
            <a:avLst/>
          </a:prstGeom>
          <a:noFill/>
        </p:spPr>
        <p:txBody>
          <a:bodyPr wrap="square" rtlCol="0">
            <a:spAutoFit/>
          </a:bodyPr>
          <a:lstStyle/>
          <a:p>
            <a:pPr algn="ctr"/>
            <a:r>
              <a:rPr lang="en-GB" sz="2000" dirty="0" smtClean="0"/>
              <a:t>Let’s watch part of the short film where the pictures have been taken from</a:t>
            </a:r>
          </a:p>
          <a:p>
            <a:pPr algn="ctr"/>
            <a:r>
              <a:rPr lang="en-GB" dirty="0" smtClean="0">
                <a:hlinkClick r:id="rId4"/>
              </a:rPr>
              <a:t>https://www.youtube.com/watch?v=rj5kiH5XZxw</a:t>
            </a:r>
            <a:r>
              <a:rPr lang="en-GB" dirty="0" smtClean="0"/>
              <a:t> </a:t>
            </a:r>
            <a:endParaRPr lang="en-GB" dirty="0"/>
          </a:p>
        </p:txBody>
      </p:sp>
    </p:spTree>
    <p:extLst>
      <p:ext uri="{BB962C8B-B14F-4D97-AF65-F5344CB8AC3E}">
        <p14:creationId xmlns:p14="http://schemas.microsoft.com/office/powerpoint/2010/main" val="7000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1: 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4442692" y="1227858"/>
            <a:ext cx="62714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latin typeface="+mj-lt"/>
              </a:rPr>
              <a:t>What happened in the video?</a:t>
            </a:r>
          </a:p>
          <a:p>
            <a:pPr algn="ctr" eaLnBrk="0" fontAlgn="base" hangingPunct="0">
              <a:spcBef>
                <a:spcPct val="0"/>
              </a:spcBef>
              <a:spcAft>
                <a:spcPct val="0"/>
              </a:spcAft>
            </a:pPr>
            <a:r>
              <a:rPr lang="en-GB" altLang="en-US" sz="2400" dirty="0" smtClean="0">
                <a:solidFill>
                  <a:srgbClr val="1C1C1C"/>
                </a:solidFill>
                <a:latin typeface="+mj-lt"/>
              </a:rPr>
              <a:t>What was the first location?</a:t>
            </a:r>
          </a:p>
          <a:p>
            <a:pPr algn="ctr" eaLnBrk="0" fontAlgn="base" hangingPunct="0">
              <a:spcBef>
                <a:spcPct val="0"/>
              </a:spcBef>
              <a:spcAft>
                <a:spcPct val="0"/>
              </a:spcAft>
            </a:pPr>
            <a:endParaRPr lang="en-GB" altLang="en-US" sz="2400" dirty="0" smtClean="0">
              <a:solidFill>
                <a:srgbClr val="1C1C1C"/>
              </a:solidFill>
              <a:latin typeface="+mj-lt"/>
            </a:endParaRPr>
          </a:p>
          <a:p>
            <a:pPr algn="ctr" eaLnBrk="0" fontAlgn="base" hangingPunct="0">
              <a:spcBef>
                <a:spcPct val="0"/>
              </a:spcBef>
              <a:spcAft>
                <a:spcPct val="0"/>
              </a:spcAft>
            </a:pPr>
            <a:r>
              <a:rPr lang="en-GB" altLang="en-US" sz="2400" dirty="0" smtClean="0">
                <a:solidFill>
                  <a:srgbClr val="1C1C1C"/>
                </a:solidFill>
                <a:latin typeface="+mj-lt"/>
              </a:rPr>
              <a:t>Let’s describe it as a class – remember to look at your own playground to generate more ideas.</a:t>
            </a:r>
            <a:endParaRPr lang="en-GB" altLang="en-US" sz="2400" dirty="0">
              <a:solidFill>
                <a:srgbClr val="1C1C1C"/>
              </a:solidFill>
              <a:latin typeface="+mj-lt"/>
            </a:endParaRPr>
          </a:p>
        </p:txBody>
      </p:sp>
      <p:pic>
        <p:nvPicPr>
          <p:cNvPr id="9" name="Picture 8"/>
          <p:cNvPicPr/>
          <p:nvPr/>
        </p:nvPicPr>
        <p:blipFill>
          <a:blip r:embed="rId2"/>
          <a:stretch>
            <a:fillRect/>
          </a:stretch>
        </p:blipFill>
        <p:spPr>
          <a:xfrm>
            <a:off x="713337" y="3768436"/>
            <a:ext cx="3479972" cy="2706255"/>
          </a:xfrm>
          <a:prstGeom prst="rect">
            <a:avLst/>
          </a:prstGeom>
        </p:spPr>
      </p:pic>
      <p:pic>
        <p:nvPicPr>
          <p:cNvPr id="6" name="Picture 5"/>
          <p:cNvPicPr/>
          <p:nvPr/>
        </p:nvPicPr>
        <p:blipFill>
          <a:blip r:embed="rId3"/>
          <a:stretch>
            <a:fillRect/>
          </a:stretch>
        </p:blipFill>
        <p:spPr>
          <a:xfrm>
            <a:off x="713337" y="987282"/>
            <a:ext cx="3479972" cy="2697597"/>
          </a:xfrm>
          <a:prstGeom prst="rect">
            <a:avLst/>
          </a:prstGeom>
        </p:spPr>
      </p:pic>
      <p:pic>
        <p:nvPicPr>
          <p:cNvPr id="8" name="Picture 7"/>
          <p:cNvPicPr/>
          <p:nvPr/>
        </p:nvPicPr>
        <p:blipFill>
          <a:blip r:embed="rId4"/>
          <a:stretch>
            <a:fillRect/>
          </a:stretch>
        </p:blipFill>
        <p:spPr>
          <a:xfrm>
            <a:off x="5694219" y="3905514"/>
            <a:ext cx="3768436" cy="2826997"/>
          </a:xfrm>
          <a:prstGeom prst="rect">
            <a:avLst/>
          </a:prstGeom>
        </p:spPr>
      </p:pic>
    </p:spTree>
    <p:extLst>
      <p:ext uri="{BB962C8B-B14F-4D97-AF65-F5344CB8AC3E}">
        <p14:creationId xmlns:p14="http://schemas.microsoft.com/office/powerpoint/2010/main" val="6510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docProps/app.xml><?xml version="1.0" encoding="utf-8"?>
<Properties xmlns="http://schemas.openxmlformats.org/officeDocument/2006/extended-properties" xmlns:vt="http://schemas.openxmlformats.org/officeDocument/2006/docPropsVTypes">
  <TotalTime>39</TotalTime>
  <Words>487</Words>
  <Application>Microsoft Office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Sassoon Infant Rg</vt:lpstr>
      <vt:lpstr>Twinkl</vt:lpstr>
      <vt:lpstr>Twinkl Sb</vt:lpstr>
      <vt:lpstr>Twinkl SemiBold</vt:lpstr>
      <vt:lpstr>1_Office Theme</vt:lpstr>
      <vt:lpstr>Lesson 1 Starter: Subordinate clauses &amp; conjunctions</vt:lpstr>
      <vt:lpstr>Lesson 1 Starter: Subordinate clauses &amp; conjunctions</vt:lpstr>
      <vt:lpstr>Lesson 1 Starter: Subordinate clauses &amp; conjunctions</vt:lpstr>
      <vt:lpstr>Lesson 1 Starter: Subordinate clauses &amp; conjunctions</vt:lpstr>
      <vt:lpstr>Lesson 1 Starter: Subordinate clauses &amp; conjunctions</vt:lpstr>
      <vt:lpstr>Lesson 1: Descriptive Writing</vt:lpstr>
      <vt:lpstr>Lesson 1: Descriptive Writing</vt:lpstr>
      <vt:lpstr>Lesson 1: Descriptive Writing</vt:lpstr>
      <vt:lpstr>Lesson 1: Descriptive Writing</vt:lpstr>
      <vt:lpstr>Lesson 1: Descriptive Writing</vt:lpstr>
      <vt:lpstr>Modelled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Starter: Subordinate clauses &amp; conjunctions</dc:title>
  <dc:creator>Carla Austin</dc:creator>
  <cp:lastModifiedBy>Carla Austin</cp:lastModifiedBy>
  <cp:revision>9</cp:revision>
  <dcterms:created xsi:type="dcterms:W3CDTF">2021-10-20T10:30:59Z</dcterms:created>
  <dcterms:modified xsi:type="dcterms:W3CDTF">2021-10-20T11:10:55Z</dcterms:modified>
</cp:coreProperties>
</file>