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73B0"/>
    <a:srgbClr val="EDE4F0"/>
    <a:srgbClr val="CFB6D8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84" y="44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What is Poetry?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513946"/>
            <a:ext cx="7632701" cy="1326105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Poetry is a type of artistic writing that inspires a reader's imagination or emotions. </a:t>
            </a:r>
          </a:p>
          <a:p>
            <a:r>
              <a:rPr lang="en-GB" dirty="0"/>
              <a:t>The poet does this by carefully choosing and arranging language for its meaning, sound, and rhythm.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79158-3C08-4C9A-BC56-14C8D3201C98}"/>
              </a:ext>
            </a:extLst>
          </p:cNvPr>
          <p:cNvSpPr/>
          <p:nvPr/>
        </p:nvSpPr>
        <p:spPr>
          <a:xfrm>
            <a:off x="755649" y="3111400"/>
            <a:ext cx="763270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Can you think of any types of poems?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B2688-087B-4BFE-AAFC-7E03C8CC67F0}"/>
              </a:ext>
            </a:extLst>
          </p:cNvPr>
          <p:cNvSpPr/>
          <p:nvPr/>
        </p:nvSpPr>
        <p:spPr>
          <a:xfrm>
            <a:off x="990221" y="5558462"/>
            <a:ext cx="71635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ctr">
              <a:buNone/>
            </a:pPr>
            <a:r>
              <a:rPr lang="en-GB" sz="1800" dirty="0">
                <a:solidFill>
                  <a:srgbClr val="202124"/>
                </a:solidFill>
              </a:rPr>
              <a:t>Have you heard of these types of poems? 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rgbClr val="202124"/>
                </a:solidFill>
              </a:rPr>
              <a:t>Can you name any of the characteristics?</a:t>
            </a:r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CA5AB-6FB3-45F9-83F1-9D976E0B3DB3}"/>
              </a:ext>
            </a:extLst>
          </p:cNvPr>
          <p:cNvSpPr/>
          <p:nvPr/>
        </p:nvSpPr>
        <p:spPr>
          <a:xfrm>
            <a:off x="859942" y="3729890"/>
            <a:ext cx="211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Haiku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839CF1-2C9B-4D03-9C5D-AA7568F87A3F}"/>
              </a:ext>
            </a:extLst>
          </p:cNvPr>
          <p:cNvSpPr/>
          <p:nvPr/>
        </p:nvSpPr>
        <p:spPr>
          <a:xfrm>
            <a:off x="3555033" y="4753404"/>
            <a:ext cx="211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Free Verse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B04434-5D79-4615-8177-E32516D2401B}"/>
              </a:ext>
            </a:extLst>
          </p:cNvPr>
          <p:cNvSpPr/>
          <p:nvPr/>
        </p:nvSpPr>
        <p:spPr>
          <a:xfrm>
            <a:off x="859942" y="4731214"/>
            <a:ext cx="211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Sonnet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79DB68-16BC-42C4-B10B-70A8E827D13D}"/>
              </a:ext>
            </a:extLst>
          </p:cNvPr>
          <p:cNvSpPr/>
          <p:nvPr/>
        </p:nvSpPr>
        <p:spPr>
          <a:xfrm>
            <a:off x="6165908" y="4736593"/>
            <a:ext cx="211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Acrostic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4C7B16-E0B4-4016-9DED-835223DBD30D}"/>
              </a:ext>
            </a:extLst>
          </p:cNvPr>
          <p:cNvSpPr/>
          <p:nvPr/>
        </p:nvSpPr>
        <p:spPr>
          <a:xfrm>
            <a:off x="6165908" y="3729890"/>
            <a:ext cx="211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Ballad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2AB8BA-5751-4A78-9F20-86E9FB075407}"/>
              </a:ext>
            </a:extLst>
          </p:cNvPr>
          <p:cNvSpPr/>
          <p:nvPr/>
        </p:nvSpPr>
        <p:spPr>
          <a:xfrm>
            <a:off x="3470817" y="3729890"/>
            <a:ext cx="2118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rgbClr val="A873B0"/>
                </a:solidFill>
              </a:rPr>
              <a:t>Limerick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What Is National Poetry Day?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513946"/>
            <a:ext cx="7632701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National Poetry Day is a UK-wide celebration of poetry. It is a chance to enjoy, discover and share poetry with others. National Poetry Day is an annual event which happens on the first Thursday of October.</a:t>
            </a:r>
          </a:p>
          <a:p>
            <a:endParaRPr lang="en-GB" dirty="0"/>
          </a:p>
          <a:p>
            <a:r>
              <a:rPr lang="en-GB" dirty="0">
                <a:solidFill>
                  <a:srgbClr val="000000"/>
                </a:solidFill>
              </a:rPr>
              <a:t>In 1994, the charity, Forward Arts Foundation, founded National Poetry Day with the mission to celebrate excellence in poetry and increase its audience.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8787C-0323-49D4-8970-43CBB32ACB32}"/>
              </a:ext>
            </a:extLst>
          </p:cNvPr>
          <p:cNvSpPr txBox="1"/>
          <p:nvPr/>
        </p:nvSpPr>
        <p:spPr>
          <a:xfrm>
            <a:off x="755650" y="3514119"/>
            <a:ext cx="7541062" cy="1754326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Businesses, such as BBC, Arts Council England and leading literary and cultural organisations all love to get involved. Booksellers, publishers, libraries and schools also enjoy participating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in National Poetry Day – can you remember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how your school celebrated this day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in other years?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EEB2B-A80D-4DA1-9282-3DF4DEEF7B6D}"/>
              </a:ext>
            </a:extLst>
          </p:cNvPr>
          <p:cNvSpPr txBox="1"/>
          <p:nvPr/>
        </p:nvSpPr>
        <p:spPr>
          <a:xfrm>
            <a:off x="595613" y="5511726"/>
            <a:ext cx="4342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000" dirty="0"/>
              <a:t>This year, it takes place on 7</a:t>
            </a:r>
            <a:r>
              <a:rPr lang="en-GB" sz="2000" baseline="30000" dirty="0"/>
              <a:t>th </a:t>
            </a:r>
            <a:r>
              <a:rPr lang="en-GB" sz="2000" dirty="0"/>
              <a:t>October.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3777555-29A2-4700-AEC1-C5C8AAEEE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6"/>
          <a:stretch/>
        </p:blipFill>
        <p:spPr>
          <a:xfrm>
            <a:off x="4110606" y="3182527"/>
            <a:ext cx="6174923" cy="36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9881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Ways To Celebrate National Poetry 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8787C-0323-49D4-8970-43CBB32ACB32}"/>
              </a:ext>
            </a:extLst>
          </p:cNvPr>
          <p:cNvSpPr txBox="1"/>
          <p:nvPr/>
        </p:nvSpPr>
        <p:spPr>
          <a:xfrm>
            <a:off x="755650" y="1384187"/>
            <a:ext cx="7632700" cy="369332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think of some ways you could celebrate National Poetry Day?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B62300-0C92-4E92-B928-A7571AE9668B}"/>
              </a:ext>
            </a:extLst>
          </p:cNvPr>
          <p:cNvGrpSpPr/>
          <p:nvPr/>
        </p:nvGrpSpPr>
        <p:grpSpPr>
          <a:xfrm>
            <a:off x="713384" y="1893777"/>
            <a:ext cx="1677798" cy="2041608"/>
            <a:chOff x="713384" y="2423056"/>
            <a:chExt cx="1677798" cy="20416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21E515-AFFD-405C-8FCC-EB3A8483B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296" t="-22122" b="-20589"/>
            <a:stretch/>
          </p:blipFill>
          <p:spPr>
            <a:xfrm>
              <a:off x="755650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EBFD9C-AD05-4BDE-940C-7D9693ECD0F8}"/>
                </a:ext>
              </a:extLst>
            </p:cNvPr>
            <p:cNvSpPr txBox="1"/>
            <p:nvPr/>
          </p:nvSpPr>
          <p:spPr>
            <a:xfrm>
              <a:off x="713384" y="4095332"/>
              <a:ext cx="1677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Read a poem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49849F-4070-4370-AD36-DFF00193EAD2}"/>
              </a:ext>
            </a:extLst>
          </p:cNvPr>
          <p:cNvGrpSpPr/>
          <p:nvPr/>
        </p:nvGrpSpPr>
        <p:grpSpPr>
          <a:xfrm>
            <a:off x="2754385" y="1893777"/>
            <a:ext cx="1677798" cy="2041608"/>
            <a:chOff x="2701575" y="2423056"/>
            <a:chExt cx="1677798" cy="20416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79E2305-AD51-4BA7-BEAF-5014025F0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302"/>
            <a:stretch/>
          </p:blipFill>
          <p:spPr>
            <a:xfrm>
              <a:off x="2743841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42A6C3-A121-4B4F-B4BE-46CDC5BED7C7}"/>
                </a:ext>
              </a:extLst>
            </p:cNvPr>
            <p:cNvSpPr txBox="1"/>
            <p:nvPr/>
          </p:nvSpPr>
          <p:spPr>
            <a:xfrm>
              <a:off x="2701575" y="4095332"/>
              <a:ext cx="1677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Write a poem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B124E5-485D-4B39-978C-E9A7FFA825E3}"/>
              </a:ext>
            </a:extLst>
          </p:cNvPr>
          <p:cNvGrpSpPr/>
          <p:nvPr/>
        </p:nvGrpSpPr>
        <p:grpSpPr>
          <a:xfrm>
            <a:off x="4795386" y="1893777"/>
            <a:ext cx="1677798" cy="2041608"/>
            <a:chOff x="4647500" y="2423056"/>
            <a:chExt cx="1677798" cy="20416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D5093-E05C-4AD6-B6A8-BE38767D7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5776"/>
            <a:stretch/>
          </p:blipFill>
          <p:spPr>
            <a:xfrm>
              <a:off x="4689766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8BCC68-5C06-45AC-AC8E-EEE1DF690BFE}"/>
                </a:ext>
              </a:extLst>
            </p:cNvPr>
            <p:cNvSpPr txBox="1"/>
            <p:nvPr/>
          </p:nvSpPr>
          <p:spPr>
            <a:xfrm>
              <a:off x="4647500" y="4095332"/>
              <a:ext cx="1677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Share a poem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6247BD-C6D3-4F35-8A60-CF4951F36D78}"/>
              </a:ext>
            </a:extLst>
          </p:cNvPr>
          <p:cNvGrpSpPr/>
          <p:nvPr/>
        </p:nvGrpSpPr>
        <p:grpSpPr>
          <a:xfrm>
            <a:off x="6836387" y="1893777"/>
            <a:ext cx="1677798" cy="2318607"/>
            <a:chOff x="6710552" y="2423056"/>
            <a:chExt cx="1677798" cy="23186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5204A7-2A9D-47B6-BBA8-18EF471AB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52818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7A7A68-164C-47F2-AA19-3853081BBCD2}"/>
                </a:ext>
              </a:extLst>
            </p:cNvPr>
            <p:cNvSpPr txBox="1"/>
            <p:nvPr/>
          </p:nvSpPr>
          <p:spPr>
            <a:xfrm>
              <a:off x="6710552" y="4095332"/>
              <a:ext cx="1677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Find an event near you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E8D328-8C9B-4D02-AC98-7E328911459B}"/>
              </a:ext>
            </a:extLst>
          </p:cNvPr>
          <p:cNvGrpSpPr/>
          <p:nvPr/>
        </p:nvGrpSpPr>
        <p:grpSpPr>
          <a:xfrm>
            <a:off x="778617" y="4081352"/>
            <a:ext cx="2449905" cy="2318607"/>
            <a:chOff x="-58723" y="2423056"/>
            <a:chExt cx="2449905" cy="231860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ADFD1A-7C80-40C4-9024-56FD1F43C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2746"/>
            <a:stretch/>
          </p:blipFill>
          <p:spPr>
            <a:xfrm>
              <a:off x="385618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44B4D7-780B-4B23-B071-0E01B4EFDC3F}"/>
                </a:ext>
              </a:extLst>
            </p:cNvPr>
            <p:cNvSpPr txBox="1"/>
            <p:nvPr/>
          </p:nvSpPr>
          <p:spPr>
            <a:xfrm>
              <a:off x="-58723" y="4095332"/>
              <a:ext cx="2449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Put on a poetry reading or event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C97E61-AF73-4179-AA4D-BEF2F7D8E2A0}"/>
              </a:ext>
            </a:extLst>
          </p:cNvPr>
          <p:cNvGrpSpPr/>
          <p:nvPr/>
        </p:nvGrpSpPr>
        <p:grpSpPr>
          <a:xfrm>
            <a:off x="3389071" y="4219851"/>
            <a:ext cx="1901505" cy="2041608"/>
            <a:chOff x="2589721" y="2423056"/>
            <a:chExt cx="1901505" cy="204160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1B6C30-4680-4B84-AD4C-356C5F4C5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43841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0FE5DA-294E-4687-85A7-4C843712D206}"/>
                </a:ext>
              </a:extLst>
            </p:cNvPr>
            <p:cNvSpPr txBox="1"/>
            <p:nvPr/>
          </p:nvSpPr>
          <p:spPr>
            <a:xfrm>
              <a:off x="2589721" y="4095332"/>
              <a:ext cx="1901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Create a display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DD49A4-1DA6-4F26-806B-5B6FEC686C2D}"/>
              </a:ext>
            </a:extLst>
          </p:cNvPr>
          <p:cNvGrpSpPr/>
          <p:nvPr/>
        </p:nvGrpSpPr>
        <p:grpSpPr>
          <a:xfrm>
            <a:off x="5451125" y="4081352"/>
            <a:ext cx="2770523" cy="2318607"/>
            <a:chOff x="4647499" y="2423056"/>
            <a:chExt cx="2770523" cy="231860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D68E67-05CF-4637-9B7D-1602FBDAA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8552" y="2423056"/>
              <a:ext cx="1593267" cy="1672276"/>
            </a:xfrm>
            <a:prstGeom prst="ellipse">
              <a:avLst/>
            </a:prstGeom>
            <a:solidFill>
              <a:srgbClr val="EDE4F0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D4B2FD-CED7-4577-BD4C-9F74CDA9008C}"/>
                </a:ext>
              </a:extLst>
            </p:cNvPr>
            <p:cNvSpPr txBox="1"/>
            <p:nvPr/>
          </p:nvSpPr>
          <p:spPr>
            <a:xfrm>
              <a:off x="4647499" y="4095332"/>
              <a:ext cx="2770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Visit your local library or bookshop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7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National Poetry Day Theme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513946"/>
            <a:ext cx="7632701" cy="495108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This year, the theme of National Poetry Day is </a:t>
            </a:r>
            <a:r>
              <a:rPr lang="en-GB" b="1" dirty="0"/>
              <a:t>Choice</a:t>
            </a:r>
            <a:r>
              <a:rPr lang="en-GB" dirty="0"/>
              <a:t>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7FC996C-592B-429E-928D-47512E6B3A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09" y="1929468"/>
            <a:ext cx="4540999" cy="492853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56A0BB-F4CC-4123-90E4-AC09986DACC1}"/>
              </a:ext>
            </a:extLst>
          </p:cNvPr>
          <p:cNvGrpSpPr/>
          <p:nvPr/>
        </p:nvGrpSpPr>
        <p:grpSpPr>
          <a:xfrm>
            <a:off x="4032544" y="2676087"/>
            <a:ext cx="3936997" cy="2290305"/>
            <a:chOff x="4032544" y="2676087"/>
            <a:chExt cx="3936997" cy="2290305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3047135C-5CAD-4A69-8DE3-CC996E6DE811}"/>
                </a:ext>
              </a:extLst>
            </p:cNvPr>
            <p:cNvSpPr/>
            <p:nvPr/>
          </p:nvSpPr>
          <p:spPr>
            <a:xfrm>
              <a:off x="4032544" y="2676087"/>
              <a:ext cx="3936997" cy="2290305"/>
            </a:xfrm>
            <a:prstGeom prst="cloudCallout">
              <a:avLst>
                <a:gd name="adj1" fmla="val -81774"/>
                <a:gd name="adj2" fmla="val -53978"/>
              </a:avLst>
            </a:prstGeom>
            <a:solidFill>
              <a:schemeClr val="bg1"/>
            </a:solidFill>
            <a:ln w="28575">
              <a:solidFill>
                <a:srgbClr val="A873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FB0585-105D-463D-A0A0-94D6C85FE403}"/>
                </a:ext>
              </a:extLst>
            </p:cNvPr>
            <p:cNvSpPr txBox="1"/>
            <p:nvPr/>
          </p:nvSpPr>
          <p:spPr>
            <a:xfrm>
              <a:off x="4641721" y="3498073"/>
              <a:ext cx="28360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1"/>
                  </a:solidFill>
                </a:rPr>
                <a:t>What do you think ‘choice’ means?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4E247F0-ECCD-4A92-BB1E-95F261375D0E}"/>
              </a:ext>
            </a:extLst>
          </p:cNvPr>
          <p:cNvSpPr/>
          <p:nvPr/>
        </p:nvSpPr>
        <p:spPr>
          <a:xfrm>
            <a:off x="4032544" y="5422659"/>
            <a:ext cx="4308082" cy="772107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b="1" dirty="0"/>
              <a:t>Choice means to chose between two or more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36447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Choice Poetry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4470692" cy="495108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Let’s take a look at a poem about choice: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A39FE-49DB-4BD5-8406-EF6D60E2D28C}"/>
              </a:ext>
            </a:extLst>
          </p:cNvPr>
          <p:cNvSpPr txBox="1"/>
          <p:nvPr/>
        </p:nvSpPr>
        <p:spPr>
          <a:xfrm>
            <a:off x="755650" y="2297066"/>
            <a:ext cx="373246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1600" b="0" i="0" dirty="0">
                <a:solidFill>
                  <a:srgbClr val="000000"/>
                </a:solidFill>
                <a:effectLst/>
              </a:rPr>
              <a:t>Two roads diverged in a yellow wood,</a:t>
            </a:r>
          </a:p>
          <a:p>
            <a:pPr marL="0" indent="0" algn="l">
              <a:buNone/>
            </a:pPr>
            <a:r>
              <a:rPr lang="en-GB" sz="1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1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And sorry I could not travel both</a:t>
            </a:r>
          </a:p>
          <a:p>
            <a:pPr marL="0" indent="0" algn="l">
              <a:buNone/>
            </a:pPr>
            <a:r>
              <a:rPr lang="en-GB" sz="2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2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And be </a:t>
            </a:r>
            <a:r>
              <a:rPr lang="en-GB" sz="1600" b="0" i="0">
                <a:solidFill>
                  <a:srgbClr val="000000"/>
                </a:solidFill>
                <a:effectLst/>
              </a:rPr>
              <a:t>one </a:t>
            </a:r>
            <a:r>
              <a:rPr lang="en-GB" sz="1600" b="0" i="0" smtClean="0">
                <a:solidFill>
                  <a:srgbClr val="000000"/>
                </a:solidFill>
                <a:effectLst/>
              </a:rPr>
              <a:t>traveller, </a:t>
            </a:r>
            <a:r>
              <a:rPr lang="en-GB" sz="1600" b="0" i="0" dirty="0">
                <a:solidFill>
                  <a:srgbClr val="000000"/>
                </a:solidFill>
                <a:effectLst/>
              </a:rPr>
              <a:t>long I stood</a:t>
            </a:r>
          </a:p>
          <a:p>
            <a:pPr marL="0" indent="0" algn="l">
              <a:buNone/>
            </a:pPr>
            <a:r>
              <a:rPr lang="en-GB" sz="2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2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And looked down one as far as I could</a:t>
            </a:r>
          </a:p>
          <a:p>
            <a:pPr marL="0" indent="0" algn="l">
              <a:buNone/>
            </a:pPr>
            <a:r>
              <a:rPr lang="en-GB" sz="1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1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To where it bent in the undergrowth;</a:t>
            </a:r>
            <a:br>
              <a:rPr lang="en-GB" sz="1600" b="0" i="0" dirty="0">
                <a:solidFill>
                  <a:srgbClr val="000000"/>
                </a:solidFill>
                <a:effectLst/>
              </a:rPr>
            </a:br>
            <a:endParaRPr lang="en-GB" sz="16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GB" sz="1600" b="0" i="0" dirty="0">
                <a:solidFill>
                  <a:srgbClr val="000000"/>
                </a:solidFill>
                <a:effectLst/>
              </a:rPr>
              <a:t>Then took the other, as just as fair,</a:t>
            </a:r>
          </a:p>
          <a:p>
            <a:pPr marL="0" indent="0" algn="l">
              <a:buNone/>
            </a:pPr>
            <a:r>
              <a:rPr lang="en-GB" sz="2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2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And having perhaps the better claim,</a:t>
            </a:r>
          </a:p>
          <a:p>
            <a:pPr marL="0" indent="0" algn="l">
              <a:buNone/>
            </a:pPr>
            <a:r>
              <a:rPr lang="en-GB" sz="2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2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Because it was grassy and wanted wear;</a:t>
            </a:r>
          </a:p>
          <a:p>
            <a:pPr marL="0" indent="0" algn="l">
              <a:buNone/>
            </a:pPr>
            <a:r>
              <a:rPr lang="en-GB" sz="2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2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Though as for that the passing there</a:t>
            </a:r>
          </a:p>
          <a:p>
            <a:pPr marL="0" indent="0" algn="l">
              <a:buNone/>
            </a:pPr>
            <a:r>
              <a:rPr lang="en-GB" sz="200" b="0" i="0" dirty="0">
                <a:solidFill>
                  <a:srgbClr val="000000"/>
                </a:solidFill>
                <a:effectLst/>
              </a:rPr>
              <a:t/>
            </a:r>
            <a:br>
              <a:rPr lang="en-GB" sz="200" b="0" i="0" dirty="0">
                <a:solidFill>
                  <a:srgbClr val="000000"/>
                </a:solidFill>
                <a:effectLst/>
              </a:rPr>
            </a:br>
            <a:r>
              <a:rPr lang="en-GB" sz="1600" b="0" i="0" dirty="0">
                <a:solidFill>
                  <a:srgbClr val="000000"/>
                </a:solidFill>
                <a:effectLst/>
              </a:rPr>
              <a:t>Had worn them really about the same,</a:t>
            </a:r>
            <a:br>
              <a:rPr lang="en-GB" sz="1600" b="0" i="0" dirty="0">
                <a:solidFill>
                  <a:srgbClr val="000000"/>
                </a:solidFill>
                <a:effectLst/>
              </a:rPr>
            </a:br>
            <a:endParaRPr lang="en-GB" sz="1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9B7DD-3E57-4929-BC05-DE2EFF107122}"/>
              </a:ext>
            </a:extLst>
          </p:cNvPr>
          <p:cNvSpPr txBox="1"/>
          <p:nvPr/>
        </p:nvSpPr>
        <p:spPr>
          <a:xfrm>
            <a:off x="4790755" y="2276610"/>
            <a:ext cx="37324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And both that morning equally lay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In leaves no step had trodden black.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Oh, I kept the first for another day!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Yet knowing how way leads on to way,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I doubted if I should ever come back.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I shall be telling this with a sigh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Somewhere ages and ages hence: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Two roads diverged in a wood, and I—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I took the one less </a:t>
            </a:r>
            <a:r>
              <a:rPr lang="en-GB" sz="1600" dirty="0" err="1">
                <a:solidFill>
                  <a:srgbClr val="000000"/>
                </a:solidFill>
              </a:rPr>
              <a:t>traveled</a:t>
            </a:r>
            <a:r>
              <a:rPr lang="en-GB" sz="1600" dirty="0">
                <a:solidFill>
                  <a:srgbClr val="000000"/>
                </a:solidFill>
              </a:rPr>
              <a:t> by,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And that has made all the difference.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0000"/>
                </a:solidFill>
              </a:rPr>
              <a:t>By Robert Frost</a:t>
            </a:r>
          </a:p>
        </p:txBody>
      </p:sp>
    </p:spTree>
    <p:extLst>
      <p:ext uri="{BB962C8B-B14F-4D97-AF65-F5344CB8AC3E}">
        <p14:creationId xmlns:p14="http://schemas.microsoft.com/office/powerpoint/2010/main" val="2516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uiExpand="1" build="p"/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Choice Poetry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56A0BB-F4CC-4123-90E4-AC09986DACC1}"/>
              </a:ext>
            </a:extLst>
          </p:cNvPr>
          <p:cNvGrpSpPr/>
          <p:nvPr/>
        </p:nvGrpSpPr>
        <p:grpSpPr>
          <a:xfrm>
            <a:off x="1364204" y="1627465"/>
            <a:ext cx="3006460" cy="1963133"/>
            <a:chOff x="4032545" y="3003259"/>
            <a:chExt cx="3006460" cy="196313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3047135C-5CAD-4A69-8DE3-CC996E6DE811}"/>
                </a:ext>
              </a:extLst>
            </p:cNvPr>
            <p:cNvSpPr/>
            <p:nvPr/>
          </p:nvSpPr>
          <p:spPr>
            <a:xfrm>
              <a:off x="4032545" y="3003259"/>
              <a:ext cx="3006460" cy="1963133"/>
            </a:xfrm>
            <a:prstGeom prst="cloudCallout">
              <a:avLst>
                <a:gd name="adj1" fmla="val -65032"/>
                <a:gd name="adj2" fmla="val -50987"/>
              </a:avLst>
            </a:prstGeom>
            <a:solidFill>
              <a:schemeClr val="bg1"/>
            </a:solidFill>
            <a:ln w="28575">
              <a:solidFill>
                <a:srgbClr val="A873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FB0585-105D-463D-A0A0-94D6C85FE403}"/>
                </a:ext>
              </a:extLst>
            </p:cNvPr>
            <p:cNvSpPr txBox="1"/>
            <p:nvPr/>
          </p:nvSpPr>
          <p:spPr>
            <a:xfrm>
              <a:off x="4591388" y="3636573"/>
              <a:ext cx="19526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1"/>
                  </a:solidFill>
                </a:rPr>
                <a:t>What was the poem about?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4F10D43-7528-4A42-9CEA-271B7D0BC3FE}"/>
              </a:ext>
            </a:extLst>
          </p:cNvPr>
          <p:cNvGrpSpPr/>
          <p:nvPr/>
        </p:nvGrpSpPr>
        <p:grpSpPr>
          <a:xfrm>
            <a:off x="5180554" y="1736522"/>
            <a:ext cx="3006460" cy="1963133"/>
            <a:chOff x="4032545" y="3003259"/>
            <a:chExt cx="3006460" cy="1963133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25584E98-7957-4D18-8CE9-04B0F62F4F11}"/>
                </a:ext>
              </a:extLst>
            </p:cNvPr>
            <p:cNvSpPr/>
            <p:nvPr/>
          </p:nvSpPr>
          <p:spPr>
            <a:xfrm>
              <a:off x="4032545" y="3003259"/>
              <a:ext cx="3006460" cy="1963133"/>
            </a:xfrm>
            <a:prstGeom prst="cloudCallout">
              <a:avLst>
                <a:gd name="adj1" fmla="val -65032"/>
                <a:gd name="adj2" fmla="val -50987"/>
              </a:avLst>
            </a:prstGeom>
            <a:solidFill>
              <a:schemeClr val="bg1"/>
            </a:solidFill>
            <a:ln w="28575">
              <a:solidFill>
                <a:srgbClr val="A873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7EC7E0-8F05-45A8-BF52-EF9E320425B1}"/>
                </a:ext>
              </a:extLst>
            </p:cNvPr>
            <p:cNvSpPr txBox="1"/>
            <p:nvPr/>
          </p:nvSpPr>
          <p:spPr>
            <a:xfrm>
              <a:off x="4591388" y="3573168"/>
              <a:ext cx="195266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1"/>
                  </a:solidFill>
                </a:rPr>
                <a:t>What choice did he have to make?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ED7285-BD74-4F8B-A981-7A22CB9EF760}"/>
              </a:ext>
            </a:extLst>
          </p:cNvPr>
          <p:cNvGrpSpPr/>
          <p:nvPr/>
        </p:nvGrpSpPr>
        <p:grpSpPr>
          <a:xfrm>
            <a:off x="1364204" y="4020635"/>
            <a:ext cx="3006460" cy="1963133"/>
            <a:chOff x="4032545" y="3003259"/>
            <a:chExt cx="3006460" cy="1963133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D8871666-00C4-4FF7-9DC4-F032A4397F6E}"/>
                </a:ext>
              </a:extLst>
            </p:cNvPr>
            <p:cNvSpPr/>
            <p:nvPr/>
          </p:nvSpPr>
          <p:spPr>
            <a:xfrm>
              <a:off x="4032545" y="3003259"/>
              <a:ext cx="3006460" cy="1963133"/>
            </a:xfrm>
            <a:prstGeom prst="cloudCallout">
              <a:avLst>
                <a:gd name="adj1" fmla="val -65032"/>
                <a:gd name="adj2" fmla="val -50987"/>
              </a:avLst>
            </a:prstGeom>
            <a:solidFill>
              <a:schemeClr val="bg1"/>
            </a:solidFill>
            <a:ln w="28575">
              <a:solidFill>
                <a:srgbClr val="A873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1E4440-58EC-44BC-AEC4-4603175D6BC1}"/>
                </a:ext>
              </a:extLst>
            </p:cNvPr>
            <p:cNvSpPr txBox="1"/>
            <p:nvPr/>
          </p:nvSpPr>
          <p:spPr>
            <a:xfrm>
              <a:off x="4452790" y="3523160"/>
              <a:ext cx="216596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1"/>
                  </a:solidFill>
                </a:rPr>
                <a:t>What choice do you think you would have made?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4D7416-77B5-4ADB-A648-394F82F4913C}"/>
              </a:ext>
            </a:extLst>
          </p:cNvPr>
          <p:cNvGrpSpPr/>
          <p:nvPr/>
        </p:nvGrpSpPr>
        <p:grpSpPr>
          <a:xfrm>
            <a:off x="5180554" y="4129692"/>
            <a:ext cx="3006460" cy="1963133"/>
            <a:chOff x="4032545" y="3003259"/>
            <a:chExt cx="3006460" cy="1963133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2B05B00F-8152-43DD-AC2A-831563DA565F}"/>
                </a:ext>
              </a:extLst>
            </p:cNvPr>
            <p:cNvSpPr/>
            <p:nvPr/>
          </p:nvSpPr>
          <p:spPr>
            <a:xfrm>
              <a:off x="4032545" y="3003259"/>
              <a:ext cx="3006460" cy="1963133"/>
            </a:xfrm>
            <a:prstGeom prst="cloudCallout">
              <a:avLst>
                <a:gd name="adj1" fmla="val -65032"/>
                <a:gd name="adj2" fmla="val -50987"/>
              </a:avLst>
            </a:prstGeom>
            <a:solidFill>
              <a:schemeClr val="bg1"/>
            </a:solidFill>
            <a:ln w="28575">
              <a:solidFill>
                <a:srgbClr val="A873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8808E2-318B-482C-BECE-A8F1577ED413}"/>
                </a:ext>
              </a:extLst>
            </p:cNvPr>
            <p:cNvSpPr txBox="1"/>
            <p:nvPr/>
          </p:nvSpPr>
          <p:spPr>
            <a:xfrm>
              <a:off x="4591388" y="3573168"/>
              <a:ext cx="195266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tx1"/>
                  </a:solidFill>
                </a:rPr>
                <a:t>What did you like about the poem?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8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n w="19050">
                  <a:solidFill>
                    <a:srgbClr val="A873B0"/>
                  </a:solidFill>
                </a:ln>
                <a:solidFill>
                  <a:srgbClr val="CFB6D8"/>
                </a:solidFill>
                <a:latin typeface="+mn-lt"/>
              </a:rPr>
              <a:t>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1586" y="1513946"/>
            <a:ext cx="6500827" cy="772107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Have a go at writing your own poem about choices you make in everyday life.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2A5AE-CCA2-4FF8-BDA7-06FD678FC2AA}"/>
              </a:ext>
            </a:extLst>
          </p:cNvPr>
          <p:cNvSpPr txBox="1"/>
          <p:nvPr/>
        </p:nvSpPr>
        <p:spPr>
          <a:xfrm>
            <a:off x="2369889" y="2445201"/>
            <a:ext cx="4572000" cy="85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GB" dirty="0"/>
              <a:t>What characteristics will your poem have?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en-GB" dirty="0"/>
              <a:t>What will it be called?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31FA1-C5D7-45FF-944F-259F1D6461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147" y="3417684"/>
            <a:ext cx="4728157" cy="28910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93CCA8-3DA8-4AD9-8DEA-471C905190E7}"/>
              </a:ext>
            </a:extLst>
          </p:cNvPr>
          <p:cNvSpPr/>
          <p:nvPr/>
        </p:nvSpPr>
        <p:spPr>
          <a:xfrm>
            <a:off x="871884" y="5800531"/>
            <a:ext cx="7390701" cy="772107"/>
          </a:xfrm>
          <a:prstGeom prst="rect">
            <a:avLst/>
          </a:prstGeom>
          <a:solidFill>
            <a:srgbClr val="EDE4F0"/>
          </a:solidFill>
          <a:ln w="19050">
            <a:solidFill>
              <a:srgbClr val="A873B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When you have finished, read your poem aloud. </a:t>
            </a:r>
          </a:p>
          <a:p>
            <a:pPr algn="ctr"/>
            <a:r>
              <a:rPr lang="en-GB" dirty="0">
                <a:latin typeface="Twinkl" pitchFamily="2" charset="0"/>
              </a:rPr>
              <a:t>You could do this loud or quiet, quickly or slowly or a mix of them all.</a:t>
            </a:r>
          </a:p>
        </p:txBody>
      </p:sp>
    </p:spTree>
    <p:extLst>
      <p:ext uri="{BB962C8B-B14F-4D97-AF65-F5344CB8AC3E}">
        <p14:creationId xmlns:p14="http://schemas.microsoft.com/office/powerpoint/2010/main" val="9156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44</TotalTime>
  <Words>464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Twinkl</vt:lpstr>
      <vt:lpstr>Calibri</vt:lpstr>
      <vt:lpstr>Arial</vt:lpstr>
      <vt:lpstr>PowerPoint Template</vt:lpstr>
      <vt:lpstr>PowerPoint Presentation</vt:lpstr>
      <vt:lpstr>What is Poetry?</vt:lpstr>
      <vt:lpstr>What Is National Poetry Day?</vt:lpstr>
      <vt:lpstr>Ways To Celebrate National Poetry Day</vt:lpstr>
      <vt:lpstr>National Poetry Day Theme</vt:lpstr>
      <vt:lpstr>Choice Poetry</vt:lpstr>
      <vt:lpstr>Choice Poetry</vt:lpstr>
      <vt:lpstr>Have A Go!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Jacqui Ford</dc:creator>
  <cp:lastModifiedBy>Carla Austin</cp:lastModifiedBy>
  <cp:revision>8</cp:revision>
  <dcterms:created xsi:type="dcterms:W3CDTF">2021-02-19T13:51:38Z</dcterms:created>
  <dcterms:modified xsi:type="dcterms:W3CDTF">2021-10-14T07:12:21Z</dcterms:modified>
</cp:coreProperties>
</file>