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5" r:id="rId2"/>
    <p:sldId id="263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9" r:id="rId13"/>
    <p:sldId id="286" r:id="rId14"/>
    <p:sldId id="288" r:id="rId15"/>
    <p:sldId id="287" r:id="rId16"/>
  </p:sldIdLst>
  <p:sldSz cx="9144000" cy="6858000" type="screen4x3"/>
  <p:notesSz cx="6858000" cy="9144000"/>
  <p:embeddedFontLst>
    <p:embeddedFont>
      <p:font typeface="Sassoon Infant Rg" panose="02000503030000020003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429"/>
    <a:srgbClr val="643C90"/>
    <a:srgbClr val="232321"/>
    <a:srgbClr val="9D9CCD"/>
    <a:srgbClr val="D0E19B"/>
    <a:srgbClr val="B9D36E"/>
    <a:srgbClr val="CFE09B"/>
    <a:srgbClr val="7868AC"/>
    <a:srgbClr val="6FBD84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02E056-C98B-4D87-B3F3-9DF381A8B53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06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09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41987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Other Relative Pronouns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CD347-655A-4357-B672-0C83213F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88240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the relative pronoun we use to replace ‘time’ noun phrases/pronouns.  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915270B-00AA-48B0-9EA8-727C6515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189874"/>
            <a:ext cx="81803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In 2008, I was two years old. My brother was born in 2008.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5CB9A1E-7843-450C-AA05-44710D6BB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578937"/>
            <a:ext cx="8180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In 2008</a:t>
            </a:r>
            <a:r>
              <a:rPr lang="en-GB" altLang="en-US" sz="28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when my brother was born, </a:t>
            </a:r>
            <a:r>
              <a:rPr lang="en-GB" altLang="en-US" sz="28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I was two years old.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235200" y="2647074"/>
            <a:ext cx="3308350" cy="1457325"/>
            <a:chOff x="2120220" y="3759098"/>
            <a:chExt cx="3307566" cy="145717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07AAA3-2D6E-4B87-9AE1-258699D59949}"/>
                </a:ext>
              </a:extLst>
            </p:cNvPr>
            <p:cNvSpPr/>
            <p:nvPr/>
          </p:nvSpPr>
          <p:spPr>
            <a:xfrm>
              <a:off x="2120220" y="4698803"/>
              <a:ext cx="926880" cy="517473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A23160-09CB-448A-8E3D-3F586F4C793F}"/>
                </a:ext>
              </a:extLst>
            </p:cNvPr>
            <p:cNvSpPr/>
            <p:nvPr/>
          </p:nvSpPr>
          <p:spPr>
            <a:xfrm>
              <a:off x="4454880" y="3759098"/>
              <a:ext cx="972906" cy="453979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F2C44F-B570-4E8D-9EA2-F8EE8E2AE610}"/>
                </a:ext>
              </a:extLst>
            </p:cNvPr>
            <p:cNvCxnSpPr>
              <a:cxnSpLocks/>
              <a:stCxn id="16" idx="7"/>
              <a:endCxn id="19" idx="3"/>
            </p:cNvCxnSpPr>
            <p:nvPr/>
          </p:nvCxnSpPr>
          <p:spPr>
            <a:xfrm flipV="1">
              <a:off x="2910608" y="4146409"/>
              <a:ext cx="1687113" cy="628587"/>
            </a:xfrm>
            <a:prstGeom prst="lin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4C54A2-5C1F-4CAD-95A6-4B6E3EED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92496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latin typeface="+mn-lt"/>
              </a:rPr>
              <a:t>The relative pronoun '</a:t>
            </a:r>
            <a:r>
              <a:rPr lang="en-GB" altLang="en-US" b="1" dirty="0">
                <a:latin typeface="+mn-lt"/>
              </a:rPr>
              <a:t>that</a:t>
            </a:r>
            <a:r>
              <a:rPr lang="en-GB" altLang="en-US" dirty="0">
                <a:latin typeface="+mn-lt"/>
              </a:rPr>
              <a:t>' is used for relative clauses where the added information is vital to the meaning of a sentence. When using 'that', we tend not to use commas around the relative clause. For example: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latin typeface="+mn-lt"/>
              </a:rPr>
              <a:t>The old house that is next to our school is up for sale. 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46559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Instead of, not as well as…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651002" y="1223274"/>
            <a:ext cx="584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+mn-lt"/>
              </a:rPr>
              <a:t>Relative pronouns are used in relative clauses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Can you spot what’s wrong with these new sentences?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55650" y="2454834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My mum is a doctor. Her name is </a:t>
            </a:r>
            <a:r>
              <a:rPr lang="en-GB" altLang="en-US" sz="3200" dirty="0" err="1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Safira</a:t>
            </a:r>
            <a:r>
              <a:rPr lang="en-GB" altLang="en-US" sz="3200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81139" y="4841875"/>
            <a:ext cx="6181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writer has left the pronoun in the new subordinate clause, as well as adding a relative pronoun.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755649" y="3178734"/>
            <a:ext cx="7632701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My mum</a:t>
            </a:r>
            <a:r>
              <a:rPr lang="en-GB" altLang="en-US" sz="32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whose her name is </a:t>
            </a:r>
            <a:r>
              <a:rPr lang="en-GB" altLang="en-US" sz="3200" dirty="0" err="1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Safira</a:t>
            </a:r>
            <a:r>
              <a:rPr lang="en-GB" altLang="en-US" sz="32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is a doctor.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C5BD63-E6DD-4AC1-AE29-80E70FEC4B78}"/>
              </a:ext>
            </a:extLst>
          </p:cNvPr>
          <p:cNvCxnSpPr>
            <a:cxnSpLocks/>
          </p:cNvCxnSpPr>
          <p:nvPr/>
        </p:nvCxnSpPr>
        <p:spPr>
          <a:xfrm>
            <a:off x="4003675" y="3523221"/>
            <a:ext cx="568325" cy="0"/>
          </a:xfrm>
          <a:prstGeom prst="line">
            <a:avLst/>
          </a:prstGeom>
          <a:ln w="28575">
            <a:solidFill>
              <a:srgbClr val="BC010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CB031FA-DBFA-4C7A-BE0E-0E9CCC7DBAD3}"/>
              </a:ext>
            </a:extLst>
          </p:cNvPr>
          <p:cNvSpPr/>
          <p:nvPr/>
        </p:nvSpPr>
        <p:spPr>
          <a:xfrm>
            <a:off x="1096963" y="1200728"/>
            <a:ext cx="6931025" cy="1272598"/>
          </a:xfrm>
          <a:prstGeom prst="roundRect">
            <a:avLst/>
          </a:prstGeom>
          <a:solidFill>
            <a:srgbClr val="35C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Look at this sentence. Where is the relative clause now? How do you know?</a:t>
            </a:r>
            <a:endParaRPr lang="en-GB" sz="2800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98D6911-927D-4059-A7CA-821D82E18AA4}"/>
              </a:ext>
            </a:extLst>
          </p:cNvPr>
          <p:cNvSpPr txBox="1">
            <a:spLocks/>
          </p:cNvSpPr>
          <p:nvPr/>
        </p:nvSpPr>
        <p:spPr>
          <a:xfrm>
            <a:off x="457200" y="3103563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+mj-lt"/>
                <a:ea typeface="Sassoon Infant Rg"/>
                <a:cs typeface="Sassoon Infant Rg"/>
              </a:rPr>
              <a:t>The children all did well in the spelling test,</a:t>
            </a:r>
          </a:p>
          <a:p>
            <a:pPr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+mj-lt"/>
                <a:ea typeface="Sassoon Infant Rg"/>
                <a:cs typeface="Sassoon Infant Rg"/>
              </a:rPr>
              <a:t>which made their teacher smile.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85785C-F25B-48CC-8115-E1CBB31A8443}"/>
              </a:ext>
            </a:extLst>
          </p:cNvPr>
          <p:cNvSpPr txBox="1">
            <a:spLocks/>
          </p:cNvSpPr>
          <p:nvPr/>
        </p:nvSpPr>
        <p:spPr>
          <a:xfrm>
            <a:off x="931863" y="4856163"/>
            <a:ext cx="6149975" cy="114458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1600" i="1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Which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 is the </a:t>
            </a:r>
            <a:r>
              <a:rPr lang="en-GB" sz="1600" b="1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relative pronoun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 so this time the </a:t>
            </a:r>
            <a:r>
              <a:rPr lang="en-GB" sz="1600" b="1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relative clause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 is </a:t>
            </a:r>
            <a:r>
              <a:rPr lang="en-GB" sz="1600" b="1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after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 the </a:t>
            </a:r>
            <a:r>
              <a:rPr lang="en-GB" sz="1600" b="1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main clause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. We still need a </a:t>
            </a:r>
            <a:r>
              <a:rPr lang="en-GB" sz="1600" b="1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comma</a:t>
            </a:r>
            <a:r>
              <a:rPr lang="en-GB" sz="1600" dirty="0">
                <a:solidFill>
                  <a:schemeClr val="tx1"/>
                </a:solidFill>
                <a:latin typeface="+mn-lt"/>
                <a:ea typeface="Sassoon Infant Rg"/>
                <a:cs typeface="Sassoon Infant Rg"/>
              </a:rPr>
              <a:t> before the relative clause as this is also extra, non-essential (non-restrictive) information.</a:t>
            </a:r>
          </a:p>
        </p:txBody>
      </p:sp>
      <p:pic>
        <p:nvPicPr>
          <p:cNvPr id="225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779">
            <a:off x="7054850" y="4187825"/>
            <a:ext cx="1149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78FF48-7A10-41D2-BFAA-D5090F9C31AD}"/>
              </a:ext>
            </a:extLst>
          </p:cNvPr>
          <p:cNvSpPr txBox="1">
            <a:spLocks/>
          </p:cNvSpPr>
          <p:nvPr/>
        </p:nvSpPr>
        <p:spPr>
          <a:xfrm>
            <a:off x="457200" y="3109913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35CBC2"/>
                </a:solidFill>
                <a:latin typeface="+mj-lt"/>
                <a:ea typeface="Sassoon Infant Rg"/>
                <a:cs typeface="Sassoon Infant Rg"/>
              </a:rPr>
              <a:t>The children all did well in the spelling test,</a:t>
            </a:r>
          </a:p>
          <a:p>
            <a:pPr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14779"/>
                </a:solidFill>
                <a:latin typeface="+mj-lt"/>
                <a:ea typeface="Sassoon Infant Rg"/>
                <a:cs typeface="Sassoon Infant Rg"/>
              </a:rPr>
              <a:t>which made their teacher smile.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939" y="224777"/>
            <a:ext cx="7296405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800" b="1" dirty="0" smtClean="0">
                <a:solidFill>
                  <a:schemeClr val="tx1"/>
                </a:solidFill>
              </a:rPr>
              <a:t>Where in a sentence?</a:t>
            </a:r>
            <a:endParaRPr lang="en-GB" sz="2800" b="1" dirty="0">
              <a:solidFill>
                <a:srgbClr val="232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22556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Punctuation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55650" y="1113898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+mn-lt"/>
              </a:rPr>
              <a:t>Relative clauses containing non-vital information have to be separated from the main clause. Typically, we use commas to mark the relative clauses, although dashes or brackets can also be used.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7138341-9FF7-46DA-A526-8073594C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270898"/>
            <a:ext cx="8415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George was passed by a fire engine</a:t>
            </a:r>
            <a:r>
              <a:rPr lang="en-GB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,</a:t>
            </a:r>
            <a:r>
              <a:rPr lang="en-GB" altLang="en-US" sz="3200" dirty="0">
                <a:solidFill>
                  <a:srgbClr val="7030A0"/>
                </a:solidFill>
                <a:latin typeface="+mn-lt"/>
                <a:cs typeface="Arial" charset="0"/>
              </a:rPr>
              <a:t> </a:t>
            </a: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which had its blue lights on</a:t>
            </a:r>
            <a:r>
              <a:rPr lang="en-GB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.</a:t>
            </a:r>
            <a:endParaRPr lang="en-GB" altLang="en-US" sz="3200" dirty="0">
              <a:solidFill>
                <a:srgbClr val="00B050"/>
              </a:solidFill>
              <a:latin typeface="+mn-lt"/>
              <a:cs typeface="Arial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61A1C2A-7C32-4B2D-8CB3-2E73C2028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581786"/>
            <a:ext cx="8416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Hospitals</a:t>
            </a:r>
            <a:r>
              <a:rPr lang="en-GB" altLang="en-US" sz="3200" dirty="0">
                <a:solidFill>
                  <a:srgbClr val="00B050"/>
                </a:solidFill>
                <a:latin typeface="+mn-lt"/>
                <a:cs typeface="Arial" charset="0"/>
              </a:rPr>
              <a:t> </a:t>
            </a:r>
            <a:r>
              <a:rPr lang="en-GB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(</a:t>
            </a: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where doctors and nurses work</a:t>
            </a:r>
            <a:r>
              <a:rPr lang="en-GB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)</a:t>
            </a:r>
            <a:r>
              <a:rPr lang="en-GB" altLang="en-US" sz="3200" dirty="0">
                <a:solidFill>
                  <a:srgbClr val="7030A0"/>
                </a:solidFill>
                <a:latin typeface="+mn-lt"/>
                <a:cs typeface="Arial" charset="0"/>
              </a:rPr>
              <a:t> </a:t>
            </a: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are very busy places.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533C1D8-9425-4E9F-ABA5-ED4F35674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92675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Grandma</a:t>
            </a:r>
            <a:r>
              <a:rPr lang="en-GB" altLang="en-US" sz="3200" dirty="0">
                <a:solidFill>
                  <a:srgbClr val="00B050"/>
                </a:solidFill>
                <a:latin typeface="+mn-lt"/>
                <a:cs typeface="Arial" charset="0"/>
              </a:rPr>
              <a:t>  </a:t>
            </a:r>
            <a:r>
              <a:rPr lang="en-GB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–  </a:t>
            </a: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whose</a:t>
            </a:r>
            <a:r>
              <a:rPr lang="en-GB" altLang="en-US" sz="3200" b="1" dirty="0">
                <a:solidFill>
                  <a:srgbClr val="689429"/>
                </a:solidFill>
                <a:latin typeface="+mn-lt"/>
                <a:cs typeface="Arial" charset="0"/>
              </a:rPr>
              <a:t> </a:t>
            </a: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eyes are sensitive  </a:t>
            </a:r>
            <a:r>
              <a:rPr lang="en-GB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–  </a:t>
            </a:r>
            <a:r>
              <a:rPr lang="en-GB" altLang="en-US" sz="3200" dirty="0">
                <a:solidFill>
                  <a:srgbClr val="689429"/>
                </a:solidFill>
                <a:latin typeface="+mn-lt"/>
                <a:cs typeface="Arial" charset="0"/>
              </a:rPr>
              <a:t>has to wear dark glasses.</a:t>
            </a:r>
          </a:p>
        </p:txBody>
      </p:sp>
    </p:spTree>
    <p:extLst>
      <p:ext uri="{BB962C8B-B14F-4D97-AF65-F5344CB8AC3E}">
        <p14:creationId xmlns:p14="http://schemas.microsoft.com/office/powerpoint/2010/main" val="20123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39" y="224777"/>
            <a:ext cx="6326587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 smtClean="0">
                <a:solidFill>
                  <a:srgbClr val="232321"/>
                </a:solidFill>
              </a:rPr>
              <a:t>Activity:</a:t>
            </a:r>
            <a:endParaRPr lang="en-GB" sz="2800" b="1" dirty="0">
              <a:solidFill>
                <a:srgbClr val="232321"/>
              </a:solidFill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55650" y="1113898"/>
            <a:ext cx="7632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3200" dirty="0" smtClean="0">
                <a:latin typeface="+mn-lt"/>
              </a:rPr>
              <a:t>List the relative pronouns in your books.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3200" dirty="0" smtClean="0">
                <a:latin typeface="+mn-lt"/>
              </a:rPr>
              <a:t>Write 5 – 7 examples of sentences which have relative clauses in them.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32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3200" dirty="0" smtClean="0">
                <a:latin typeface="+mn-lt"/>
              </a:rPr>
              <a:t>When finished, write a short paragraph about your MAD Friday last week using relative clauses.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14936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Plenary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55649" y="1252538"/>
            <a:ext cx="7632701" cy="49510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rgbClr val="232321"/>
                </a:solidFill>
                <a:ea typeface="Sassoon Infant Rg" pitchFamily="50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 dirty="0"/>
              <a:t>What have we learned?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55649" y="2983069"/>
            <a:ext cx="7632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Relative pronouns look like question words, but they’re actually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replacing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 noun.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55650" y="204219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 can combine two simple sentences into a complex sentence using a relative pronoun.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55649" y="3923945"/>
            <a:ext cx="7632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+mn-lt"/>
              </a:rPr>
              <a:t>One of the sentences becomes a subordinate clause which we place after the noun.</a:t>
            </a:r>
            <a:endParaRPr lang="en-GB" alt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to use relative clauses to add information to a noun.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n-lt"/>
              </a:rPr>
              <a:t>I know that a complex sentence has at least two </a:t>
            </a:r>
            <a:r>
              <a:rPr lang="en-GB" b="1" dirty="0">
                <a:latin typeface="+mn-lt"/>
              </a:rPr>
              <a:t>clauses</a:t>
            </a:r>
            <a:r>
              <a:rPr lang="en-GB" dirty="0">
                <a:latin typeface="+mn-lt"/>
              </a:rPr>
              <a:t>.</a:t>
            </a:r>
          </a:p>
          <a:p>
            <a:r>
              <a:rPr lang="en-GB" dirty="0">
                <a:latin typeface="+mn-lt"/>
              </a:rPr>
              <a:t>I use the relative pronouns </a:t>
            </a:r>
            <a:r>
              <a:rPr lang="en-GB" b="1" dirty="0">
                <a:latin typeface="+mn-lt"/>
              </a:rPr>
              <a:t>who</a:t>
            </a:r>
            <a:r>
              <a:rPr lang="en-GB" dirty="0">
                <a:latin typeface="+mn-lt"/>
              </a:rPr>
              <a:t>, </a:t>
            </a:r>
            <a:r>
              <a:rPr lang="en-GB" b="1" dirty="0">
                <a:latin typeface="+mn-lt"/>
              </a:rPr>
              <a:t>which</a:t>
            </a:r>
            <a:r>
              <a:rPr lang="en-GB" dirty="0">
                <a:latin typeface="+mn-lt"/>
              </a:rPr>
              <a:t>, </a:t>
            </a:r>
            <a:r>
              <a:rPr lang="en-GB" b="1" dirty="0">
                <a:latin typeface="+mn-lt"/>
              </a:rPr>
              <a:t>where</a:t>
            </a:r>
            <a:r>
              <a:rPr lang="en-GB" dirty="0">
                <a:latin typeface="+mn-lt"/>
              </a:rPr>
              <a:t>, </a:t>
            </a:r>
            <a:r>
              <a:rPr lang="en-GB" b="1" dirty="0">
                <a:latin typeface="+mn-lt"/>
              </a:rPr>
              <a:t>when</a:t>
            </a:r>
            <a:r>
              <a:rPr lang="en-GB" dirty="0">
                <a:latin typeface="+mn-lt"/>
              </a:rPr>
              <a:t> and </a:t>
            </a:r>
            <a:r>
              <a:rPr lang="en-GB" b="1" dirty="0">
                <a:latin typeface="+mn-lt"/>
              </a:rPr>
              <a:t>whose</a:t>
            </a:r>
            <a:r>
              <a:rPr lang="en-GB" dirty="0">
                <a:latin typeface="+mn-lt"/>
              </a:rPr>
              <a:t> to begin a subordinate clause.</a:t>
            </a:r>
          </a:p>
          <a:p>
            <a:r>
              <a:rPr lang="en-GB" dirty="0">
                <a:latin typeface="+mn-lt"/>
              </a:rPr>
              <a:t>I know that </a:t>
            </a:r>
            <a:r>
              <a:rPr lang="en-GB" b="1" dirty="0">
                <a:latin typeface="+mn-lt"/>
              </a:rPr>
              <a:t>what</a:t>
            </a:r>
            <a:r>
              <a:rPr lang="en-GB" dirty="0">
                <a:latin typeface="+mn-lt"/>
              </a:rPr>
              <a:t> is </a:t>
            </a:r>
            <a:r>
              <a:rPr lang="en-GB" u="sng" dirty="0">
                <a:latin typeface="+mn-lt"/>
              </a:rPr>
              <a:t>not</a:t>
            </a:r>
            <a:r>
              <a:rPr lang="en-GB" dirty="0">
                <a:latin typeface="+mn-lt"/>
              </a:rPr>
              <a:t> a relative pronoun.</a:t>
            </a:r>
          </a:p>
          <a:p>
            <a:r>
              <a:rPr lang="en-GB" dirty="0">
                <a:latin typeface="+mn-lt"/>
              </a:rPr>
              <a:t>I know that the </a:t>
            </a:r>
            <a:r>
              <a:rPr lang="en-GB" b="1" dirty="0">
                <a:latin typeface="+mn-lt"/>
              </a:rPr>
              <a:t>relative pronoun </a:t>
            </a:r>
            <a:r>
              <a:rPr lang="en-GB" dirty="0">
                <a:latin typeface="+mn-lt"/>
              </a:rPr>
              <a:t>comes after the main noun.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39" y="224777"/>
            <a:ext cx="5758039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Let’s start with a simple sentence.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21669" y="1278286"/>
            <a:ext cx="3733976" cy="49510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Matthew was playing the guitar.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363" y="2051495"/>
            <a:ext cx="7970837" cy="49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Not very interesting, is it?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3075" y="2824703"/>
            <a:ext cx="8001000" cy="49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Why don’t we add some extra information?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90135" y="4062413"/>
            <a:ext cx="6163732" cy="49510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rgbClr val="232321"/>
                </a:solidFill>
                <a:ea typeface="Sassoon Infant Rg" pitchFamily="50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 dirty="0"/>
              <a:t>Matthew was playing the guitar. He was in his bedroom.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3238" y="4835622"/>
            <a:ext cx="8101012" cy="49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Ok, but still rather simple.  How could we improve this?  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26" y="663259"/>
            <a:ext cx="2137024" cy="20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55649" y="1262108"/>
            <a:ext cx="6728883" cy="49510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rgbClr val="232321"/>
                </a:solidFill>
                <a:ea typeface="Sassoon Infant Rg" pitchFamily="50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l"/>
            <a:r>
              <a:rPr lang="en-GB" altLang="en-US" dirty="0"/>
              <a:t>Matthew was playing the guitar. He was in his bedroom.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940" y="224777"/>
            <a:ext cx="5622572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Let’s make it a complex sentence.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50" y="663259"/>
            <a:ext cx="2037500" cy="2000919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5649" y="3429000"/>
            <a:ext cx="7632701" cy="49510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rgbClr val="232321"/>
                </a:solidFill>
                <a:ea typeface="Sassoon Infant Rg" pitchFamily="50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 dirty="0"/>
              <a:t>Matthew,                       	 		was playing the guitar.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2145550"/>
            <a:ext cx="55096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+mn-lt"/>
              </a:rPr>
              <a:t>The second sentence adds a bit of non-vital information to the first one, so we can drop it in as a relative clause, like this…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302226" y="3429000"/>
            <a:ext cx="3093864" cy="495108"/>
          </a:xfrm>
          <a:prstGeom prst="rect">
            <a:avLst/>
          </a:prstGeom>
          <a:solidFill>
            <a:srgbClr val="D0E19B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solidFill>
                  <a:srgbClr val="232321"/>
                </a:solidFill>
                <a:ea typeface="Sassoon Infant Rg" pitchFamily="50" charset="0"/>
                <a:cs typeface="Arial" panose="020B0604020202020204" pitchFamily="34" charset="0"/>
              </a:rPr>
              <a:t>who was in his bedroom,</a:t>
            </a:r>
          </a:p>
        </p:txBody>
      </p:sp>
    </p:spTree>
    <p:extLst>
      <p:ext uri="{BB962C8B-B14F-4D97-AF65-F5344CB8AC3E}">
        <p14:creationId xmlns:p14="http://schemas.microsoft.com/office/powerpoint/2010/main" val="33040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5916082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We’ve dropped in a relative clause!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55651" y="1304241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Matthew</a:t>
            </a:r>
            <a:r>
              <a:rPr lang="en-GB" altLang="en-US" sz="36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altLang="en-US" sz="3600" b="1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who</a:t>
            </a:r>
            <a:r>
              <a:rPr lang="en-GB" altLang="en-US" sz="36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 was in his bedroom</a:t>
            </a:r>
            <a:r>
              <a:rPr lang="en-GB" altLang="en-US" sz="36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altLang="en-US" sz="36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was playing the guitar.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5650" y="36460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main clause 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could be a sentence by itself and still make sense: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Matthew was playing the guitar.</a:t>
            </a: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028700" y="1869048"/>
            <a:ext cx="5868195" cy="1533868"/>
            <a:chOff x="661557" y="2646409"/>
            <a:chExt cx="5867211" cy="1532700"/>
          </a:xfrm>
        </p:grpSpPr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1109221" y="3655857"/>
              <a:ext cx="2519763" cy="5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+mn-lt"/>
                </a:rPr>
                <a:t>main clause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ECF388-650E-46F9-AABB-252D550DB4C3}"/>
                </a:ext>
              </a:extLst>
            </p:cNvPr>
            <p:cNvCxnSpPr>
              <a:cxnSpLocks/>
            </p:cNvCxnSpPr>
            <p:nvPr/>
          </p:nvCxnSpPr>
          <p:spPr>
            <a:xfrm>
              <a:off x="661557" y="2646409"/>
              <a:ext cx="1707546" cy="4138"/>
            </a:xfrm>
            <a:prstGeom prst="line">
              <a:avLst/>
            </a:prstGeom>
            <a:ln w="28575">
              <a:solidFill>
                <a:srgbClr val="6894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FF68668-750A-4E2E-BA3E-D26E2CBE7A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2166" y="2687995"/>
              <a:ext cx="322208" cy="1070746"/>
            </a:xfrm>
            <a:prstGeom prst="straightConnector1">
              <a:avLst/>
            </a:prstGeom>
            <a:ln w="28575">
              <a:solidFill>
                <a:srgbClr val="6894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2ED6980-B443-47BA-811C-1A9CDF76E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0553" y="3199701"/>
              <a:ext cx="4648215" cy="1"/>
            </a:xfrm>
            <a:prstGeom prst="line">
              <a:avLst/>
            </a:prstGeom>
            <a:ln w="28575">
              <a:solidFill>
                <a:srgbClr val="6894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87B4DF7-F619-46D3-92BB-F1E52D3C0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3663" y="3412930"/>
              <a:ext cx="522199" cy="504441"/>
            </a:xfrm>
            <a:prstGeom prst="straightConnector1">
              <a:avLst/>
            </a:prstGeom>
            <a:ln w="28575">
              <a:solidFill>
                <a:srgbClr val="68942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3098800" y="1869047"/>
            <a:ext cx="5529263" cy="1533868"/>
            <a:chOff x="2851742" y="2778143"/>
            <a:chExt cx="5528721" cy="1532596"/>
          </a:xfrm>
        </p:grpSpPr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5145483" y="3787788"/>
              <a:ext cx="3234980" cy="52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+mn-lt"/>
                </a:rPr>
                <a:t>subordinate clause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E097B3-BE36-4CEF-8C38-FEEE8AA0B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1742" y="2778143"/>
              <a:ext cx="4977912" cy="1"/>
            </a:xfrm>
            <a:prstGeom prst="line">
              <a:avLst/>
            </a:prstGeom>
            <a:ln w="28575">
              <a:solidFill>
                <a:srgbClr val="643C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31458C9-6EF9-4691-B1B2-52216AF1A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9238" y="2819728"/>
              <a:ext cx="284688" cy="1023341"/>
            </a:xfrm>
            <a:prstGeom prst="straightConnector1">
              <a:avLst/>
            </a:prstGeom>
            <a:ln w="28575">
              <a:solidFill>
                <a:srgbClr val="643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5650" y="4546261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However, the second sentence is now a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subordinate clause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which doesn’t make any sense by itself: </a:t>
            </a:r>
            <a:r>
              <a:rPr lang="en-GB" altLang="en-US" b="1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Who was in his bedroom.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5650" y="5446494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subordinate clause 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has to be stapled into the sentence with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commas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GB" altLang="en-US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41987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So it’s all relative, then?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1574799" y="1177152"/>
            <a:ext cx="5994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We’ve replaced the pronoun in the second sentence with a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relative pronoun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Can you spot it?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539750" y="2402464"/>
            <a:ext cx="8064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Matthew was playing the guitar. He was in his bedroom.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539750" y="3994726"/>
            <a:ext cx="8064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Matthew</a:t>
            </a:r>
            <a:r>
              <a:rPr lang="en-GB" altLang="en-US" sz="2200" b="1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who was in his bedroom, </a:t>
            </a:r>
            <a:r>
              <a:rPr lang="en-GB" altLang="en-US" sz="2200" b="1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was playing the guitar.</a:t>
            </a:r>
          </a:p>
        </p:txBody>
      </p: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2022357" y="2375476"/>
            <a:ext cx="3629144" cy="2050136"/>
            <a:chOff x="-1742182" y="2672566"/>
            <a:chExt cx="4104856" cy="188838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090601-6689-419C-A152-A002AFB2F0C3}"/>
                </a:ext>
              </a:extLst>
            </p:cNvPr>
            <p:cNvSpPr/>
            <p:nvPr/>
          </p:nvSpPr>
          <p:spPr>
            <a:xfrm>
              <a:off x="-1742182" y="4164057"/>
              <a:ext cx="760003" cy="39688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B4AA4B3-950D-4775-95BE-BB0E9C05D0B9}"/>
                </a:ext>
              </a:extLst>
            </p:cNvPr>
            <p:cNvSpPr/>
            <p:nvPr/>
          </p:nvSpPr>
          <p:spPr>
            <a:xfrm>
              <a:off x="1760120" y="2672566"/>
              <a:ext cx="602554" cy="4568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9A06F9-B923-46AD-892F-1434D8DFC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982179" y="3129410"/>
              <a:ext cx="2742299" cy="1034647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73113" y="4973283"/>
            <a:ext cx="7597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Who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is the relative pronoun we use to replace ‘people’ nouns/pronouns.  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41987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Other Relative Pronouns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B49EB-E49D-4836-B759-328E92C4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12827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Which</a:t>
            </a:r>
            <a:r>
              <a:rPr lang="en-GB" alt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is the relative pronoun we use to replace ‘objects’ nouns/pronouns.  </a:t>
            </a:r>
            <a:endParaRPr lang="en-GB" altLang="en-US" sz="2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08E18D7-B0BD-4915-B276-BEE3CE4B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2723502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Apples grow on trees. They are very healthy.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10055DE9-F617-4651-B07F-546E72FF2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1652"/>
            <a:ext cx="76327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Apples</a:t>
            </a:r>
            <a:r>
              <a:rPr lang="en-GB" altLang="en-US" sz="40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which are very healthy, </a:t>
            </a:r>
            <a:r>
              <a:rPr lang="en-GB" altLang="en-US" sz="40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grow on trees.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632869" y="2645714"/>
            <a:ext cx="4587081" cy="2501900"/>
            <a:chOff x="2356828" y="3023482"/>
            <a:chExt cx="4587392" cy="250089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0CCA2F-44C3-45B8-84BE-5670094B5059}"/>
                </a:ext>
              </a:extLst>
            </p:cNvPr>
            <p:cNvSpPr/>
            <p:nvPr/>
          </p:nvSpPr>
          <p:spPr>
            <a:xfrm>
              <a:off x="2356828" y="4803940"/>
              <a:ext cx="1624122" cy="720435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DBF1F7-7149-4148-A762-CB07098B9B07}"/>
                </a:ext>
              </a:extLst>
            </p:cNvPr>
            <p:cNvSpPr/>
            <p:nvPr/>
          </p:nvSpPr>
          <p:spPr>
            <a:xfrm>
              <a:off x="5658258" y="3023482"/>
              <a:ext cx="1285962" cy="906098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6B323A8-3061-4C19-9342-B11867498FED}"/>
              </a:ext>
            </a:extLst>
          </p:cNvPr>
          <p:cNvCxnSpPr>
            <a:cxnSpLocks/>
          </p:cNvCxnSpPr>
          <p:nvPr/>
        </p:nvCxnSpPr>
        <p:spPr>
          <a:xfrm flipV="1">
            <a:off x="3943350" y="3496614"/>
            <a:ext cx="3133725" cy="904875"/>
          </a:xfrm>
          <a:prstGeom prst="bentConnector3">
            <a:avLst>
              <a:gd name="adj1" fmla="val 112006"/>
            </a:avLst>
          </a:prstGeom>
          <a:ln w="28575">
            <a:solidFill>
              <a:srgbClr val="BC010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1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41987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Other Relative Pronouns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463AF-349E-4DEB-A964-8DD32C92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92874"/>
            <a:ext cx="7632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Whose </a:t>
            </a: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the relative pronoun we use to replace possessive pronouns.  </a:t>
            </a:r>
            <a:endParaRPr lang="en-GB" altLang="en-US" sz="28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CA36D84D-70F1-46BC-B855-86064A98A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2951956"/>
            <a:ext cx="799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Victoria became Queen in 1837. Before Elizabeth II, her reign was the longest in British history.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132BAB7B-A338-4FF9-882A-8D777D80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574381"/>
            <a:ext cx="8083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Victoria</a:t>
            </a:r>
            <a:r>
              <a:rPr lang="en-GB" altLang="en-US" sz="28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whose reign was the longest in British history before Elizabeth II, </a:t>
            </a:r>
            <a:r>
              <a:rPr lang="en-GB" altLang="en-US" sz="28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became Queen in 1837.</a:t>
            </a: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1258888" y="3371056"/>
            <a:ext cx="2003425" cy="1709737"/>
            <a:chOff x="1972465" y="2910684"/>
            <a:chExt cx="1286256" cy="172989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88ACD7-EE85-437D-8C4E-0369813449D0}"/>
                </a:ext>
              </a:extLst>
            </p:cNvPr>
            <p:cNvSpPr/>
            <p:nvPr/>
          </p:nvSpPr>
          <p:spPr>
            <a:xfrm>
              <a:off x="2532017" y="4181200"/>
              <a:ext cx="726704" cy="459378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BE8243-0D54-471E-A45A-B3C787B55371}"/>
                </a:ext>
              </a:extLst>
            </p:cNvPr>
            <p:cNvSpPr/>
            <p:nvPr/>
          </p:nvSpPr>
          <p:spPr>
            <a:xfrm>
              <a:off x="1972465" y="2910684"/>
              <a:ext cx="401573" cy="536476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F3F06B-0F15-46B9-8140-F456B1512C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4038" y="3496952"/>
              <a:ext cx="324112" cy="615181"/>
            </a:xfrm>
            <a:prstGeom prst="lin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999AFB0A-3B7B-49A0-832A-6A20A39D6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479006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My dog is called Frizz.  His fur is very curly.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D01A7237-22BE-4ED7-9389-2C7B79430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4507706"/>
            <a:ext cx="808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My dog</a:t>
            </a:r>
            <a:r>
              <a:rPr lang="en-GB" altLang="en-US" sz="28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whose fur is very curly, </a:t>
            </a:r>
            <a:r>
              <a:rPr lang="en-GB" altLang="en-US" sz="28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is called Frizz.</a:t>
            </a:r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109788" y="3486943"/>
            <a:ext cx="3205162" cy="1608138"/>
            <a:chOff x="2199846" y="4189330"/>
            <a:chExt cx="3206158" cy="16083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221E8F-1996-40C9-B409-9A12A457F352}"/>
                </a:ext>
              </a:extLst>
            </p:cNvPr>
            <p:cNvSpPr/>
            <p:nvPr/>
          </p:nvSpPr>
          <p:spPr>
            <a:xfrm>
              <a:off x="2199846" y="5145122"/>
              <a:ext cx="1051252" cy="652543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036C8D5-2EAB-4597-B6F0-F967FA2AAC02}"/>
                </a:ext>
              </a:extLst>
            </p:cNvPr>
            <p:cNvSpPr/>
            <p:nvPr/>
          </p:nvSpPr>
          <p:spPr>
            <a:xfrm>
              <a:off x="4713639" y="4189330"/>
              <a:ext cx="692365" cy="522352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08759F-F2C0-4EEC-86D2-C850623502CE}"/>
                </a:ext>
              </a:extLst>
            </p:cNvPr>
            <p:cNvCxnSpPr>
              <a:cxnSpLocks/>
              <a:stCxn id="28" idx="7"/>
              <a:endCxn id="29" idx="3"/>
            </p:cNvCxnSpPr>
            <p:nvPr/>
          </p:nvCxnSpPr>
          <p:spPr>
            <a:xfrm flipV="1">
              <a:off x="3097062" y="4635473"/>
              <a:ext cx="1718209" cy="604911"/>
            </a:xfrm>
            <a:prstGeom prst="lin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04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40" y="224777"/>
            <a:ext cx="4198760" cy="648997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800" b="1" dirty="0">
                <a:solidFill>
                  <a:srgbClr val="232321"/>
                </a:solidFill>
              </a:rPr>
              <a:t>Other Relative Pronouns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E9665-CE10-436F-9500-8A0315446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72237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</a:t>
            </a: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the relative pronoun we use to replace ‘place’ nouns/pronouns.  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9CDAA51B-A830-4A62-9CBE-52899DDB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144650"/>
            <a:ext cx="800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rgbClr val="232321"/>
                </a:solidFill>
                <a:latin typeface="+mn-lt"/>
                <a:cs typeface="Arial" panose="020B0604020202020204" pitchFamily="34" charset="0"/>
              </a:rPr>
              <a:t>Mallorca is a Spanish island. We go there on holiday.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19628A9E-D081-4B97-85E2-0367D315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3743263"/>
            <a:ext cx="7964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Mallorca</a:t>
            </a:r>
            <a:r>
              <a:rPr lang="en-GB" altLang="en-US" sz="3600" dirty="0">
                <a:solidFill>
                  <a:srgbClr val="643C90"/>
                </a:solidFill>
                <a:latin typeface="+mn-lt"/>
                <a:cs typeface="Arial" panose="020B0604020202020204" pitchFamily="34" charset="0"/>
              </a:rPr>
              <a:t>, where we go on holiday,</a:t>
            </a:r>
            <a:r>
              <a:rPr lang="en-GB" altLang="en-US" sz="36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3600" dirty="0">
                <a:solidFill>
                  <a:srgbClr val="689429"/>
                </a:solidFill>
                <a:latin typeface="+mn-lt"/>
                <a:cs typeface="Arial" panose="020B0604020202020204" pitchFamily="34" charset="0"/>
              </a:rPr>
              <a:t>is a Spanish island.</a:t>
            </a:r>
          </a:p>
        </p:txBody>
      </p: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2638425" y="2757425"/>
            <a:ext cx="1466850" cy="1600200"/>
            <a:chOff x="4954388" y="2858141"/>
            <a:chExt cx="1466886" cy="160061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DAC808F-5A87-4A07-90FD-A871781BDC0C}"/>
                </a:ext>
              </a:extLst>
            </p:cNvPr>
            <p:cNvSpPr/>
            <p:nvPr/>
          </p:nvSpPr>
          <p:spPr>
            <a:xfrm>
              <a:off x="5049640" y="3904573"/>
              <a:ext cx="1371634" cy="554179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2CDCAA4-9CC2-4EB9-9B3A-9EED5A9915DC}"/>
                </a:ext>
              </a:extLst>
            </p:cNvPr>
            <p:cNvSpPr/>
            <p:nvPr/>
          </p:nvSpPr>
          <p:spPr>
            <a:xfrm>
              <a:off x="4954388" y="2858141"/>
              <a:ext cx="1295432" cy="527185"/>
            </a:xfrm>
            <a:prstGeom prst="ellipse">
              <a:avLst/>
            </a:prstGeom>
            <a:ln w="28575">
              <a:solidFill>
                <a:srgbClr val="BC010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36FDCA-DD75-42E9-BCCB-E517DA28C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2104" y="3414362"/>
              <a:ext cx="0" cy="458906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33260E5-9592-4EE8-92C1-56723176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46494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relative pronoun always goes straight after the main noun, so sometimes we have to re-order the clause slightly.  </a:t>
            </a:r>
            <a:endParaRPr lang="en-GB" alt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</TotalTime>
  <Words>936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Sassoon Infant Rg</vt:lpstr>
      <vt:lpstr>Twinkl</vt:lpstr>
      <vt:lpstr>Twinkl Sb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Moarcas</dc:creator>
  <cp:lastModifiedBy>Carla Austin</cp:lastModifiedBy>
  <cp:revision>35</cp:revision>
  <dcterms:created xsi:type="dcterms:W3CDTF">2020-06-30T14:09:51Z</dcterms:created>
  <dcterms:modified xsi:type="dcterms:W3CDTF">2021-09-27T08:29:07Z</dcterms:modified>
</cp:coreProperties>
</file>