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50" r:id="rId2"/>
    <p:sldId id="349" r:id="rId3"/>
    <p:sldId id="351" r:id="rId4"/>
    <p:sldId id="370" r:id="rId5"/>
    <p:sldId id="371" r:id="rId6"/>
    <p:sldId id="386" r:id="rId7"/>
    <p:sldId id="387" r:id="rId8"/>
    <p:sldId id="385" r:id="rId9"/>
    <p:sldId id="388" r:id="rId10"/>
    <p:sldId id="389" r:id="rId11"/>
    <p:sldId id="390" r:id="rId12"/>
    <p:sldId id="391" r:id="rId13"/>
    <p:sldId id="392" r:id="rId14"/>
    <p:sldId id="395" r:id="rId15"/>
    <p:sldId id="393" r:id="rId16"/>
    <p:sldId id="394" r:id="rId17"/>
    <p:sldId id="3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66FF66"/>
    <a:srgbClr val="FF66CC"/>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2818" autoAdjust="0"/>
  </p:normalViewPr>
  <p:slideViewPr>
    <p:cSldViewPr>
      <p:cViewPr varScale="1">
        <p:scale>
          <a:sx n="72" d="100"/>
          <a:sy n="72" d="100"/>
        </p:scale>
        <p:origin x="139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2D3D5-9D52-45EF-B6DA-7B07CD2BB1D4}" type="datetimeFigureOut">
              <a:rPr lang="en-GB" smtClean="0"/>
              <a:t>16/09/2021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75B74-BAD8-483B-841A-3826BFE1AD40}" type="slidenum">
              <a:rPr lang="en-GB" smtClean="0"/>
              <a:t>‹#›</a:t>
            </a:fld>
            <a:endParaRPr lang="en-GB"/>
          </a:p>
        </p:txBody>
      </p:sp>
    </p:spTree>
    <p:extLst>
      <p:ext uri="{BB962C8B-B14F-4D97-AF65-F5344CB8AC3E}">
        <p14:creationId xmlns:p14="http://schemas.microsoft.com/office/powerpoint/2010/main" val="2261033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383FA6D-8338-4E11-82F6-E47C11091FFE}"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83208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83FA6D-8338-4E11-82F6-E47C11091FFE}"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39222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83FA6D-8338-4E11-82F6-E47C11091FFE}"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129424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83FA6D-8338-4E11-82F6-E47C11091FFE}"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20517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83FA6D-8338-4E11-82F6-E47C11091FFE}"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65562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83FA6D-8338-4E11-82F6-E47C11091FFE}"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178359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83FA6D-8338-4E11-82F6-E47C11091FFE}"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105553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83FA6D-8338-4E11-82F6-E47C11091FFE}"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340607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3FA6D-8338-4E11-82F6-E47C11091FFE}"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08253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83FA6D-8338-4E11-82F6-E47C11091FFE}"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247545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83FA6D-8338-4E11-82F6-E47C11091FFE}"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CD8-05C6-4619-9B39-2C35F9B69046}" type="slidenum">
              <a:rPr lang="en-GB" smtClean="0"/>
              <a:t>‹#›</a:t>
            </a:fld>
            <a:endParaRPr lang="en-GB"/>
          </a:p>
        </p:txBody>
      </p:sp>
    </p:spTree>
    <p:extLst>
      <p:ext uri="{BB962C8B-B14F-4D97-AF65-F5344CB8AC3E}">
        <p14:creationId xmlns:p14="http://schemas.microsoft.com/office/powerpoint/2010/main" val="319747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3FA6D-8338-4E11-82F6-E47C11091FFE}" type="datetimeFigureOut">
              <a:rPr lang="en-GB" smtClean="0"/>
              <a:t>16/09/2021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A5CD8-05C6-4619-9B39-2C35F9B69046}" type="slidenum">
              <a:rPr lang="en-GB" smtClean="0"/>
              <a:t>‹#›</a:t>
            </a:fld>
            <a:endParaRPr lang="en-GB"/>
          </a:p>
        </p:txBody>
      </p:sp>
    </p:spTree>
    <p:extLst>
      <p:ext uri="{BB962C8B-B14F-4D97-AF65-F5344CB8AC3E}">
        <p14:creationId xmlns:p14="http://schemas.microsoft.com/office/powerpoint/2010/main" val="3841823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5V9dQVTDcH4" TargetMode="External"/><Relationship Id="rId2" Type="http://schemas.openxmlformats.org/officeDocument/2006/relationships/hyperlink" Target="https://www.youtube.com/watch?v=Zvel0Tl5ouE"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xL-RkRG_rB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iteracyshed.com/the-clock-tower.htm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3740-15C8-4577-86F1-A5133B504CEA}"/>
              </a:ext>
            </a:extLst>
          </p:cNvPr>
          <p:cNvSpPr>
            <a:spLocks noGrp="1"/>
          </p:cNvSpPr>
          <p:nvPr>
            <p:ph type="ctrTitle"/>
          </p:nvPr>
        </p:nvSpPr>
        <p:spPr>
          <a:solidFill>
            <a:srgbClr val="FF66CC"/>
          </a:solidFill>
        </p:spPr>
        <p:txBody>
          <a:bodyPr/>
          <a:lstStyle/>
          <a:p>
            <a:r>
              <a:rPr lang="en-GB" dirty="0"/>
              <a:t> Week 4 Writing.</a:t>
            </a:r>
            <a:br>
              <a:rPr lang="en-GB" dirty="0"/>
            </a:br>
            <a:r>
              <a:rPr lang="en-GB" dirty="0"/>
              <a:t>Unit 2b - The Clock Tower</a:t>
            </a:r>
          </a:p>
        </p:txBody>
      </p:sp>
      <p:sp>
        <p:nvSpPr>
          <p:cNvPr id="3" name="Subtitle 2">
            <a:extLst>
              <a:ext uri="{FF2B5EF4-FFF2-40B4-BE49-F238E27FC236}">
                <a16:creationId xmlns:a16="http://schemas.microsoft.com/office/drawing/2014/main" id="{F6C207AA-8F14-4FD8-A32B-9629B0267F73}"/>
              </a:ext>
            </a:extLst>
          </p:cNvPr>
          <p:cNvSpPr>
            <a:spLocks noGrp="1"/>
          </p:cNvSpPr>
          <p:nvPr>
            <p:ph type="subTitle" idx="1"/>
          </p:nvPr>
        </p:nvSpPr>
        <p:spPr>
          <a:xfrm>
            <a:off x="1639652" y="3789040"/>
            <a:ext cx="5864696" cy="1777752"/>
          </a:xfrm>
          <a:solidFill>
            <a:srgbClr val="99FFCC"/>
          </a:solidFill>
        </p:spPr>
        <p:txBody>
          <a:bodyPr/>
          <a:lstStyle/>
          <a:p>
            <a:endParaRPr lang="en-GB" sz="1800" dirty="0">
              <a:latin typeface="Calibri" panose="020F0502020204030204" pitchFamily="34" charset="0"/>
              <a:ea typeface="Calibri" panose="020F0502020204030204" pitchFamily="34" charset="0"/>
            </a:endParaRPr>
          </a:p>
          <a:p>
            <a:r>
              <a:rPr lang="en-GB" sz="2400" dirty="0">
                <a:solidFill>
                  <a:schemeClr val="tx1"/>
                </a:solidFill>
                <a:latin typeface="Calibri" panose="020F0502020204030204" pitchFamily="34" charset="0"/>
                <a:ea typeface="Calibri" panose="020F0502020204030204" pitchFamily="34" charset="0"/>
              </a:rPr>
              <a:t>Outcome for the week.  </a:t>
            </a:r>
          </a:p>
          <a:p>
            <a:r>
              <a:rPr lang="en-GB" sz="2400" dirty="0">
                <a:solidFill>
                  <a:schemeClr val="tx1"/>
                </a:solidFill>
                <a:effectLst/>
                <a:latin typeface="Calibri" panose="020F0502020204030204" pitchFamily="34" charset="0"/>
                <a:ea typeface="Calibri" panose="020F0502020204030204" pitchFamily="34" charset="0"/>
              </a:rPr>
              <a:t>To </a:t>
            </a:r>
            <a:r>
              <a:rPr lang="en-GB" sz="2400" dirty="0">
                <a:solidFill>
                  <a:schemeClr val="tx1"/>
                </a:solidFill>
                <a:latin typeface="Calibri" panose="020F0502020204030204" pitchFamily="34" charset="0"/>
                <a:ea typeface="Calibri" panose="020F0502020204030204" pitchFamily="34" charset="0"/>
              </a:rPr>
              <a:t>plan and draft</a:t>
            </a:r>
            <a:r>
              <a:rPr lang="en-GB" sz="2400" dirty="0">
                <a:solidFill>
                  <a:schemeClr val="tx1"/>
                </a:solidFill>
                <a:effectLst/>
                <a:latin typeface="Calibri" panose="020F0502020204030204" pitchFamily="34" charset="0"/>
                <a:ea typeface="Calibri" panose="020F0502020204030204" pitchFamily="34" charset="0"/>
              </a:rPr>
              <a:t> </a:t>
            </a:r>
            <a:r>
              <a:rPr lang="en-GB" sz="2400" dirty="0">
                <a:solidFill>
                  <a:schemeClr val="tx1"/>
                </a:solidFill>
                <a:latin typeface="Calibri" panose="020F0502020204030204" pitchFamily="34" charset="0"/>
                <a:ea typeface="Calibri" panose="020F0502020204030204" pitchFamily="34" charset="0"/>
              </a:rPr>
              <a:t>a cartoon strip. </a:t>
            </a:r>
            <a:endParaRPr lang="en-GB" sz="2400" dirty="0">
              <a:solidFill>
                <a:schemeClr val="tx1"/>
              </a:solidFill>
            </a:endParaRPr>
          </a:p>
        </p:txBody>
      </p:sp>
    </p:spTree>
    <p:extLst>
      <p:ext uri="{BB962C8B-B14F-4D97-AF65-F5344CB8AC3E}">
        <p14:creationId xmlns:p14="http://schemas.microsoft.com/office/powerpoint/2010/main" val="89251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a:t>
            </a:r>
            <a:r>
              <a:rPr lang="en-GB" sz="1800" b="1" dirty="0">
                <a:latin typeface="Calibri" panose="020F0502020204030204" pitchFamily="34" charset="0"/>
                <a:ea typeface="Calibri" panose="020F0502020204030204" pitchFamily="34" charset="0"/>
                <a:cs typeface="Times New Roman" panose="02020603050405020304" pitchFamily="18" charset="0"/>
              </a:rPr>
              <a:t>two</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-part three</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TextBox 2">
            <a:extLst>
              <a:ext uri="{FF2B5EF4-FFF2-40B4-BE49-F238E27FC236}">
                <a16:creationId xmlns:a16="http://schemas.microsoft.com/office/drawing/2014/main" id="{2B82A09F-5521-462C-A3A5-653F2A9C65EF}"/>
              </a:ext>
            </a:extLst>
          </p:cNvPr>
          <p:cNvSpPr txBox="1"/>
          <p:nvPr/>
        </p:nvSpPr>
        <p:spPr>
          <a:xfrm>
            <a:off x="722487" y="1409871"/>
            <a:ext cx="7964312" cy="369332"/>
          </a:xfrm>
          <a:prstGeom prst="rect">
            <a:avLst/>
          </a:prstGeom>
          <a:solidFill>
            <a:srgbClr val="99FFCC"/>
          </a:solidFill>
        </p:spPr>
        <p:txBody>
          <a:bodyPr wrap="square" rtlCol="0">
            <a:spAutoFit/>
          </a:bodyPr>
          <a:lstStyle/>
          <a:p>
            <a:r>
              <a:rPr lang="en-GB" b="1" dirty="0"/>
              <a:t>Step 1.  </a:t>
            </a:r>
            <a:r>
              <a:rPr lang="en-GB" dirty="0"/>
              <a:t>Create a simple timeline with 6-8 bullets points.</a:t>
            </a:r>
          </a:p>
        </p:txBody>
      </p:sp>
      <p:sp>
        <p:nvSpPr>
          <p:cNvPr id="4" name="TextBox 3">
            <a:extLst>
              <a:ext uri="{FF2B5EF4-FFF2-40B4-BE49-F238E27FC236}">
                <a16:creationId xmlns:a16="http://schemas.microsoft.com/office/drawing/2014/main" id="{9D37DE40-27FB-444A-BBFC-B9A5834AAF0C}"/>
              </a:ext>
            </a:extLst>
          </p:cNvPr>
          <p:cNvSpPr txBox="1"/>
          <p:nvPr/>
        </p:nvSpPr>
        <p:spPr>
          <a:xfrm>
            <a:off x="722486" y="2155983"/>
            <a:ext cx="7964313" cy="646331"/>
          </a:xfrm>
          <a:prstGeom prst="rect">
            <a:avLst/>
          </a:prstGeom>
          <a:solidFill>
            <a:srgbClr val="99FFCC"/>
          </a:solidFill>
        </p:spPr>
        <p:txBody>
          <a:bodyPr wrap="square" rtlCol="0">
            <a:spAutoFit/>
          </a:bodyPr>
          <a:lstStyle/>
          <a:p>
            <a:r>
              <a:rPr lang="en-GB" b="1" dirty="0"/>
              <a:t>Step 2.  </a:t>
            </a:r>
            <a:r>
              <a:rPr lang="en-GB" dirty="0"/>
              <a:t>You must only write one sentence by each bullet point; however, they must show a clear summary of what your sequel would be about. </a:t>
            </a:r>
          </a:p>
        </p:txBody>
      </p:sp>
      <p:sp>
        <p:nvSpPr>
          <p:cNvPr id="5" name="TextBox 4">
            <a:extLst>
              <a:ext uri="{FF2B5EF4-FFF2-40B4-BE49-F238E27FC236}">
                <a16:creationId xmlns:a16="http://schemas.microsoft.com/office/drawing/2014/main" id="{641542C6-EC6C-4C6F-9319-EA62D7A8BAC9}"/>
              </a:ext>
            </a:extLst>
          </p:cNvPr>
          <p:cNvSpPr txBox="1"/>
          <p:nvPr/>
        </p:nvSpPr>
        <p:spPr>
          <a:xfrm>
            <a:off x="722485" y="3040024"/>
            <a:ext cx="7964311" cy="2031325"/>
          </a:xfrm>
          <a:prstGeom prst="rect">
            <a:avLst/>
          </a:prstGeom>
          <a:solidFill>
            <a:srgbClr val="99FFCC"/>
          </a:solidFill>
        </p:spPr>
        <p:txBody>
          <a:bodyPr wrap="square" rtlCol="0">
            <a:spAutoFit/>
          </a:bodyPr>
          <a:lstStyle/>
          <a:p>
            <a:r>
              <a:rPr lang="en-GB" b="1" dirty="0"/>
              <a:t>Expectations</a:t>
            </a:r>
          </a:p>
          <a:p>
            <a:pPr marL="342900" indent="-342900">
              <a:buAutoNum type="arabicPeriod"/>
            </a:pPr>
            <a:r>
              <a:rPr lang="en-GB" dirty="0"/>
              <a:t>You must use at least one simple sentence. This must have a subject and a verb and make sense on its own. </a:t>
            </a:r>
          </a:p>
          <a:p>
            <a:pPr marL="342900" indent="-342900">
              <a:buAutoNum type="arabicPeriod"/>
            </a:pPr>
            <a:r>
              <a:rPr lang="en-GB" dirty="0"/>
              <a:t>You must aim to use at least three compound sentences, which use FANBOYS accurately.  Remember, both sides of the FANBOY should have a simple (main clause) sentence.</a:t>
            </a:r>
          </a:p>
          <a:p>
            <a:pPr marL="342900" indent="-342900">
              <a:buAutoNum type="arabicPeriod"/>
            </a:pPr>
            <a:r>
              <a:rPr lang="en-GB" dirty="0"/>
              <a:t>You must use basic sentence punctuation accurately. </a:t>
            </a:r>
          </a:p>
        </p:txBody>
      </p:sp>
      <p:sp>
        <p:nvSpPr>
          <p:cNvPr id="6" name="TextBox 5">
            <a:extLst>
              <a:ext uri="{FF2B5EF4-FFF2-40B4-BE49-F238E27FC236}">
                <a16:creationId xmlns:a16="http://schemas.microsoft.com/office/drawing/2014/main" id="{FB02BB95-790B-4263-A270-12AA2BB4AF92}"/>
              </a:ext>
            </a:extLst>
          </p:cNvPr>
          <p:cNvSpPr txBox="1"/>
          <p:nvPr/>
        </p:nvSpPr>
        <p:spPr>
          <a:xfrm>
            <a:off x="722485" y="5309059"/>
            <a:ext cx="7815783" cy="923330"/>
          </a:xfrm>
          <a:prstGeom prst="rect">
            <a:avLst/>
          </a:prstGeom>
          <a:solidFill>
            <a:srgbClr val="66FF66"/>
          </a:solidFill>
        </p:spPr>
        <p:txBody>
          <a:bodyPr wrap="square" rtlCol="0">
            <a:spAutoFit/>
          </a:bodyPr>
          <a:lstStyle/>
          <a:p>
            <a:r>
              <a:rPr lang="en-GB" u="sng" dirty="0"/>
              <a:t>Writers tip.</a:t>
            </a:r>
          </a:p>
          <a:p>
            <a:r>
              <a:rPr lang="en-GB" dirty="0"/>
              <a:t>Start with the ending, which is how the story needs to finish.  Then work backwards to establish how the problem is solved to get to the ending.  </a:t>
            </a:r>
          </a:p>
        </p:txBody>
      </p:sp>
    </p:spTree>
    <p:extLst>
      <p:ext uri="{BB962C8B-B14F-4D97-AF65-F5344CB8AC3E}">
        <p14:creationId xmlns:p14="http://schemas.microsoft.com/office/powerpoint/2010/main" val="379758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A1A61A4-00CA-45A0-95B9-9AC3377C8189}"/>
              </a:ext>
            </a:extLst>
          </p:cNvPr>
          <p:cNvSpPr txBox="1">
            <a:spLocks/>
          </p:cNvSpPr>
          <p:nvPr/>
        </p:nvSpPr>
        <p:spPr>
          <a:xfrm>
            <a:off x="457200" y="274638"/>
            <a:ext cx="8229600" cy="94795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a:t>Lesson three part one </a:t>
            </a:r>
            <a:r>
              <a:rPr lang="en-GB" dirty="0"/>
              <a:t>Word Class: Pronouns</a:t>
            </a:r>
          </a:p>
        </p:txBody>
      </p:sp>
      <p:sp>
        <p:nvSpPr>
          <p:cNvPr id="10" name="TextBox 9">
            <a:extLst>
              <a:ext uri="{FF2B5EF4-FFF2-40B4-BE49-F238E27FC236}">
                <a16:creationId xmlns:a16="http://schemas.microsoft.com/office/drawing/2014/main" id="{E9A3846A-B2A3-45EB-BA50-097A1F79C505}"/>
              </a:ext>
            </a:extLst>
          </p:cNvPr>
          <p:cNvSpPr txBox="1"/>
          <p:nvPr/>
        </p:nvSpPr>
        <p:spPr>
          <a:xfrm>
            <a:off x="683568" y="3526556"/>
            <a:ext cx="1208530" cy="276999"/>
          </a:xfrm>
          <a:prstGeom prst="rect">
            <a:avLst/>
          </a:prstGeom>
          <a:noFill/>
        </p:spPr>
        <p:txBody>
          <a:bodyPr wrap="square" rtlCol="0">
            <a:spAutoFit/>
          </a:bodyPr>
          <a:lstStyle/>
          <a:p>
            <a:r>
              <a:rPr lang="en-GB" sz="1200" dirty="0"/>
              <a:t>Click for answer. </a:t>
            </a:r>
          </a:p>
        </p:txBody>
      </p:sp>
      <p:sp>
        <p:nvSpPr>
          <p:cNvPr id="3" name="TextBox 2">
            <a:extLst>
              <a:ext uri="{FF2B5EF4-FFF2-40B4-BE49-F238E27FC236}">
                <a16:creationId xmlns:a16="http://schemas.microsoft.com/office/drawing/2014/main" id="{BF768AA2-B1CA-4C84-A99E-D3895CE65F3C}"/>
              </a:ext>
            </a:extLst>
          </p:cNvPr>
          <p:cNvSpPr txBox="1"/>
          <p:nvPr/>
        </p:nvSpPr>
        <p:spPr>
          <a:xfrm>
            <a:off x="683568" y="1484784"/>
            <a:ext cx="7776864" cy="369332"/>
          </a:xfrm>
          <a:prstGeom prst="rect">
            <a:avLst/>
          </a:prstGeom>
          <a:solidFill>
            <a:srgbClr val="99FFCC"/>
          </a:solidFill>
        </p:spPr>
        <p:txBody>
          <a:bodyPr wrap="square" rtlCol="0">
            <a:spAutoFit/>
          </a:bodyPr>
          <a:lstStyle/>
          <a:p>
            <a:r>
              <a:rPr lang="en-GB" dirty="0"/>
              <a:t>Look at this paragraph and tell someone what you think is wrong with it. </a:t>
            </a:r>
          </a:p>
        </p:txBody>
      </p:sp>
      <p:sp>
        <p:nvSpPr>
          <p:cNvPr id="4" name="TextBox 3">
            <a:extLst>
              <a:ext uri="{FF2B5EF4-FFF2-40B4-BE49-F238E27FC236}">
                <a16:creationId xmlns:a16="http://schemas.microsoft.com/office/drawing/2014/main" id="{4F29A79F-F288-497F-B7BE-80D305CB523D}"/>
              </a:ext>
            </a:extLst>
          </p:cNvPr>
          <p:cNvSpPr txBox="1"/>
          <p:nvPr/>
        </p:nvSpPr>
        <p:spPr>
          <a:xfrm>
            <a:off x="683568" y="1951672"/>
            <a:ext cx="7776864" cy="1477328"/>
          </a:xfrm>
          <a:prstGeom prst="rect">
            <a:avLst/>
          </a:prstGeom>
          <a:noFill/>
        </p:spPr>
        <p:txBody>
          <a:bodyPr wrap="square" rtlCol="0">
            <a:spAutoFit/>
          </a:bodyPr>
          <a:lstStyle/>
          <a:p>
            <a:r>
              <a:rPr lang="en-GB" i="1" dirty="0">
                <a:effectLst/>
                <a:highlight>
                  <a:srgbClr val="FFFFFF"/>
                </a:highlight>
                <a:latin typeface="Calibri" panose="020F0502020204030204" pitchFamily="34" charset="0"/>
                <a:ea typeface="Cambria" panose="02040503050406030204" pitchFamily="18" charset="0"/>
                <a:cs typeface="Times New Roman" panose="02020603050405020304" pitchFamily="18" charset="0"/>
              </a:rPr>
              <a:t>The girl was spinning around when the girl saw a balloon floating in front of the window. The balloon was green and the girl was intrigued by the balloon. The girl walked to the window and the girl reached out to take the balloon.  The balloon was in the girl’s fingers for a few moments until the balloon slipped from her grasp. </a:t>
            </a:r>
            <a:endParaRPr lang="en-GB"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1FC6D39-B9B7-496D-8EA7-3D1E4BFC5ED8}"/>
              </a:ext>
            </a:extLst>
          </p:cNvPr>
          <p:cNvSpPr txBox="1"/>
          <p:nvPr/>
        </p:nvSpPr>
        <p:spPr>
          <a:xfrm>
            <a:off x="827584" y="3874071"/>
            <a:ext cx="7632848" cy="353943"/>
          </a:xfrm>
          <a:prstGeom prst="rect">
            <a:avLst/>
          </a:prstGeom>
          <a:solidFill>
            <a:srgbClr val="99FFCC"/>
          </a:solidFill>
        </p:spPr>
        <p:txBody>
          <a:bodyPr wrap="square" rtlCol="0">
            <a:spAutoFit/>
          </a:bodyPr>
          <a:lstStyle/>
          <a:p>
            <a:r>
              <a:rPr lang="en-GB" sz="1700" i="1" dirty="0"/>
              <a:t>The nouns have been used too many times, which stops the writing from ‘flowing’. </a:t>
            </a:r>
          </a:p>
        </p:txBody>
      </p:sp>
      <p:sp>
        <p:nvSpPr>
          <p:cNvPr id="19" name="TextBox 18">
            <a:extLst>
              <a:ext uri="{FF2B5EF4-FFF2-40B4-BE49-F238E27FC236}">
                <a16:creationId xmlns:a16="http://schemas.microsoft.com/office/drawing/2014/main" id="{62554613-9996-42DF-B08E-ABC581CD3B63}"/>
              </a:ext>
            </a:extLst>
          </p:cNvPr>
          <p:cNvSpPr txBox="1"/>
          <p:nvPr/>
        </p:nvSpPr>
        <p:spPr>
          <a:xfrm>
            <a:off x="755576" y="4509120"/>
            <a:ext cx="7776864" cy="646331"/>
          </a:xfrm>
          <a:prstGeom prst="rect">
            <a:avLst/>
          </a:prstGeom>
          <a:solidFill>
            <a:srgbClr val="99FFCC"/>
          </a:solidFill>
        </p:spPr>
        <p:txBody>
          <a:bodyPr wrap="square" rtlCol="0">
            <a:spAutoFit/>
          </a:bodyPr>
          <a:lstStyle/>
          <a:p>
            <a:r>
              <a:rPr lang="en-GB" dirty="0"/>
              <a:t>To make our writing clearer, we can use pronouns.  These are words that can replace the nouns.  We use pronouns to stop us from overusing nouns. </a:t>
            </a:r>
          </a:p>
        </p:txBody>
      </p:sp>
      <p:sp>
        <p:nvSpPr>
          <p:cNvPr id="20" name="TextBox 19">
            <a:extLst>
              <a:ext uri="{FF2B5EF4-FFF2-40B4-BE49-F238E27FC236}">
                <a16:creationId xmlns:a16="http://schemas.microsoft.com/office/drawing/2014/main" id="{A5B3544D-7764-4978-9F8F-CC1F84D7B9C9}"/>
              </a:ext>
            </a:extLst>
          </p:cNvPr>
          <p:cNvSpPr txBox="1"/>
          <p:nvPr/>
        </p:nvSpPr>
        <p:spPr>
          <a:xfrm>
            <a:off x="718506" y="5455120"/>
            <a:ext cx="8229600" cy="923330"/>
          </a:xfrm>
          <a:prstGeom prst="rect">
            <a:avLst/>
          </a:prstGeom>
          <a:solidFill>
            <a:srgbClr val="99FFCC"/>
          </a:solidFill>
        </p:spPr>
        <p:txBody>
          <a:bodyPr wrap="square" rtlCol="0">
            <a:spAutoFit/>
          </a:bodyPr>
          <a:lstStyle/>
          <a:p>
            <a:r>
              <a:rPr lang="en-GB" dirty="0"/>
              <a:t>Look at the paragraph again. Which nouns could be replaced with pronouns to make the sentence shorter and the meaning clearer? </a:t>
            </a:r>
          </a:p>
          <a:p>
            <a:r>
              <a:rPr lang="en-GB" dirty="0"/>
              <a:t>What pronouns could you use? </a:t>
            </a:r>
          </a:p>
        </p:txBody>
      </p:sp>
    </p:spTree>
    <p:extLst>
      <p:ext uri="{BB962C8B-B14F-4D97-AF65-F5344CB8AC3E}">
        <p14:creationId xmlns:p14="http://schemas.microsoft.com/office/powerpoint/2010/main" val="307521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three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Cartoon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7" name="TextBox 6">
            <a:extLst>
              <a:ext uri="{FF2B5EF4-FFF2-40B4-BE49-F238E27FC236}">
                <a16:creationId xmlns:a16="http://schemas.microsoft.com/office/drawing/2014/main" id="{11618D6F-B8C3-4742-8CA8-CFCE24A3FB25}"/>
              </a:ext>
            </a:extLst>
          </p:cNvPr>
          <p:cNvSpPr txBox="1"/>
          <p:nvPr/>
        </p:nvSpPr>
        <p:spPr>
          <a:xfrm>
            <a:off x="611560" y="1264411"/>
            <a:ext cx="8075240" cy="615553"/>
          </a:xfrm>
          <a:prstGeom prst="rect">
            <a:avLst/>
          </a:prstGeom>
          <a:solidFill>
            <a:srgbClr val="99FFCC"/>
          </a:solidFill>
        </p:spPr>
        <p:txBody>
          <a:bodyPr wrap="square" rtlCol="0">
            <a:spAutoFit/>
          </a:bodyPr>
          <a:lstStyle/>
          <a:p>
            <a:r>
              <a:rPr lang="en-GB" sz="1700" dirty="0"/>
              <a:t>You are going to turn either your prequel or sequel into a cartoon strip.</a:t>
            </a:r>
          </a:p>
          <a:p>
            <a:r>
              <a:rPr lang="en-GB" sz="1700" dirty="0"/>
              <a:t>Decide which one you want to use.  </a:t>
            </a:r>
          </a:p>
        </p:txBody>
      </p:sp>
      <p:sp>
        <p:nvSpPr>
          <p:cNvPr id="8" name="TextBox 7">
            <a:extLst>
              <a:ext uri="{FF2B5EF4-FFF2-40B4-BE49-F238E27FC236}">
                <a16:creationId xmlns:a16="http://schemas.microsoft.com/office/drawing/2014/main" id="{C8791A97-924F-4FDF-BAE8-0D1A388BEA94}"/>
              </a:ext>
            </a:extLst>
          </p:cNvPr>
          <p:cNvSpPr txBox="1"/>
          <p:nvPr/>
        </p:nvSpPr>
        <p:spPr>
          <a:xfrm>
            <a:off x="611560" y="2132856"/>
            <a:ext cx="8075240" cy="1138773"/>
          </a:xfrm>
          <a:prstGeom prst="rect">
            <a:avLst/>
          </a:prstGeom>
          <a:solidFill>
            <a:srgbClr val="99FFCC"/>
          </a:solidFill>
        </p:spPr>
        <p:txBody>
          <a:bodyPr wrap="square" rtlCol="0">
            <a:spAutoFit/>
          </a:bodyPr>
          <a:lstStyle/>
          <a:p>
            <a:r>
              <a:rPr lang="en-GB" sz="1700" b="1" dirty="0"/>
              <a:t>Step 1.  </a:t>
            </a:r>
            <a:r>
              <a:rPr lang="en-GB" sz="1700" dirty="0"/>
              <a:t>You need to </a:t>
            </a:r>
            <a:r>
              <a:rPr lang="en-GB" sz="1700" b="1" u="sng" dirty="0"/>
              <a:t>proofread</a:t>
            </a:r>
            <a:r>
              <a:rPr lang="en-GB" sz="1700" dirty="0"/>
              <a:t> your sentences. Look for missing words and common spelling errors. </a:t>
            </a:r>
          </a:p>
          <a:p>
            <a:r>
              <a:rPr lang="en-GB" sz="1700" dirty="0"/>
              <a:t>Remember to read the sentences slowly and look at the words. Often you will spot a mistake, because the word will not look like something you usually read. </a:t>
            </a:r>
          </a:p>
        </p:txBody>
      </p:sp>
      <p:sp>
        <p:nvSpPr>
          <p:cNvPr id="9" name="TextBox 8">
            <a:extLst>
              <a:ext uri="{FF2B5EF4-FFF2-40B4-BE49-F238E27FC236}">
                <a16:creationId xmlns:a16="http://schemas.microsoft.com/office/drawing/2014/main" id="{7012F39A-94E0-41B1-86A1-0263FB17682A}"/>
              </a:ext>
            </a:extLst>
          </p:cNvPr>
          <p:cNvSpPr txBox="1"/>
          <p:nvPr/>
        </p:nvSpPr>
        <p:spPr>
          <a:xfrm>
            <a:off x="669607" y="3589285"/>
            <a:ext cx="7959146" cy="353943"/>
          </a:xfrm>
          <a:prstGeom prst="rect">
            <a:avLst/>
          </a:prstGeom>
          <a:solidFill>
            <a:srgbClr val="99FFCC"/>
          </a:solidFill>
        </p:spPr>
        <p:txBody>
          <a:bodyPr wrap="square" rtlCol="0">
            <a:spAutoFit/>
          </a:bodyPr>
          <a:lstStyle/>
          <a:p>
            <a:r>
              <a:rPr lang="en-GB" sz="1700" b="1" dirty="0"/>
              <a:t>Step 2. </a:t>
            </a:r>
            <a:r>
              <a:rPr lang="en-GB" sz="1700" dirty="0"/>
              <a:t>You need to edit your sentences to improve the quality of them</a:t>
            </a:r>
          </a:p>
        </p:txBody>
      </p:sp>
      <p:sp>
        <p:nvSpPr>
          <p:cNvPr id="10" name="TextBox 9">
            <a:extLst>
              <a:ext uri="{FF2B5EF4-FFF2-40B4-BE49-F238E27FC236}">
                <a16:creationId xmlns:a16="http://schemas.microsoft.com/office/drawing/2014/main" id="{09729BBC-3BE7-481C-86C8-1F34D6F3CAEB}"/>
              </a:ext>
            </a:extLst>
          </p:cNvPr>
          <p:cNvSpPr txBox="1"/>
          <p:nvPr/>
        </p:nvSpPr>
        <p:spPr>
          <a:xfrm>
            <a:off x="3203848" y="4106688"/>
            <a:ext cx="2736304" cy="400110"/>
          </a:xfrm>
          <a:prstGeom prst="rect">
            <a:avLst/>
          </a:prstGeom>
          <a:solidFill>
            <a:srgbClr val="66FF66"/>
          </a:solidFill>
        </p:spPr>
        <p:txBody>
          <a:bodyPr wrap="square" rtlCol="0">
            <a:spAutoFit/>
          </a:bodyPr>
          <a:lstStyle/>
          <a:p>
            <a:r>
              <a:rPr lang="en-GB" sz="2000" b="1" dirty="0"/>
              <a:t>Sentence development.</a:t>
            </a:r>
          </a:p>
        </p:txBody>
      </p:sp>
      <p:sp>
        <p:nvSpPr>
          <p:cNvPr id="11" name="TextBox 10">
            <a:extLst>
              <a:ext uri="{FF2B5EF4-FFF2-40B4-BE49-F238E27FC236}">
                <a16:creationId xmlns:a16="http://schemas.microsoft.com/office/drawing/2014/main" id="{E18935E5-8085-4926-A695-789F7F8C6E80}"/>
              </a:ext>
            </a:extLst>
          </p:cNvPr>
          <p:cNvSpPr txBox="1"/>
          <p:nvPr/>
        </p:nvSpPr>
        <p:spPr>
          <a:xfrm>
            <a:off x="592925" y="4582109"/>
            <a:ext cx="7959146" cy="923330"/>
          </a:xfrm>
          <a:prstGeom prst="rect">
            <a:avLst/>
          </a:prstGeom>
          <a:solidFill>
            <a:srgbClr val="99FFCC"/>
          </a:solidFill>
        </p:spPr>
        <p:txBody>
          <a:bodyPr wrap="square" rtlCol="0">
            <a:spAutoFit/>
          </a:bodyPr>
          <a:lstStyle/>
          <a:p>
            <a:r>
              <a:rPr lang="en-GB" dirty="0"/>
              <a:t>You have been learning to join two simple sentences together to make a compound sentence using FANBOYS.  Tell someone what the rules are to check that you have actually made a compound sentence.    </a:t>
            </a:r>
            <a:r>
              <a:rPr lang="en-GB" sz="1400" i="1" dirty="0"/>
              <a:t>Click return to see the answer.</a:t>
            </a:r>
          </a:p>
        </p:txBody>
      </p:sp>
      <p:sp>
        <p:nvSpPr>
          <p:cNvPr id="12" name="TextBox 11">
            <a:extLst>
              <a:ext uri="{FF2B5EF4-FFF2-40B4-BE49-F238E27FC236}">
                <a16:creationId xmlns:a16="http://schemas.microsoft.com/office/drawing/2014/main" id="{3ADF8D4E-2A29-449E-A8C4-8FAFDC1E480B}"/>
              </a:ext>
            </a:extLst>
          </p:cNvPr>
          <p:cNvSpPr txBox="1"/>
          <p:nvPr/>
        </p:nvSpPr>
        <p:spPr>
          <a:xfrm>
            <a:off x="553513" y="5607344"/>
            <a:ext cx="8075240" cy="923330"/>
          </a:xfrm>
          <a:prstGeom prst="rect">
            <a:avLst/>
          </a:prstGeom>
          <a:solidFill>
            <a:srgbClr val="99FFCC"/>
          </a:solidFill>
        </p:spPr>
        <p:txBody>
          <a:bodyPr wrap="square" rtlCol="0">
            <a:spAutoFit/>
          </a:bodyPr>
          <a:lstStyle/>
          <a:p>
            <a:r>
              <a:rPr lang="en-GB" i="1" dirty="0"/>
              <a:t>The simple (main clause) sentences must contain a subject (noun) and verb. </a:t>
            </a:r>
          </a:p>
          <a:p>
            <a:r>
              <a:rPr lang="en-GB" i="1" dirty="0"/>
              <a:t>Both simple sentences must make sense on their own, although you might need to change some words when they are joined. </a:t>
            </a:r>
          </a:p>
        </p:txBody>
      </p:sp>
    </p:spTree>
    <p:extLst>
      <p:ext uri="{BB962C8B-B14F-4D97-AF65-F5344CB8AC3E}">
        <p14:creationId xmlns:p14="http://schemas.microsoft.com/office/powerpoint/2010/main" val="166216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three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Cartoon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TextBox 9">
            <a:extLst>
              <a:ext uri="{FF2B5EF4-FFF2-40B4-BE49-F238E27FC236}">
                <a16:creationId xmlns:a16="http://schemas.microsoft.com/office/drawing/2014/main" id="{09729BBC-3BE7-481C-86C8-1F34D6F3CAEB}"/>
              </a:ext>
            </a:extLst>
          </p:cNvPr>
          <p:cNvSpPr txBox="1"/>
          <p:nvPr/>
        </p:nvSpPr>
        <p:spPr>
          <a:xfrm>
            <a:off x="2987824" y="1332092"/>
            <a:ext cx="2736304" cy="400110"/>
          </a:xfrm>
          <a:prstGeom prst="rect">
            <a:avLst/>
          </a:prstGeom>
          <a:solidFill>
            <a:srgbClr val="66FF66"/>
          </a:solidFill>
        </p:spPr>
        <p:txBody>
          <a:bodyPr wrap="square" rtlCol="0">
            <a:spAutoFit/>
          </a:bodyPr>
          <a:lstStyle/>
          <a:p>
            <a:r>
              <a:rPr lang="en-GB" sz="2000" b="1" dirty="0"/>
              <a:t>Sentence development.</a:t>
            </a:r>
          </a:p>
        </p:txBody>
      </p:sp>
      <p:sp>
        <p:nvSpPr>
          <p:cNvPr id="3" name="TextBox 2">
            <a:extLst>
              <a:ext uri="{FF2B5EF4-FFF2-40B4-BE49-F238E27FC236}">
                <a16:creationId xmlns:a16="http://schemas.microsoft.com/office/drawing/2014/main" id="{196B6DCA-FC90-4343-9ABD-FCD1270676FB}"/>
              </a:ext>
            </a:extLst>
          </p:cNvPr>
          <p:cNvSpPr txBox="1"/>
          <p:nvPr/>
        </p:nvSpPr>
        <p:spPr>
          <a:xfrm>
            <a:off x="323528" y="1885438"/>
            <a:ext cx="8363272" cy="1200329"/>
          </a:xfrm>
          <a:prstGeom prst="rect">
            <a:avLst/>
          </a:prstGeom>
          <a:solidFill>
            <a:srgbClr val="99FFCC"/>
          </a:solidFill>
        </p:spPr>
        <p:txBody>
          <a:bodyPr wrap="square" rtlCol="0">
            <a:spAutoFit/>
          </a:bodyPr>
          <a:lstStyle/>
          <a:p>
            <a:r>
              <a:rPr lang="en-GB" dirty="0"/>
              <a:t>Another way you can improve your sentences is to change the punctuation used. </a:t>
            </a:r>
          </a:p>
          <a:p>
            <a:r>
              <a:rPr lang="en-GB" dirty="0"/>
              <a:t>A semi-colon is a piece of punctuation that can only be used with a compound sentence. </a:t>
            </a:r>
          </a:p>
          <a:p>
            <a:r>
              <a:rPr lang="en-GB" dirty="0"/>
              <a:t>Find out what a semi-colon looks like. </a:t>
            </a:r>
          </a:p>
        </p:txBody>
      </p:sp>
      <p:sp>
        <p:nvSpPr>
          <p:cNvPr id="4" name="TextBox 3">
            <a:extLst>
              <a:ext uri="{FF2B5EF4-FFF2-40B4-BE49-F238E27FC236}">
                <a16:creationId xmlns:a16="http://schemas.microsoft.com/office/drawing/2014/main" id="{DCF447BE-DA34-48DF-AEA6-D45B7FC09809}"/>
              </a:ext>
            </a:extLst>
          </p:cNvPr>
          <p:cNvSpPr txBox="1"/>
          <p:nvPr/>
        </p:nvSpPr>
        <p:spPr>
          <a:xfrm>
            <a:off x="323528" y="3177448"/>
            <a:ext cx="3003389" cy="707886"/>
          </a:xfrm>
          <a:prstGeom prst="rect">
            <a:avLst/>
          </a:prstGeom>
          <a:solidFill>
            <a:srgbClr val="FF66CC"/>
          </a:solidFill>
        </p:spPr>
        <p:txBody>
          <a:bodyPr wrap="square" rtlCol="0">
            <a:spAutoFit/>
          </a:bodyPr>
          <a:lstStyle/>
          <a:p>
            <a:r>
              <a:rPr lang="en-GB" dirty="0"/>
              <a:t>A semi-colon look like this  </a:t>
            </a:r>
            <a:r>
              <a:rPr lang="en-GB" sz="4000" dirty="0"/>
              <a:t>;   </a:t>
            </a:r>
            <a:r>
              <a:rPr lang="en-GB" dirty="0"/>
              <a:t> </a:t>
            </a:r>
          </a:p>
        </p:txBody>
      </p:sp>
      <p:sp>
        <p:nvSpPr>
          <p:cNvPr id="5" name="TextBox 4">
            <a:extLst>
              <a:ext uri="{FF2B5EF4-FFF2-40B4-BE49-F238E27FC236}">
                <a16:creationId xmlns:a16="http://schemas.microsoft.com/office/drawing/2014/main" id="{BDAAF3F3-107C-425F-B6F8-F64B74487C7C}"/>
              </a:ext>
            </a:extLst>
          </p:cNvPr>
          <p:cNvSpPr txBox="1"/>
          <p:nvPr/>
        </p:nvSpPr>
        <p:spPr>
          <a:xfrm>
            <a:off x="3466728" y="3239003"/>
            <a:ext cx="5220072" cy="646331"/>
          </a:xfrm>
          <a:prstGeom prst="rect">
            <a:avLst/>
          </a:prstGeom>
          <a:solidFill>
            <a:srgbClr val="99FFCC"/>
          </a:solidFill>
        </p:spPr>
        <p:txBody>
          <a:bodyPr wrap="square" rtlCol="0">
            <a:spAutoFit/>
          </a:bodyPr>
          <a:lstStyle/>
          <a:p>
            <a:r>
              <a:rPr lang="en-GB" dirty="0"/>
              <a:t>When you write them the comma sits on the line and the full stops sits just above it.</a:t>
            </a:r>
          </a:p>
        </p:txBody>
      </p:sp>
      <p:sp>
        <p:nvSpPr>
          <p:cNvPr id="6" name="TextBox 5">
            <a:extLst>
              <a:ext uri="{FF2B5EF4-FFF2-40B4-BE49-F238E27FC236}">
                <a16:creationId xmlns:a16="http://schemas.microsoft.com/office/drawing/2014/main" id="{93DA3052-08FD-46B7-9DE4-D9017A0E241C}"/>
              </a:ext>
            </a:extLst>
          </p:cNvPr>
          <p:cNvSpPr txBox="1"/>
          <p:nvPr/>
        </p:nvSpPr>
        <p:spPr>
          <a:xfrm>
            <a:off x="327382" y="4038570"/>
            <a:ext cx="8363272" cy="1354217"/>
          </a:xfrm>
          <a:prstGeom prst="rect">
            <a:avLst/>
          </a:prstGeom>
          <a:solidFill>
            <a:srgbClr val="99FFCC"/>
          </a:solidFill>
        </p:spPr>
        <p:txBody>
          <a:bodyPr wrap="square" rtlCol="0">
            <a:spAutoFit/>
          </a:bodyPr>
          <a:lstStyle/>
          <a:p>
            <a:r>
              <a:rPr lang="en-GB" dirty="0"/>
              <a:t>They are only allowed to join main clauses together, so both side of it must make sense.</a:t>
            </a:r>
          </a:p>
          <a:p>
            <a:endParaRPr lang="en-GB" sz="500" dirty="0"/>
          </a:p>
          <a:p>
            <a:r>
              <a:rPr lang="en-GB" dirty="0"/>
              <a:t>They can only join main clauses if a FANBOY could have been used to join them. </a:t>
            </a:r>
          </a:p>
          <a:p>
            <a:endParaRPr lang="en-GB" sz="500" dirty="0"/>
          </a:p>
          <a:p>
            <a:r>
              <a:rPr lang="en-GB" dirty="0"/>
              <a:t>They link simple (main clause) sentences, about the same idea, together to make a compound one.  </a:t>
            </a:r>
          </a:p>
        </p:txBody>
      </p:sp>
      <p:sp>
        <p:nvSpPr>
          <p:cNvPr id="7" name="TextBox 6">
            <a:extLst>
              <a:ext uri="{FF2B5EF4-FFF2-40B4-BE49-F238E27FC236}">
                <a16:creationId xmlns:a16="http://schemas.microsoft.com/office/drawing/2014/main" id="{53B22B0B-E7DB-42C2-82B4-4502B831B1C2}"/>
              </a:ext>
            </a:extLst>
          </p:cNvPr>
          <p:cNvSpPr txBox="1"/>
          <p:nvPr/>
        </p:nvSpPr>
        <p:spPr>
          <a:xfrm>
            <a:off x="254903" y="5886935"/>
            <a:ext cx="3898776" cy="369332"/>
          </a:xfrm>
          <a:prstGeom prst="rect">
            <a:avLst/>
          </a:prstGeom>
          <a:noFill/>
        </p:spPr>
        <p:txBody>
          <a:bodyPr wrap="square" rtlCol="0">
            <a:spAutoFit/>
          </a:bodyPr>
          <a:lstStyle/>
          <a:p>
            <a:r>
              <a:rPr lang="en-GB" dirty="0"/>
              <a:t>May was hot; it was pleasant.</a:t>
            </a:r>
          </a:p>
        </p:txBody>
      </p:sp>
      <p:sp>
        <p:nvSpPr>
          <p:cNvPr id="8" name="TextBox 7">
            <a:extLst>
              <a:ext uri="{FF2B5EF4-FFF2-40B4-BE49-F238E27FC236}">
                <a16:creationId xmlns:a16="http://schemas.microsoft.com/office/drawing/2014/main" id="{9A214D0C-E80B-4A84-9821-5B73430E7025}"/>
              </a:ext>
            </a:extLst>
          </p:cNvPr>
          <p:cNvSpPr txBox="1"/>
          <p:nvPr/>
        </p:nvSpPr>
        <p:spPr>
          <a:xfrm>
            <a:off x="4165644" y="5907193"/>
            <a:ext cx="4690864" cy="369332"/>
          </a:xfrm>
          <a:prstGeom prst="rect">
            <a:avLst/>
          </a:prstGeom>
          <a:noFill/>
        </p:spPr>
        <p:txBody>
          <a:bodyPr wrap="square" rtlCol="0">
            <a:spAutoFit/>
          </a:bodyPr>
          <a:lstStyle/>
          <a:p>
            <a:r>
              <a:rPr lang="en-GB" dirty="0"/>
              <a:t>It was freezing; he was grateful for his coat.</a:t>
            </a:r>
          </a:p>
        </p:txBody>
      </p:sp>
      <p:sp>
        <p:nvSpPr>
          <p:cNvPr id="9" name="TextBox 8">
            <a:extLst>
              <a:ext uri="{FF2B5EF4-FFF2-40B4-BE49-F238E27FC236}">
                <a16:creationId xmlns:a16="http://schemas.microsoft.com/office/drawing/2014/main" id="{B3D59175-7364-4DA6-B7A8-2B2B284863F0}"/>
              </a:ext>
            </a:extLst>
          </p:cNvPr>
          <p:cNvSpPr txBox="1"/>
          <p:nvPr/>
        </p:nvSpPr>
        <p:spPr>
          <a:xfrm>
            <a:off x="1331640" y="5415622"/>
            <a:ext cx="6480720" cy="369332"/>
          </a:xfrm>
          <a:prstGeom prst="rect">
            <a:avLst/>
          </a:prstGeom>
          <a:solidFill>
            <a:srgbClr val="66FF66"/>
          </a:solidFill>
        </p:spPr>
        <p:txBody>
          <a:bodyPr wrap="square" rtlCol="0">
            <a:spAutoFit/>
          </a:bodyPr>
          <a:lstStyle/>
          <a:p>
            <a:r>
              <a:rPr lang="en-GB" dirty="0"/>
              <a:t>Examples. Work out why the semi-colon can be used here. </a:t>
            </a:r>
          </a:p>
        </p:txBody>
      </p:sp>
      <p:sp>
        <p:nvSpPr>
          <p:cNvPr id="11" name="TextBox 10">
            <a:extLst>
              <a:ext uri="{FF2B5EF4-FFF2-40B4-BE49-F238E27FC236}">
                <a16:creationId xmlns:a16="http://schemas.microsoft.com/office/drawing/2014/main" id="{1CD17268-4992-493D-B615-9E0D8802CDAA}"/>
              </a:ext>
            </a:extLst>
          </p:cNvPr>
          <p:cNvSpPr txBox="1"/>
          <p:nvPr/>
        </p:nvSpPr>
        <p:spPr>
          <a:xfrm>
            <a:off x="348411" y="6276525"/>
            <a:ext cx="8349545" cy="369332"/>
          </a:xfrm>
          <a:prstGeom prst="rect">
            <a:avLst/>
          </a:prstGeom>
          <a:noFill/>
        </p:spPr>
        <p:txBody>
          <a:bodyPr wrap="square" rtlCol="0">
            <a:spAutoFit/>
          </a:bodyPr>
          <a:lstStyle/>
          <a:p>
            <a:r>
              <a:rPr lang="en-GB" dirty="0"/>
              <a:t>The clock stopped when the girl stepped out; she understood what she had to do. </a:t>
            </a:r>
          </a:p>
        </p:txBody>
      </p:sp>
    </p:spTree>
    <p:extLst>
      <p:ext uri="{BB962C8B-B14F-4D97-AF65-F5344CB8AC3E}">
        <p14:creationId xmlns:p14="http://schemas.microsoft.com/office/powerpoint/2010/main" val="384262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heel(1)">
                                      <p:cBhvr>
                                        <p:cTn id="57" dur="20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heel(1)">
                                      <p:cBhvr>
                                        <p:cTn id="62" dur="20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heel(1)">
                                      <p:cBhvr>
                                        <p:cTn id="6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4" grpId="0" animBg="1"/>
      <p:bldP spid="5" grpId="0" animBg="1"/>
      <p:bldP spid="6" grpId="0" animBg="1"/>
      <p:bldP spid="7" grpId="0"/>
      <p:bldP spid="8" grpId="0"/>
      <p:bldP spid="9"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three -part </a:t>
            </a:r>
            <a:r>
              <a:rPr lang="en-GB" sz="1800" b="1" dirty="0">
                <a:latin typeface="Calibri" panose="020F0502020204030204" pitchFamily="34" charset="0"/>
                <a:ea typeface="Calibri" panose="020F0502020204030204" pitchFamily="34" charset="0"/>
                <a:cs typeface="Times New Roman" panose="02020603050405020304" pitchFamily="18" charset="0"/>
              </a:rPr>
              <a:t>three. </a:t>
            </a:r>
            <a:r>
              <a:rPr lang="en-GB" sz="4900" b="1" dirty="0">
                <a:latin typeface="Calibri" panose="020F0502020204030204" pitchFamily="34" charset="0"/>
                <a:ea typeface="Calibri" panose="020F0502020204030204" pitchFamily="34" charset="0"/>
                <a:cs typeface="Times New Roman" panose="02020603050405020304" pitchFamily="18" charset="0"/>
              </a:rPr>
              <a:t>Cartoon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TextBox 9">
            <a:extLst>
              <a:ext uri="{FF2B5EF4-FFF2-40B4-BE49-F238E27FC236}">
                <a16:creationId xmlns:a16="http://schemas.microsoft.com/office/drawing/2014/main" id="{09729BBC-3BE7-481C-86C8-1F34D6F3CAEB}"/>
              </a:ext>
            </a:extLst>
          </p:cNvPr>
          <p:cNvSpPr txBox="1"/>
          <p:nvPr/>
        </p:nvSpPr>
        <p:spPr>
          <a:xfrm rot="21284101">
            <a:off x="458561" y="1479018"/>
            <a:ext cx="8056850" cy="400110"/>
          </a:xfrm>
          <a:prstGeom prst="rect">
            <a:avLst/>
          </a:prstGeom>
          <a:solidFill>
            <a:srgbClr val="66FF66"/>
          </a:solidFill>
        </p:spPr>
        <p:txBody>
          <a:bodyPr wrap="square" rtlCol="0">
            <a:spAutoFit/>
          </a:bodyPr>
          <a:lstStyle/>
          <a:p>
            <a:r>
              <a:rPr lang="en-GB" sz="2000" b="1" dirty="0"/>
              <a:t> Write your sentences into the correct boxes on your comic strip</a:t>
            </a:r>
          </a:p>
        </p:txBody>
      </p:sp>
      <p:sp>
        <p:nvSpPr>
          <p:cNvPr id="12" name="TextBox 11">
            <a:extLst>
              <a:ext uri="{FF2B5EF4-FFF2-40B4-BE49-F238E27FC236}">
                <a16:creationId xmlns:a16="http://schemas.microsoft.com/office/drawing/2014/main" id="{45F6AA1A-8CEB-4FE7-9266-368ACC11B8C8}"/>
              </a:ext>
            </a:extLst>
          </p:cNvPr>
          <p:cNvSpPr txBox="1"/>
          <p:nvPr/>
        </p:nvSpPr>
        <p:spPr>
          <a:xfrm rot="157431">
            <a:off x="449366" y="2551838"/>
            <a:ext cx="8075240" cy="1754326"/>
          </a:xfrm>
          <a:prstGeom prst="rect">
            <a:avLst/>
          </a:prstGeom>
          <a:solidFill>
            <a:srgbClr val="66FF66"/>
          </a:solidFill>
        </p:spPr>
        <p:txBody>
          <a:bodyPr wrap="square" rtlCol="0">
            <a:spAutoFit/>
          </a:bodyPr>
          <a:lstStyle/>
          <a:p>
            <a:r>
              <a:rPr lang="en-GB" dirty="0"/>
              <a:t> </a:t>
            </a:r>
            <a:r>
              <a:rPr lang="en-GB" b="1" dirty="0"/>
              <a:t>Start to sketch out the images that will go with your writing.</a:t>
            </a:r>
          </a:p>
          <a:p>
            <a:endParaRPr lang="en-GB" b="1" dirty="0"/>
          </a:p>
          <a:p>
            <a:r>
              <a:rPr lang="en-GB" b="1" dirty="0"/>
              <a:t> Use large images to make ideas clear. </a:t>
            </a:r>
          </a:p>
          <a:p>
            <a:endParaRPr lang="en-GB" b="1" dirty="0"/>
          </a:p>
          <a:p>
            <a:r>
              <a:rPr lang="en-GB" b="1" dirty="0"/>
              <a:t>Remember, if you are not confident drawing people, then you can hide parts of them behind objects. </a:t>
            </a:r>
          </a:p>
        </p:txBody>
      </p:sp>
      <p:sp>
        <p:nvSpPr>
          <p:cNvPr id="13" name="TextBox 12">
            <a:extLst>
              <a:ext uri="{FF2B5EF4-FFF2-40B4-BE49-F238E27FC236}">
                <a16:creationId xmlns:a16="http://schemas.microsoft.com/office/drawing/2014/main" id="{5B28BA53-F90F-4E24-939C-C270A59B5822}"/>
              </a:ext>
            </a:extLst>
          </p:cNvPr>
          <p:cNvSpPr txBox="1"/>
          <p:nvPr/>
        </p:nvSpPr>
        <p:spPr>
          <a:xfrm rot="21300177">
            <a:off x="423598" y="4399089"/>
            <a:ext cx="3120549" cy="369332"/>
          </a:xfrm>
          <a:prstGeom prst="rect">
            <a:avLst/>
          </a:prstGeom>
          <a:solidFill>
            <a:srgbClr val="66FF66"/>
          </a:solidFill>
        </p:spPr>
        <p:txBody>
          <a:bodyPr wrap="square" rtlCol="0">
            <a:spAutoFit/>
          </a:bodyPr>
          <a:lstStyle/>
          <a:p>
            <a:r>
              <a:rPr lang="en-GB" b="1" dirty="0"/>
              <a:t>Use bold and bright colours</a:t>
            </a:r>
          </a:p>
        </p:txBody>
      </p:sp>
      <p:sp>
        <p:nvSpPr>
          <p:cNvPr id="14" name="TextBox 13">
            <a:extLst>
              <a:ext uri="{FF2B5EF4-FFF2-40B4-BE49-F238E27FC236}">
                <a16:creationId xmlns:a16="http://schemas.microsoft.com/office/drawing/2014/main" id="{4CB887B8-0040-47D3-AE74-901F58E78B1E}"/>
              </a:ext>
            </a:extLst>
          </p:cNvPr>
          <p:cNvSpPr txBox="1"/>
          <p:nvPr/>
        </p:nvSpPr>
        <p:spPr>
          <a:xfrm>
            <a:off x="457199" y="5805266"/>
            <a:ext cx="6480720" cy="369332"/>
          </a:xfrm>
          <a:prstGeom prst="rect">
            <a:avLst/>
          </a:prstGeom>
          <a:noFill/>
        </p:spPr>
        <p:txBody>
          <a:bodyPr wrap="square">
            <a:spAutoFit/>
          </a:bodyPr>
          <a:lstStyle/>
          <a:p>
            <a:r>
              <a:rPr lang="en-GB" dirty="0">
                <a:hlinkClick r:id="rId2"/>
              </a:rPr>
              <a:t>How To Draw A Simple Cartoon Person! - YouTube</a:t>
            </a:r>
            <a:endParaRPr lang="en-GB" dirty="0"/>
          </a:p>
        </p:txBody>
      </p:sp>
      <p:sp>
        <p:nvSpPr>
          <p:cNvPr id="15" name="TextBox 14">
            <a:extLst>
              <a:ext uri="{FF2B5EF4-FFF2-40B4-BE49-F238E27FC236}">
                <a16:creationId xmlns:a16="http://schemas.microsoft.com/office/drawing/2014/main" id="{A9FD006C-3A91-47FF-AFD0-E0D6B40FF297}"/>
              </a:ext>
            </a:extLst>
          </p:cNvPr>
          <p:cNvSpPr txBox="1"/>
          <p:nvPr/>
        </p:nvSpPr>
        <p:spPr>
          <a:xfrm>
            <a:off x="422330" y="5011085"/>
            <a:ext cx="8064896" cy="646331"/>
          </a:xfrm>
          <a:prstGeom prst="rect">
            <a:avLst/>
          </a:prstGeom>
          <a:solidFill>
            <a:srgbClr val="FFFF00"/>
          </a:solidFill>
        </p:spPr>
        <p:txBody>
          <a:bodyPr wrap="square" rtlCol="0">
            <a:spAutoFit/>
          </a:bodyPr>
          <a:lstStyle/>
          <a:p>
            <a:r>
              <a:rPr lang="en-GB" dirty="0"/>
              <a:t>These website are on YOUTUBE. They show you how to draw cartoon style people. Please make you ask an adult if you may open them.</a:t>
            </a:r>
          </a:p>
        </p:txBody>
      </p:sp>
      <p:sp>
        <p:nvSpPr>
          <p:cNvPr id="16" name="TextBox 15">
            <a:extLst>
              <a:ext uri="{FF2B5EF4-FFF2-40B4-BE49-F238E27FC236}">
                <a16:creationId xmlns:a16="http://schemas.microsoft.com/office/drawing/2014/main" id="{67FF58F4-F61B-4DD6-95AF-875384ABF402}"/>
              </a:ext>
            </a:extLst>
          </p:cNvPr>
          <p:cNvSpPr txBox="1"/>
          <p:nvPr/>
        </p:nvSpPr>
        <p:spPr>
          <a:xfrm>
            <a:off x="1547664" y="6201380"/>
            <a:ext cx="7350515" cy="369332"/>
          </a:xfrm>
          <a:prstGeom prst="rect">
            <a:avLst/>
          </a:prstGeom>
          <a:noFill/>
        </p:spPr>
        <p:txBody>
          <a:bodyPr wrap="square">
            <a:spAutoFit/>
          </a:bodyPr>
          <a:lstStyle/>
          <a:p>
            <a:r>
              <a:rPr lang="en-GB" dirty="0">
                <a:hlinkClick r:id="rId3"/>
              </a:rPr>
              <a:t>How to Draw a Cartoon Girl and Boy Step-By-Step for Kids - YouTube</a:t>
            </a:r>
            <a:endParaRPr lang="en-GB" dirty="0"/>
          </a:p>
        </p:txBody>
      </p:sp>
    </p:spTree>
    <p:extLst>
      <p:ext uri="{BB962C8B-B14F-4D97-AF65-F5344CB8AC3E}">
        <p14:creationId xmlns:p14="http://schemas.microsoft.com/office/powerpoint/2010/main" val="17634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A1A61A4-00CA-45A0-95B9-9AC3377C8189}"/>
              </a:ext>
            </a:extLst>
          </p:cNvPr>
          <p:cNvSpPr txBox="1">
            <a:spLocks/>
          </p:cNvSpPr>
          <p:nvPr/>
        </p:nvSpPr>
        <p:spPr>
          <a:xfrm>
            <a:off x="457200" y="274638"/>
            <a:ext cx="8229600" cy="94795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a:t>Lesson four part one </a:t>
            </a:r>
            <a:r>
              <a:rPr lang="en-GB" dirty="0"/>
              <a:t>Word Class: Pronouns</a:t>
            </a:r>
          </a:p>
        </p:txBody>
      </p:sp>
      <p:sp>
        <p:nvSpPr>
          <p:cNvPr id="10" name="TextBox 9">
            <a:extLst>
              <a:ext uri="{FF2B5EF4-FFF2-40B4-BE49-F238E27FC236}">
                <a16:creationId xmlns:a16="http://schemas.microsoft.com/office/drawing/2014/main" id="{E9A3846A-B2A3-45EB-BA50-097A1F79C505}"/>
              </a:ext>
            </a:extLst>
          </p:cNvPr>
          <p:cNvSpPr txBox="1"/>
          <p:nvPr/>
        </p:nvSpPr>
        <p:spPr>
          <a:xfrm>
            <a:off x="1331640" y="2093546"/>
            <a:ext cx="1694729" cy="276999"/>
          </a:xfrm>
          <a:prstGeom prst="rect">
            <a:avLst/>
          </a:prstGeom>
          <a:noFill/>
        </p:spPr>
        <p:txBody>
          <a:bodyPr wrap="square" rtlCol="0">
            <a:spAutoFit/>
          </a:bodyPr>
          <a:lstStyle/>
          <a:p>
            <a:r>
              <a:rPr lang="en-GB" sz="1200" dirty="0"/>
              <a:t>Click return  for answer. </a:t>
            </a:r>
          </a:p>
        </p:txBody>
      </p:sp>
      <p:sp>
        <p:nvSpPr>
          <p:cNvPr id="3" name="TextBox 2">
            <a:extLst>
              <a:ext uri="{FF2B5EF4-FFF2-40B4-BE49-F238E27FC236}">
                <a16:creationId xmlns:a16="http://schemas.microsoft.com/office/drawing/2014/main" id="{BF768AA2-B1CA-4C84-A99E-D3895CE65F3C}"/>
              </a:ext>
            </a:extLst>
          </p:cNvPr>
          <p:cNvSpPr txBox="1"/>
          <p:nvPr/>
        </p:nvSpPr>
        <p:spPr>
          <a:xfrm>
            <a:off x="668896" y="1382387"/>
            <a:ext cx="7776864" cy="646331"/>
          </a:xfrm>
          <a:prstGeom prst="rect">
            <a:avLst/>
          </a:prstGeom>
          <a:solidFill>
            <a:srgbClr val="99FFCC"/>
          </a:solidFill>
        </p:spPr>
        <p:txBody>
          <a:bodyPr wrap="square" rtlCol="0">
            <a:spAutoFit/>
          </a:bodyPr>
          <a:lstStyle/>
          <a:p>
            <a:r>
              <a:rPr lang="en-GB" dirty="0"/>
              <a:t>Write as many pronouns that you think you know.  Remember these are words that can be used to replace nouns.   </a:t>
            </a:r>
          </a:p>
        </p:txBody>
      </p:sp>
      <p:sp>
        <p:nvSpPr>
          <p:cNvPr id="2" name="TextBox 1">
            <a:extLst>
              <a:ext uri="{FF2B5EF4-FFF2-40B4-BE49-F238E27FC236}">
                <a16:creationId xmlns:a16="http://schemas.microsoft.com/office/drawing/2014/main" id="{ADED604F-3766-4802-8938-A013DE58C163}"/>
              </a:ext>
            </a:extLst>
          </p:cNvPr>
          <p:cNvSpPr txBox="1"/>
          <p:nvPr/>
        </p:nvSpPr>
        <p:spPr>
          <a:xfrm>
            <a:off x="2422104" y="2121934"/>
            <a:ext cx="6264696" cy="1107996"/>
          </a:xfrm>
          <a:prstGeom prst="rect">
            <a:avLst/>
          </a:prstGeom>
          <a:solidFill>
            <a:srgbClr val="FF66CC"/>
          </a:solidFill>
        </p:spPr>
        <p:txBody>
          <a:bodyPr wrap="square" rtlCol="0">
            <a:spAutoFit/>
          </a:bodyPr>
          <a:lstStyle/>
          <a:p>
            <a:pPr algn="ctr"/>
            <a:r>
              <a:rPr lang="en-GB" b="1" u="sng" dirty="0"/>
              <a:t>Here are some examples of pronouns:</a:t>
            </a:r>
          </a:p>
          <a:p>
            <a:r>
              <a:rPr lang="en-GB" sz="2400" b="1" dirty="0"/>
              <a:t> I, his, you, he, mine she, it, we, its yours,  they, ours, hers, me, him, her, us, them, yours, theirs</a:t>
            </a:r>
          </a:p>
        </p:txBody>
      </p:sp>
      <p:sp>
        <p:nvSpPr>
          <p:cNvPr id="6" name="TextBox 5">
            <a:extLst>
              <a:ext uri="{FF2B5EF4-FFF2-40B4-BE49-F238E27FC236}">
                <a16:creationId xmlns:a16="http://schemas.microsoft.com/office/drawing/2014/main" id="{B7E42BB5-430D-4847-B53E-AE7B27FBF7FF}"/>
              </a:ext>
            </a:extLst>
          </p:cNvPr>
          <p:cNvSpPr txBox="1"/>
          <p:nvPr/>
        </p:nvSpPr>
        <p:spPr>
          <a:xfrm rot="21218707">
            <a:off x="434174" y="2817447"/>
            <a:ext cx="2088232" cy="3416320"/>
          </a:xfrm>
          <a:prstGeom prst="rect">
            <a:avLst/>
          </a:prstGeom>
          <a:solidFill>
            <a:srgbClr val="99FFCC"/>
          </a:solidFill>
        </p:spPr>
        <p:txBody>
          <a:bodyPr wrap="square" rtlCol="0">
            <a:spAutoFit/>
          </a:bodyPr>
          <a:lstStyle/>
          <a:p>
            <a:r>
              <a:rPr lang="en-GB" dirty="0"/>
              <a:t>Some of these words are classed as </a:t>
            </a:r>
            <a:r>
              <a:rPr lang="en-GB" b="1" dirty="0"/>
              <a:t>personal pronouns </a:t>
            </a:r>
            <a:r>
              <a:rPr lang="en-GB" dirty="0"/>
              <a:t>and some are classed as </a:t>
            </a:r>
            <a:r>
              <a:rPr lang="en-GB" b="1" dirty="0"/>
              <a:t>possessive pronouns</a:t>
            </a:r>
            <a:r>
              <a:rPr lang="en-GB" dirty="0"/>
              <a:t>.  Look at them and see if you can sort the words into the correct group.                        </a:t>
            </a:r>
            <a:r>
              <a:rPr lang="en-GB" sz="1400" dirty="0"/>
              <a:t>Click return for answers. </a:t>
            </a:r>
          </a:p>
        </p:txBody>
      </p:sp>
      <p:sp>
        <p:nvSpPr>
          <p:cNvPr id="7" name="TextBox 6">
            <a:extLst>
              <a:ext uri="{FF2B5EF4-FFF2-40B4-BE49-F238E27FC236}">
                <a16:creationId xmlns:a16="http://schemas.microsoft.com/office/drawing/2014/main" id="{32A7E9D7-8314-4294-940E-EE1C7BE516C7}"/>
              </a:ext>
            </a:extLst>
          </p:cNvPr>
          <p:cNvSpPr txBox="1"/>
          <p:nvPr/>
        </p:nvSpPr>
        <p:spPr>
          <a:xfrm rot="21371415">
            <a:off x="2974620" y="3701499"/>
            <a:ext cx="2304256" cy="1846659"/>
          </a:xfrm>
          <a:prstGeom prst="rect">
            <a:avLst/>
          </a:prstGeom>
          <a:solidFill>
            <a:srgbClr val="99FFCC"/>
          </a:solidFill>
        </p:spPr>
        <p:txBody>
          <a:bodyPr wrap="square" rtlCol="0">
            <a:spAutoFit/>
          </a:bodyPr>
          <a:lstStyle/>
          <a:p>
            <a:pPr algn="ctr"/>
            <a:r>
              <a:rPr lang="en-GB" b="1" u="sng" dirty="0"/>
              <a:t>Personal pronouns:</a:t>
            </a:r>
          </a:p>
          <a:p>
            <a:r>
              <a:rPr lang="en-GB" sz="2400" b="1" dirty="0"/>
              <a:t> </a:t>
            </a:r>
            <a:r>
              <a:rPr lang="en-GB" sz="2400" b="1" dirty="0">
                <a:solidFill>
                  <a:srgbClr val="FF0000"/>
                </a:solidFill>
              </a:rPr>
              <a:t>I, you, he, she, it, we,  they, me, him, her, us, them.</a:t>
            </a:r>
          </a:p>
        </p:txBody>
      </p:sp>
      <p:sp>
        <p:nvSpPr>
          <p:cNvPr id="4" name="TextBox 3">
            <a:extLst>
              <a:ext uri="{FF2B5EF4-FFF2-40B4-BE49-F238E27FC236}">
                <a16:creationId xmlns:a16="http://schemas.microsoft.com/office/drawing/2014/main" id="{0984B212-8961-4440-8F12-7D3213E8CC8D}"/>
              </a:ext>
            </a:extLst>
          </p:cNvPr>
          <p:cNvSpPr txBox="1"/>
          <p:nvPr/>
        </p:nvSpPr>
        <p:spPr>
          <a:xfrm rot="366866">
            <a:off x="5548435" y="3960677"/>
            <a:ext cx="2808313" cy="1477328"/>
          </a:xfrm>
          <a:prstGeom prst="rect">
            <a:avLst/>
          </a:prstGeom>
          <a:solidFill>
            <a:srgbClr val="99FFCC"/>
          </a:solidFill>
        </p:spPr>
        <p:txBody>
          <a:bodyPr wrap="square" rtlCol="0">
            <a:spAutoFit/>
          </a:bodyPr>
          <a:lstStyle/>
          <a:p>
            <a:r>
              <a:rPr lang="en-GB" b="1" dirty="0"/>
              <a:t>Possessive pronouns</a:t>
            </a:r>
          </a:p>
          <a:p>
            <a:r>
              <a:rPr lang="en-GB" sz="2400" dirty="0">
                <a:solidFill>
                  <a:srgbClr val="002060"/>
                </a:solidFill>
              </a:rPr>
              <a:t>Mine, yours, his, hers, its, ours, yours, theirs</a:t>
            </a:r>
          </a:p>
        </p:txBody>
      </p:sp>
    </p:spTree>
    <p:extLst>
      <p:ext uri="{BB962C8B-B14F-4D97-AF65-F5344CB8AC3E}">
        <p14:creationId xmlns:p14="http://schemas.microsoft.com/office/powerpoint/2010/main" val="97772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anim calcmode="lin" valueType="num">
                                      <p:cBhvr>
                                        <p:cTn id="21" dur="2000" fill="hold"/>
                                        <p:tgtEl>
                                          <p:spTgt spid="7"/>
                                        </p:tgtEl>
                                        <p:attrNameLst>
                                          <p:attrName>ppt_w</p:attrName>
                                        </p:attrNameLst>
                                      </p:cBhvr>
                                      <p:tavLst>
                                        <p:tav tm="0" fmla="#ppt_w*sin(2.5*pi*$)">
                                          <p:val>
                                            <p:fltVal val="0"/>
                                          </p:val>
                                        </p:tav>
                                        <p:tav tm="100000">
                                          <p:val>
                                            <p:fltVal val="1"/>
                                          </p:val>
                                        </p:tav>
                                      </p:tavLst>
                                    </p:anim>
                                    <p:anim calcmode="lin" valueType="num">
                                      <p:cBhvr>
                                        <p:cTn id="22"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a:t>
            </a:r>
            <a:r>
              <a:rPr lang="en-GB" sz="1800" b="1" dirty="0">
                <a:latin typeface="Calibri" panose="020F0502020204030204" pitchFamily="34" charset="0"/>
                <a:ea typeface="Calibri" panose="020F0502020204030204" pitchFamily="34" charset="0"/>
                <a:cs typeface="Times New Roman" panose="02020603050405020304" pitchFamily="18" charset="0"/>
              </a:rPr>
              <a:t>four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Cartoon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TextBox 9">
            <a:extLst>
              <a:ext uri="{FF2B5EF4-FFF2-40B4-BE49-F238E27FC236}">
                <a16:creationId xmlns:a16="http://schemas.microsoft.com/office/drawing/2014/main" id="{09729BBC-3BE7-481C-86C8-1F34D6F3CAEB}"/>
              </a:ext>
            </a:extLst>
          </p:cNvPr>
          <p:cNvSpPr txBox="1"/>
          <p:nvPr/>
        </p:nvSpPr>
        <p:spPr>
          <a:xfrm>
            <a:off x="473832" y="1191235"/>
            <a:ext cx="5266928" cy="400110"/>
          </a:xfrm>
          <a:prstGeom prst="rect">
            <a:avLst/>
          </a:prstGeom>
          <a:solidFill>
            <a:srgbClr val="66FF66"/>
          </a:solidFill>
        </p:spPr>
        <p:txBody>
          <a:bodyPr wrap="square" rtlCol="0">
            <a:spAutoFit/>
          </a:bodyPr>
          <a:lstStyle/>
          <a:p>
            <a:r>
              <a:rPr lang="en-GB" sz="2000" b="1" dirty="0"/>
              <a:t>Write your sentences onto your comic strip. </a:t>
            </a:r>
          </a:p>
        </p:txBody>
      </p:sp>
      <p:sp>
        <p:nvSpPr>
          <p:cNvPr id="3" name="TextBox 2">
            <a:extLst>
              <a:ext uri="{FF2B5EF4-FFF2-40B4-BE49-F238E27FC236}">
                <a16:creationId xmlns:a16="http://schemas.microsoft.com/office/drawing/2014/main" id="{196B6DCA-FC90-4343-9ABD-FCD1270676FB}"/>
              </a:ext>
            </a:extLst>
          </p:cNvPr>
          <p:cNvSpPr txBox="1"/>
          <p:nvPr/>
        </p:nvSpPr>
        <p:spPr>
          <a:xfrm>
            <a:off x="323528" y="1885438"/>
            <a:ext cx="8363272" cy="1200329"/>
          </a:xfrm>
          <a:prstGeom prst="rect">
            <a:avLst/>
          </a:prstGeom>
          <a:solidFill>
            <a:srgbClr val="99FFCC"/>
          </a:solidFill>
        </p:spPr>
        <p:txBody>
          <a:bodyPr wrap="square" rtlCol="0">
            <a:spAutoFit/>
          </a:bodyPr>
          <a:lstStyle/>
          <a:p>
            <a:r>
              <a:rPr lang="en-GB" dirty="0"/>
              <a:t>Another way you can improve your sentences is to change the punctuation used. </a:t>
            </a:r>
          </a:p>
          <a:p>
            <a:r>
              <a:rPr lang="en-GB" dirty="0"/>
              <a:t>A semi-colon is a piece of punctuation that can only be used with a compound sentence. </a:t>
            </a:r>
          </a:p>
          <a:p>
            <a:r>
              <a:rPr lang="en-GB" dirty="0"/>
              <a:t>Find out what a semi-colon looks like. </a:t>
            </a:r>
          </a:p>
        </p:txBody>
      </p:sp>
      <p:sp>
        <p:nvSpPr>
          <p:cNvPr id="4" name="TextBox 3">
            <a:extLst>
              <a:ext uri="{FF2B5EF4-FFF2-40B4-BE49-F238E27FC236}">
                <a16:creationId xmlns:a16="http://schemas.microsoft.com/office/drawing/2014/main" id="{DCF447BE-DA34-48DF-AEA6-D45B7FC09809}"/>
              </a:ext>
            </a:extLst>
          </p:cNvPr>
          <p:cNvSpPr txBox="1"/>
          <p:nvPr/>
        </p:nvSpPr>
        <p:spPr>
          <a:xfrm>
            <a:off x="323528" y="3177448"/>
            <a:ext cx="3003389" cy="707886"/>
          </a:xfrm>
          <a:prstGeom prst="rect">
            <a:avLst/>
          </a:prstGeom>
          <a:solidFill>
            <a:srgbClr val="FF66CC"/>
          </a:solidFill>
        </p:spPr>
        <p:txBody>
          <a:bodyPr wrap="square" rtlCol="0">
            <a:spAutoFit/>
          </a:bodyPr>
          <a:lstStyle/>
          <a:p>
            <a:r>
              <a:rPr lang="en-GB" dirty="0"/>
              <a:t>A semi-colon look like this  </a:t>
            </a:r>
            <a:r>
              <a:rPr lang="en-GB" sz="4000" dirty="0"/>
              <a:t>;   </a:t>
            </a:r>
            <a:r>
              <a:rPr lang="en-GB" dirty="0"/>
              <a:t> </a:t>
            </a:r>
          </a:p>
        </p:txBody>
      </p:sp>
      <p:sp>
        <p:nvSpPr>
          <p:cNvPr id="5" name="TextBox 4">
            <a:extLst>
              <a:ext uri="{FF2B5EF4-FFF2-40B4-BE49-F238E27FC236}">
                <a16:creationId xmlns:a16="http://schemas.microsoft.com/office/drawing/2014/main" id="{BDAAF3F3-107C-425F-B6F8-F64B74487C7C}"/>
              </a:ext>
            </a:extLst>
          </p:cNvPr>
          <p:cNvSpPr txBox="1"/>
          <p:nvPr/>
        </p:nvSpPr>
        <p:spPr>
          <a:xfrm>
            <a:off x="3466728" y="3239003"/>
            <a:ext cx="5220072" cy="646331"/>
          </a:xfrm>
          <a:prstGeom prst="rect">
            <a:avLst/>
          </a:prstGeom>
          <a:solidFill>
            <a:srgbClr val="99FFCC"/>
          </a:solidFill>
        </p:spPr>
        <p:txBody>
          <a:bodyPr wrap="square" rtlCol="0">
            <a:spAutoFit/>
          </a:bodyPr>
          <a:lstStyle/>
          <a:p>
            <a:r>
              <a:rPr lang="en-GB" dirty="0"/>
              <a:t>When you write them the comma sits on the line and the full stops sits just above it.</a:t>
            </a:r>
          </a:p>
        </p:txBody>
      </p:sp>
      <p:sp>
        <p:nvSpPr>
          <p:cNvPr id="6" name="TextBox 5">
            <a:extLst>
              <a:ext uri="{FF2B5EF4-FFF2-40B4-BE49-F238E27FC236}">
                <a16:creationId xmlns:a16="http://schemas.microsoft.com/office/drawing/2014/main" id="{93DA3052-08FD-46B7-9DE4-D9017A0E241C}"/>
              </a:ext>
            </a:extLst>
          </p:cNvPr>
          <p:cNvSpPr txBox="1"/>
          <p:nvPr/>
        </p:nvSpPr>
        <p:spPr>
          <a:xfrm>
            <a:off x="327382" y="4038570"/>
            <a:ext cx="8363272" cy="1354217"/>
          </a:xfrm>
          <a:prstGeom prst="rect">
            <a:avLst/>
          </a:prstGeom>
          <a:solidFill>
            <a:srgbClr val="99FFCC"/>
          </a:solidFill>
        </p:spPr>
        <p:txBody>
          <a:bodyPr wrap="square" rtlCol="0">
            <a:spAutoFit/>
          </a:bodyPr>
          <a:lstStyle/>
          <a:p>
            <a:r>
              <a:rPr lang="en-GB" dirty="0"/>
              <a:t>They are only allowed to join main clauses together, so both side of it must make sense.</a:t>
            </a:r>
          </a:p>
          <a:p>
            <a:endParaRPr lang="en-GB" sz="500" dirty="0"/>
          </a:p>
          <a:p>
            <a:r>
              <a:rPr lang="en-GB" dirty="0"/>
              <a:t>They can only join main clauses if a FANBOY could have been used to join them. </a:t>
            </a:r>
          </a:p>
          <a:p>
            <a:endParaRPr lang="en-GB" sz="500" dirty="0"/>
          </a:p>
          <a:p>
            <a:r>
              <a:rPr lang="en-GB" dirty="0"/>
              <a:t>They link simple (main clause) sentences, about the same idea, together to make a compound one.  </a:t>
            </a:r>
          </a:p>
        </p:txBody>
      </p:sp>
      <p:sp>
        <p:nvSpPr>
          <p:cNvPr id="7" name="TextBox 6">
            <a:extLst>
              <a:ext uri="{FF2B5EF4-FFF2-40B4-BE49-F238E27FC236}">
                <a16:creationId xmlns:a16="http://schemas.microsoft.com/office/drawing/2014/main" id="{53B22B0B-E7DB-42C2-82B4-4502B831B1C2}"/>
              </a:ext>
            </a:extLst>
          </p:cNvPr>
          <p:cNvSpPr txBox="1"/>
          <p:nvPr/>
        </p:nvSpPr>
        <p:spPr>
          <a:xfrm>
            <a:off x="254903" y="5886935"/>
            <a:ext cx="3898776" cy="369332"/>
          </a:xfrm>
          <a:prstGeom prst="rect">
            <a:avLst/>
          </a:prstGeom>
          <a:noFill/>
        </p:spPr>
        <p:txBody>
          <a:bodyPr wrap="square" rtlCol="0">
            <a:spAutoFit/>
          </a:bodyPr>
          <a:lstStyle/>
          <a:p>
            <a:r>
              <a:rPr lang="en-GB" dirty="0"/>
              <a:t>May was hot; it was pleasant.</a:t>
            </a:r>
          </a:p>
        </p:txBody>
      </p:sp>
      <p:sp>
        <p:nvSpPr>
          <p:cNvPr id="8" name="TextBox 7">
            <a:extLst>
              <a:ext uri="{FF2B5EF4-FFF2-40B4-BE49-F238E27FC236}">
                <a16:creationId xmlns:a16="http://schemas.microsoft.com/office/drawing/2014/main" id="{9A214D0C-E80B-4A84-9821-5B73430E7025}"/>
              </a:ext>
            </a:extLst>
          </p:cNvPr>
          <p:cNvSpPr txBox="1"/>
          <p:nvPr/>
        </p:nvSpPr>
        <p:spPr>
          <a:xfrm>
            <a:off x="4165644" y="5907193"/>
            <a:ext cx="4690864" cy="369332"/>
          </a:xfrm>
          <a:prstGeom prst="rect">
            <a:avLst/>
          </a:prstGeom>
          <a:noFill/>
        </p:spPr>
        <p:txBody>
          <a:bodyPr wrap="square" rtlCol="0">
            <a:spAutoFit/>
          </a:bodyPr>
          <a:lstStyle/>
          <a:p>
            <a:r>
              <a:rPr lang="en-GB" dirty="0"/>
              <a:t>It was freezing; he was grateful for his coat.</a:t>
            </a:r>
          </a:p>
        </p:txBody>
      </p:sp>
      <p:sp>
        <p:nvSpPr>
          <p:cNvPr id="9" name="TextBox 8">
            <a:extLst>
              <a:ext uri="{FF2B5EF4-FFF2-40B4-BE49-F238E27FC236}">
                <a16:creationId xmlns:a16="http://schemas.microsoft.com/office/drawing/2014/main" id="{B3D59175-7364-4DA6-B7A8-2B2B284863F0}"/>
              </a:ext>
            </a:extLst>
          </p:cNvPr>
          <p:cNvSpPr txBox="1"/>
          <p:nvPr/>
        </p:nvSpPr>
        <p:spPr>
          <a:xfrm>
            <a:off x="1331640" y="5415622"/>
            <a:ext cx="6480720" cy="369332"/>
          </a:xfrm>
          <a:prstGeom prst="rect">
            <a:avLst/>
          </a:prstGeom>
          <a:solidFill>
            <a:srgbClr val="66FF66"/>
          </a:solidFill>
        </p:spPr>
        <p:txBody>
          <a:bodyPr wrap="square" rtlCol="0">
            <a:spAutoFit/>
          </a:bodyPr>
          <a:lstStyle/>
          <a:p>
            <a:r>
              <a:rPr lang="en-GB" dirty="0"/>
              <a:t>Examples. Work out why the semi-colon can be used here. </a:t>
            </a:r>
          </a:p>
        </p:txBody>
      </p:sp>
      <p:sp>
        <p:nvSpPr>
          <p:cNvPr id="11" name="TextBox 10">
            <a:extLst>
              <a:ext uri="{FF2B5EF4-FFF2-40B4-BE49-F238E27FC236}">
                <a16:creationId xmlns:a16="http://schemas.microsoft.com/office/drawing/2014/main" id="{1CD17268-4992-493D-B615-9E0D8802CDAA}"/>
              </a:ext>
            </a:extLst>
          </p:cNvPr>
          <p:cNvSpPr txBox="1"/>
          <p:nvPr/>
        </p:nvSpPr>
        <p:spPr>
          <a:xfrm>
            <a:off x="348411" y="6276525"/>
            <a:ext cx="8349545" cy="369332"/>
          </a:xfrm>
          <a:prstGeom prst="rect">
            <a:avLst/>
          </a:prstGeom>
          <a:noFill/>
        </p:spPr>
        <p:txBody>
          <a:bodyPr wrap="square" rtlCol="0">
            <a:spAutoFit/>
          </a:bodyPr>
          <a:lstStyle/>
          <a:p>
            <a:r>
              <a:rPr lang="en-GB" dirty="0"/>
              <a:t>The clock stopped when the girl stepped out; she understood what she had to do. </a:t>
            </a:r>
          </a:p>
        </p:txBody>
      </p:sp>
    </p:spTree>
    <p:extLst>
      <p:ext uri="{BB962C8B-B14F-4D97-AF65-F5344CB8AC3E}">
        <p14:creationId xmlns:p14="http://schemas.microsoft.com/office/powerpoint/2010/main" val="69251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heel(1)">
                                      <p:cBhvr>
                                        <p:cTn id="57" dur="20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heel(1)">
                                      <p:cBhvr>
                                        <p:cTn id="62" dur="20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heel(1)">
                                      <p:cBhvr>
                                        <p:cTn id="6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4" grpId="0" animBg="1"/>
      <p:bldP spid="5" grpId="0" animBg="1"/>
      <p:bldP spid="6" grpId="0" animBg="1"/>
      <p:bldP spid="7" grpId="0"/>
      <p:bldP spid="8" grpId="0"/>
      <p:bldP spid="9"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a:t>
            </a:r>
            <a:r>
              <a:rPr lang="en-GB" sz="1800" b="1" dirty="0">
                <a:latin typeface="Calibri" panose="020F0502020204030204" pitchFamily="34" charset="0"/>
                <a:ea typeface="Calibri" panose="020F0502020204030204" pitchFamily="34" charset="0"/>
                <a:cs typeface="Times New Roman" panose="02020603050405020304" pitchFamily="18" charset="0"/>
              </a:rPr>
              <a:t>four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Cartoon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TextBox 9">
            <a:extLst>
              <a:ext uri="{FF2B5EF4-FFF2-40B4-BE49-F238E27FC236}">
                <a16:creationId xmlns:a16="http://schemas.microsoft.com/office/drawing/2014/main" id="{09729BBC-3BE7-481C-86C8-1F34D6F3CAEB}"/>
              </a:ext>
            </a:extLst>
          </p:cNvPr>
          <p:cNvSpPr txBox="1"/>
          <p:nvPr/>
        </p:nvSpPr>
        <p:spPr>
          <a:xfrm>
            <a:off x="473832" y="1191235"/>
            <a:ext cx="5266928" cy="400110"/>
          </a:xfrm>
          <a:prstGeom prst="rect">
            <a:avLst/>
          </a:prstGeom>
          <a:solidFill>
            <a:srgbClr val="66FF66"/>
          </a:solidFill>
        </p:spPr>
        <p:txBody>
          <a:bodyPr wrap="square" rtlCol="0">
            <a:spAutoFit/>
          </a:bodyPr>
          <a:lstStyle/>
          <a:p>
            <a:r>
              <a:rPr lang="en-GB" sz="2000" b="1" dirty="0"/>
              <a:t>Complete your cartoon strip </a:t>
            </a:r>
          </a:p>
        </p:txBody>
      </p:sp>
      <p:sp>
        <p:nvSpPr>
          <p:cNvPr id="17" name="TextBox 16">
            <a:extLst>
              <a:ext uri="{FF2B5EF4-FFF2-40B4-BE49-F238E27FC236}">
                <a16:creationId xmlns:a16="http://schemas.microsoft.com/office/drawing/2014/main" id="{C63F8CAD-B8FC-4A01-B20C-0F6C245FD4AD}"/>
              </a:ext>
            </a:extLst>
          </p:cNvPr>
          <p:cNvSpPr txBox="1"/>
          <p:nvPr/>
        </p:nvSpPr>
        <p:spPr>
          <a:xfrm>
            <a:off x="473832" y="4590256"/>
            <a:ext cx="5472608" cy="646331"/>
          </a:xfrm>
          <a:prstGeom prst="rect">
            <a:avLst/>
          </a:prstGeom>
          <a:noFill/>
        </p:spPr>
        <p:txBody>
          <a:bodyPr wrap="square">
            <a:spAutoFit/>
          </a:bodyPr>
          <a:lstStyle/>
          <a:p>
            <a:r>
              <a:rPr lang="en-GB" dirty="0">
                <a:hlinkClick r:id="rId2"/>
              </a:rPr>
              <a:t>How to draw Basic Comic Effects #1 - Lettering and Speech Bubbles - Live with Frank Rodgers - YouTube</a:t>
            </a:r>
            <a:endParaRPr lang="en-GB" dirty="0"/>
          </a:p>
        </p:txBody>
      </p:sp>
      <p:sp>
        <p:nvSpPr>
          <p:cNvPr id="18" name="TextBox 17">
            <a:extLst>
              <a:ext uri="{FF2B5EF4-FFF2-40B4-BE49-F238E27FC236}">
                <a16:creationId xmlns:a16="http://schemas.microsoft.com/office/drawing/2014/main" id="{181397E3-6263-4406-9C1E-25E45789C4A5}"/>
              </a:ext>
            </a:extLst>
          </p:cNvPr>
          <p:cNvSpPr txBox="1"/>
          <p:nvPr/>
        </p:nvSpPr>
        <p:spPr>
          <a:xfrm>
            <a:off x="473832" y="2070574"/>
            <a:ext cx="8212968" cy="2031325"/>
          </a:xfrm>
          <a:prstGeom prst="rect">
            <a:avLst/>
          </a:prstGeom>
          <a:solidFill>
            <a:srgbClr val="99FFCC"/>
          </a:solidFill>
        </p:spPr>
        <p:txBody>
          <a:bodyPr wrap="square" rtlCol="0">
            <a:spAutoFit/>
          </a:bodyPr>
          <a:lstStyle/>
          <a:p>
            <a:r>
              <a:rPr lang="en-GB" b="1" dirty="0"/>
              <a:t>Now, you could add in some speech or thought bubbles.</a:t>
            </a:r>
          </a:p>
          <a:p>
            <a:r>
              <a:rPr lang="en-GB" b="1" dirty="0"/>
              <a:t>In cartoons the thought and speech bubbles actually look different so you can help work out how things are being said.</a:t>
            </a:r>
          </a:p>
          <a:p>
            <a:endParaRPr lang="en-GB" b="1" dirty="0"/>
          </a:p>
          <a:p>
            <a:r>
              <a:rPr lang="en-GB" b="1" dirty="0"/>
              <a:t>Watch the video below to see how to create the different speech bubbles. </a:t>
            </a:r>
          </a:p>
          <a:p>
            <a:endParaRPr lang="en-GB" dirty="0"/>
          </a:p>
          <a:p>
            <a:r>
              <a:rPr lang="en-GB" b="1" i="1" dirty="0"/>
              <a:t>The video is found on YOUTUBE, so ask an adult for permission before you watch it</a:t>
            </a:r>
          </a:p>
        </p:txBody>
      </p:sp>
    </p:spTree>
    <p:extLst>
      <p:ext uri="{BB962C8B-B14F-4D97-AF65-F5344CB8AC3E}">
        <p14:creationId xmlns:p14="http://schemas.microsoft.com/office/powerpoint/2010/main" val="8071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5478-0BA0-4F31-A1F0-D37453ECE9ED}"/>
              </a:ext>
            </a:extLst>
          </p:cNvPr>
          <p:cNvSpPr>
            <a:spLocks noGrp="1"/>
          </p:cNvSpPr>
          <p:nvPr>
            <p:ph type="title"/>
          </p:nvPr>
        </p:nvSpPr>
        <p:spPr>
          <a:xfrm>
            <a:off x="457200" y="274638"/>
            <a:ext cx="8229600" cy="740549"/>
          </a:xfrm>
          <a:solidFill>
            <a:srgbClr val="FFFF00"/>
          </a:solidFill>
        </p:spPr>
        <p:txBody>
          <a:bodyPr>
            <a:normAutofit fontScale="90000"/>
          </a:bodyPr>
          <a:lstStyle/>
          <a:p>
            <a:r>
              <a:rPr lang="en-GB" dirty="0"/>
              <a:t>Word classes</a:t>
            </a:r>
          </a:p>
        </p:txBody>
      </p:sp>
      <p:sp>
        <p:nvSpPr>
          <p:cNvPr id="10" name="Rectangle 9">
            <a:extLst>
              <a:ext uri="{FF2B5EF4-FFF2-40B4-BE49-F238E27FC236}">
                <a16:creationId xmlns:a16="http://schemas.microsoft.com/office/drawing/2014/main" id="{6E3ACA27-D668-4D06-B34A-E305CBA730F9}"/>
              </a:ext>
            </a:extLst>
          </p:cNvPr>
          <p:cNvSpPr/>
          <p:nvPr/>
        </p:nvSpPr>
        <p:spPr>
          <a:xfrm rot="9668394" flipV="1">
            <a:off x="6146270" y="5471815"/>
            <a:ext cx="2381117"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prepositions</a:t>
            </a:r>
            <a:endParaRPr lang="en-US" sz="3200" cap="none" spc="0" dirty="0">
              <a:ln w="12700">
                <a:solidFill>
                  <a:srgbClr val="FF0000"/>
                </a:solidFill>
                <a:prstDash val="solid"/>
              </a:ln>
              <a:solidFill>
                <a:srgbClr val="FF0000"/>
              </a:solidFill>
            </a:endParaRPr>
          </a:p>
        </p:txBody>
      </p:sp>
      <p:sp>
        <p:nvSpPr>
          <p:cNvPr id="12" name="TextBox 11">
            <a:extLst>
              <a:ext uri="{FF2B5EF4-FFF2-40B4-BE49-F238E27FC236}">
                <a16:creationId xmlns:a16="http://schemas.microsoft.com/office/drawing/2014/main" id="{1F498FBF-2FA7-44E4-AD75-A049976761A6}"/>
              </a:ext>
            </a:extLst>
          </p:cNvPr>
          <p:cNvSpPr txBox="1"/>
          <p:nvPr/>
        </p:nvSpPr>
        <p:spPr>
          <a:xfrm>
            <a:off x="457200" y="1105549"/>
            <a:ext cx="7701381" cy="738664"/>
          </a:xfrm>
          <a:prstGeom prst="rect">
            <a:avLst/>
          </a:prstGeom>
          <a:solidFill>
            <a:srgbClr val="FF66CC"/>
          </a:solidFill>
        </p:spPr>
        <p:txBody>
          <a:bodyPr wrap="square">
            <a:spAutoFit/>
          </a:bodyPr>
          <a:lstStyle/>
          <a:p>
            <a:pPr algn="just"/>
            <a:r>
              <a:rPr lang="en-GB" sz="1400" dirty="0"/>
              <a:t>Every sentence you read is made up of different word classes.  </a:t>
            </a:r>
          </a:p>
          <a:p>
            <a:pPr algn="just"/>
            <a:r>
              <a:rPr lang="en-GB" sz="1400" dirty="0"/>
              <a:t>Which of these groups can your remember from last week, and what do you know now about them?</a:t>
            </a:r>
          </a:p>
          <a:p>
            <a:pPr algn="just"/>
            <a:r>
              <a:rPr lang="en-GB" sz="1400" i="1" dirty="0"/>
              <a:t> Click return to be reminded of the word classes we have looked at so far</a:t>
            </a:r>
          </a:p>
        </p:txBody>
      </p:sp>
      <p:sp>
        <p:nvSpPr>
          <p:cNvPr id="13" name="Rectangle 12">
            <a:extLst>
              <a:ext uri="{FF2B5EF4-FFF2-40B4-BE49-F238E27FC236}">
                <a16:creationId xmlns:a16="http://schemas.microsoft.com/office/drawing/2014/main" id="{3AE783AE-4893-4086-A400-C30759867629}"/>
              </a:ext>
            </a:extLst>
          </p:cNvPr>
          <p:cNvSpPr/>
          <p:nvPr/>
        </p:nvSpPr>
        <p:spPr>
          <a:xfrm rot="11526441" flipV="1">
            <a:off x="845730" y="5829048"/>
            <a:ext cx="1897481"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adjectives</a:t>
            </a:r>
            <a:endParaRPr lang="en-US" sz="3200" cap="none" spc="0" dirty="0">
              <a:ln w="12700">
                <a:solidFill>
                  <a:srgbClr val="FF0000"/>
                </a:solidFill>
                <a:prstDash val="solid"/>
              </a:ln>
              <a:solidFill>
                <a:srgbClr val="FF0000"/>
              </a:solidFill>
            </a:endParaRPr>
          </a:p>
        </p:txBody>
      </p:sp>
      <p:sp>
        <p:nvSpPr>
          <p:cNvPr id="14" name="Rectangle 13">
            <a:extLst>
              <a:ext uri="{FF2B5EF4-FFF2-40B4-BE49-F238E27FC236}">
                <a16:creationId xmlns:a16="http://schemas.microsoft.com/office/drawing/2014/main" id="{9CA79855-6C4F-41F2-ACA7-72A0105EA0E0}"/>
              </a:ext>
            </a:extLst>
          </p:cNvPr>
          <p:cNvSpPr/>
          <p:nvPr/>
        </p:nvSpPr>
        <p:spPr>
          <a:xfrm rot="9848250" flipV="1">
            <a:off x="2451795" y="5500892"/>
            <a:ext cx="1897481"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verbs</a:t>
            </a:r>
            <a:endParaRPr lang="en-US" sz="3200" cap="none" spc="0" dirty="0">
              <a:ln w="12700">
                <a:solidFill>
                  <a:srgbClr val="FF0000"/>
                </a:solidFill>
                <a:prstDash val="solid"/>
              </a:ln>
              <a:solidFill>
                <a:srgbClr val="FF0000"/>
              </a:solidFill>
            </a:endParaRPr>
          </a:p>
        </p:txBody>
      </p:sp>
      <p:sp>
        <p:nvSpPr>
          <p:cNvPr id="15" name="Rectangle 14">
            <a:extLst>
              <a:ext uri="{FF2B5EF4-FFF2-40B4-BE49-F238E27FC236}">
                <a16:creationId xmlns:a16="http://schemas.microsoft.com/office/drawing/2014/main" id="{B7098994-39EA-499F-8D92-75F79105D94A}"/>
              </a:ext>
            </a:extLst>
          </p:cNvPr>
          <p:cNvSpPr/>
          <p:nvPr/>
        </p:nvSpPr>
        <p:spPr>
          <a:xfrm rot="11845530" flipV="1">
            <a:off x="4212926" y="5726240"/>
            <a:ext cx="1897481"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adverbs</a:t>
            </a:r>
            <a:endParaRPr lang="en-US" sz="3200" cap="none" spc="0" dirty="0">
              <a:ln w="12700">
                <a:solidFill>
                  <a:srgbClr val="FF0000"/>
                </a:solidFill>
                <a:prstDash val="solid"/>
              </a:ln>
              <a:solidFill>
                <a:srgbClr val="FF0000"/>
              </a:solidFill>
            </a:endParaRPr>
          </a:p>
        </p:txBody>
      </p:sp>
      <p:sp>
        <p:nvSpPr>
          <p:cNvPr id="16" name="Rectangle 15">
            <a:extLst>
              <a:ext uri="{FF2B5EF4-FFF2-40B4-BE49-F238E27FC236}">
                <a16:creationId xmlns:a16="http://schemas.microsoft.com/office/drawing/2014/main" id="{7CE03AB6-C5FF-4CC2-902E-687A8A966920}"/>
              </a:ext>
            </a:extLst>
          </p:cNvPr>
          <p:cNvSpPr/>
          <p:nvPr/>
        </p:nvSpPr>
        <p:spPr>
          <a:xfrm rot="10978180" flipV="1">
            <a:off x="3745858" y="4415635"/>
            <a:ext cx="1897481"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pronouns</a:t>
            </a:r>
            <a:endParaRPr lang="en-US" sz="3200" cap="none" spc="0" dirty="0">
              <a:ln w="12700">
                <a:solidFill>
                  <a:srgbClr val="FF0000"/>
                </a:solidFill>
                <a:prstDash val="solid"/>
              </a:ln>
              <a:solidFill>
                <a:srgbClr val="FF0000"/>
              </a:solidFill>
            </a:endParaRPr>
          </a:p>
        </p:txBody>
      </p:sp>
      <p:sp>
        <p:nvSpPr>
          <p:cNvPr id="17" name="Rectangle 16">
            <a:extLst>
              <a:ext uri="{FF2B5EF4-FFF2-40B4-BE49-F238E27FC236}">
                <a16:creationId xmlns:a16="http://schemas.microsoft.com/office/drawing/2014/main" id="{2151E301-A949-48F8-9989-BC163793D0B4}"/>
              </a:ext>
            </a:extLst>
          </p:cNvPr>
          <p:cNvSpPr/>
          <p:nvPr/>
        </p:nvSpPr>
        <p:spPr>
          <a:xfrm rot="10800000" flipV="1">
            <a:off x="431371" y="2056691"/>
            <a:ext cx="1897481" cy="584775"/>
          </a:xfrm>
          <a:prstGeom prst="rect">
            <a:avLst/>
          </a:prstGeom>
          <a:noFill/>
          <a:ln>
            <a:solidFill>
              <a:schemeClr val="accent1"/>
            </a:solidFill>
          </a:ln>
        </p:spPr>
        <p:txBody>
          <a:bodyPr wrap="square" lIns="91440" tIns="45720" rIns="91440" bIns="45720">
            <a:spAutoFit/>
          </a:bodyPr>
          <a:lstStyle/>
          <a:p>
            <a:pPr algn="ctr"/>
            <a:r>
              <a:rPr lang="en-US" sz="3200" cap="none" spc="0" dirty="0">
                <a:ln w="12700">
                  <a:solidFill>
                    <a:srgbClr val="FF0000"/>
                  </a:solidFill>
                  <a:prstDash val="solid"/>
                </a:ln>
                <a:solidFill>
                  <a:srgbClr val="FF0000"/>
                </a:solidFill>
              </a:rPr>
              <a:t>nouns</a:t>
            </a:r>
          </a:p>
        </p:txBody>
      </p:sp>
      <p:sp>
        <p:nvSpPr>
          <p:cNvPr id="18" name="Rectangle 17">
            <a:extLst>
              <a:ext uri="{FF2B5EF4-FFF2-40B4-BE49-F238E27FC236}">
                <a16:creationId xmlns:a16="http://schemas.microsoft.com/office/drawing/2014/main" id="{70BBA43A-E6F0-4E22-BB76-7EA0C707D5B0}"/>
              </a:ext>
            </a:extLst>
          </p:cNvPr>
          <p:cNvSpPr/>
          <p:nvPr/>
        </p:nvSpPr>
        <p:spPr>
          <a:xfrm rot="10800000" flipV="1">
            <a:off x="6280788" y="2844225"/>
            <a:ext cx="2406012"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conjunctions</a:t>
            </a:r>
            <a:endParaRPr lang="en-US" sz="3200" cap="none" spc="0" dirty="0">
              <a:ln w="12700">
                <a:solidFill>
                  <a:srgbClr val="FF0000"/>
                </a:solidFill>
                <a:prstDash val="solid"/>
              </a:ln>
              <a:solidFill>
                <a:srgbClr val="FF0000"/>
              </a:solidFill>
            </a:endParaRPr>
          </a:p>
        </p:txBody>
      </p:sp>
      <p:sp>
        <p:nvSpPr>
          <p:cNvPr id="21" name="TextBox 20">
            <a:extLst>
              <a:ext uri="{FF2B5EF4-FFF2-40B4-BE49-F238E27FC236}">
                <a16:creationId xmlns:a16="http://schemas.microsoft.com/office/drawing/2014/main" id="{132DDA76-C57E-47A6-8F38-F832243DEA1B}"/>
              </a:ext>
            </a:extLst>
          </p:cNvPr>
          <p:cNvSpPr txBox="1"/>
          <p:nvPr/>
        </p:nvSpPr>
        <p:spPr>
          <a:xfrm>
            <a:off x="232825" y="4434411"/>
            <a:ext cx="3373580" cy="646331"/>
          </a:xfrm>
          <a:prstGeom prst="rect">
            <a:avLst/>
          </a:prstGeom>
          <a:noFill/>
        </p:spPr>
        <p:txBody>
          <a:bodyPr wrap="square" rtlCol="0">
            <a:spAutoFit/>
          </a:bodyPr>
          <a:lstStyle/>
          <a:p>
            <a:r>
              <a:rPr lang="en-GB" dirty="0"/>
              <a:t>This week, we will be looking at other types of determiners, and…  </a:t>
            </a:r>
          </a:p>
        </p:txBody>
      </p:sp>
      <p:sp>
        <p:nvSpPr>
          <p:cNvPr id="3" name="TextBox 2">
            <a:extLst>
              <a:ext uri="{FF2B5EF4-FFF2-40B4-BE49-F238E27FC236}">
                <a16:creationId xmlns:a16="http://schemas.microsoft.com/office/drawing/2014/main" id="{412C3D39-45D4-4C8A-9039-B53F4375D6F5}"/>
              </a:ext>
            </a:extLst>
          </p:cNvPr>
          <p:cNvSpPr txBox="1"/>
          <p:nvPr/>
        </p:nvSpPr>
        <p:spPr>
          <a:xfrm>
            <a:off x="2482294" y="2034102"/>
            <a:ext cx="5749588" cy="738664"/>
          </a:xfrm>
          <a:prstGeom prst="rect">
            <a:avLst/>
          </a:prstGeom>
          <a:solidFill>
            <a:srgbClr val="99FFCC"/>
          </a:solidFill>
        </p:spPr>
        <p:txBody>
          <a:bodyPr wrap="square" rtlCol="0">
            <a:spAutoFit/>
          </a:bodyPr>
          <a:lstStyle/>
          <a:p>
            <a:r>
              <a:rPr lang="en-GB" sz="1400" i="1" dirty="0"/>
              <a:t>The function of a concrete (common) and proper noun is to name something.</a:t>
            </a:r>
          </a:p>
          <a:p>
            <a:r>
              <a:rPr lang="en-GB" sz="1400" i="1" dirty="0"/>
              <a:t>An abstract noun names something we can not see or touch.</a:t>
            </a:r>
          </a:p>
          <a:p>
            <a:r>
              <a:rPr lang="en-GB" sz="1400" i="1" dirty="0"/>
              <a:t>We started to find out about expanded noun phrases. </a:t>
            </a:r>
          </a:p>
        </p:txBody>
      </p:sp>
      <p:sp>
        <p:nvSpPr>
          <p:cNvPr id="6" name="TextBox 5">
            <a:extLst>
              <a:ext uri="{FF2B5EF4-FFF2-40B4-BE49-F238E27FC236}">
                <a16:creationId xmlns:a16="http://schemas.microsoft.com/office/drawing/2014/main" id="{598B52D2-0C67-4272-A468-2B1ADC8F9747}"/>
              </a:ext>
            </a:extLst>
          </p:cNvPr>
          <p:cNvSpPr txBox="1"/>
          <p:nvPr/>
        </p:nvSpPr>
        <p:spPr>
          <a:xfrm>
            <a:off x="511290" y="2865220"/>
            <a:ext cx="5604383" cy="523220"/>
          </a:xfrm>
          <a:prstGeom prst="rect">
            <a:avLst/>
          </a:prstGeom>
          <a:solidFill>
            <a:srgbClr val="99FFCC"/>
          </a:solidFill>
        </p:spPr>
        <p:txBody>
          <a:bodyPr wrap="square" rtlCol="0">
            <a:spAutoFit/>
          </a:bodyPr>
          <a:lstStyle/>
          <a:p>
            <a:r>
              <a:rPr lang="en-GB" sz="1400" i="1" dirty="0"/>
              <a:t>We looked at co-ordinating conjunctions, which we learnt as </a:t>
            </a:r>
            <a:r>
              <a:rPr lang="en-GB" sz="1400" b="1" i="1" dirty="0"/>
              <a:t>FANBOYS.</a:t>
            </a:r>
          </a:p>
          <a:p>
            <a:r>
              <a:rPr lang="en-GB" sz="1400" i="1" dirty="0"/>
              <a:t>They join two simple sentences together to make a compound sentence. </a:t>
            </a:r>
          </a:p>
        </p:txBody>
      </p:sp>
      <p:sp>
        <p:nvSpPr>
          <p:cNvPr id="7" name="Star: 5 Points 6">
            <a:extLst>
              <a:ext uri="{FF2B5EF4-FFF2-40B4-BE49-F238E27FC236}">
                <a16:creationId xmlns:a16="http://schemas.microsoft.com/office/drawing/2014/main" id="{CFD42B18-D838-4194-8E8F-F6FFA34755D4}"/>
              </a:ext>
            </a:extLst>
          </p:cNvPr>
          <p:cNvSpPr/>
          <p:nvPr/>
        </p:nvSpPr>
        <p:spPr>
          <a:xfrm rot="20816840">
            <a:off x="165836" y="4940430"/>
            <a:ext cx="1571635" cy="994121"/>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900" dirty="0">
                <a:ln w="0"/>
                <a:solidFill>
                  <a:schemeClr val="tx1"/>
                </a:solidFill>
                <a:effectLst>
                  <a:outerShdw blurRad="38100" dist="19050" dir="2700000" algn="tl" rotWithShape="0">
                    <a:schemeClr val="dk1">
                      <a:alpha val="40000"/>
                    </a:schemeClr>
                  </a:outerShdw>
                </a:effectLst>
              </a:rPr>
              <a:t>Coming soon</a:t>
            </a:r>
          </a:p>
        </p:txBody>
      </p:sp>
      <p:sp>
        <p:nvSpPr>
          <p:cNvPr id="4" name="TextBox 3">
            <a:extLst>
              <a:ext uri="{FF2B5EF4-FFF2-40B4-BE49-F238E27FC236}">
                <a16:creationId xmlns:a16="http://schemas.microsoft.com/office/drawing/2014/main" id="{196F8E72-3D75-4EBD-AACF-DBCE7526D809}"/>
              </a:ext>
            </a:extLst>
          </p:cNvPr>
          <p:cNvSpPr txBox="1"/>
          <p:nvPr/>
        </p:nvSpPr>
        <p:spPr>
          <a:xfrm>
            <a:off x="3003024" y="3586208"/>
            <a:ext cx="5554960" cy="523220"/>
          </a:xfrm>
          <a:prstGeom prst="rect">
            <a:avLst/>
          </a:prstGeom>
          <a:solidFill>
            <a:srgbClr val="99FFCC"/>
          </a:solidFill>
        </p:spPr>
        <p:txBody>
          <a:bodyPr wrap="square" rtlCol="0">
            <a:spAutoFit/>
          </a:bodyPr>
          <a:lstStyle/>
          <a:p>
            <a:r>
              <a:rPr lang="en-GB" sz="1400" i="1" dirty="0"/>
              <a:t>We found out that determiners identify and introduce nouns in a sentence. </a:t>
            </a:r>
          </a:p>
          <a:p>
            <a:r>
              <a:rPr lang="en-GB" sz="1400" i="1" dirty="0"/>
              <a:t>The most common determiners are – a, an, the. </a:t>
            </a:r>
          </a:p>
        </p:txBody>
      </p:sp>
      <p:sp>
        <p:nvSpPr>
          <p:cNvPr id="20" name="Rectangle 19">
            <a:extLst>
              <a:ext uri="{FF2B5EF4-FFF2-40B4-BE49-F238E27FC236}">
                <a16:creationId xmlns:a16="http://schemas.microsoft.com/office/drawing/2014/main" id="{E36C786B-065A-435D-8E79-F2FAA9581289}"/>
              </a:ext>
            </a:extLst>
          </p:cNvPr>
          <p:cNvSpPr/>
          <p:nvPr/>
        </p:nvSpPr>
        <p:spPr>
          <a:xfrm rot="10800000" flipV="1">
            <a:off x="578218" y="3621960"/>
            <a:ext cx="2300185" cy="584775"/>
          </a:xfrm>
          <a:prstGeom prst="rect">
            <a:avLst/>
          </a:prstGeom>
          <a:noFill/>
          <a:ln>
            <a:solidFill>
              <a:schemeClr val="accent1"/>
            </a:solidFill>
          </a:ln>
        </p:spPr>
        <p:txBody>
          <a:bodyPr wrap="square" lIns="91440" tIns="45720" rIns="91440" bIns="45720">
            <a:spAutoFit/>
          </a:bodyPr>
          <a:lstStyle/>
          <a:p>
            <a:pPr algn="ctr"/>
            <a:r>
              <a:rPr lang="en-US" sz="3200" dirty="0">
                <a:ln w="12700">
                  <a:solidFill>
                    <a:srgbClr val="FF0000"/>
                  </a:solidFill>
                  <a:prstDash val="solid"/>
                </a:ln>
                <a:solidFill>
                  <a:srgbClr val="FF0000"/>
                </a:solidFill>
              </a:rPr>
              <a:t>determiners</a:t>
            </a:r>
            <a:endParaRPr lang="en-US" sz="3200" cap="none" spc="0" dirty="0">
              <a:ln w="12700">
                <a:solidFill>
                  <a:srgbClr val="FF0000"/>
                </a:solidFill>
                <a:prstDash val="solid"/>
              </a:ln>
              <a:solidFill>
                <a:srgbClr val="FF0000"/>
              </a:solidFill>
            </a:endParaRPr>
          </a:p>
        </p:txBody>
      </p:sp>
    </p:spTree>
    <p:extLst>
      <p:ext uri="{BB962C8B-B14F-4D97-AF65-F5344CB8AC3E}">
        <p14:creationId xmlns:p14="http://schemas.microsoft.com/office/powerpoint/2010/main" val="367538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2000"/>
                                        <p:tgtEl>
                                          <p:spTgt spid="16"/>
                                        </p:tgtEl>
                                      </p:cBhvr>
                                    </p:animEffect>
                                    <p:anim calcmode="lin" valueType="num">
                                      <p:cBhvr>
                                        <p:cTn id="51" dur="2000" fill="hold"/>
                                        <p:tgtEl>
                                          <p:spTgt spid="16"/>
                                        </p:tgtEl>
                                        <p:attrNameLst>
                                          <p:attrName>ppt_w</p:attrName>
                                        </p:attrNameLst>
                                      </p:cBhvr>
                                      <p:tavLst>
                                        <p:tav tm="0" fmla="#ppt_w*sin(2.5*pi*$)">
                                          <p:val>
                                            <p:fltVal val="0"/>
                                          </p:val>
                                        </p:tav>
                                        <p:tav tm="100000">
                                          <p:val>
                                            <p:fltVal val="1"/>
                                          </p:val>
                                        </p:tav>
                                      </p:tavLst>
                                    </p:anim>
                                    <p:anim calcmode="lin" valueType="num">
                                      <p:cBhvr>
                                        <p:cTn id="52"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 calcmode="lin" valueType="num">
                                      <p:cBhvr additive="base">
                                        <p:cTn id="81" dur="500" fill="hold"/>
                                        <p:tgtEl>
                                          <p:spTgt spid="14"/>
                                        </p:tgtEl>
                                        <p:attrNameLst>
                                          <p:attrName>ppt_x</p:attrName>
                                        </p:attrNameLst>
                                      </p:cBhvr>
                                      <p:tavLst>
                                        <p:tav tm="0">
                                          <p:val>
                                            <p:strVal val="#ppt_x"/>
                                          </p:val>
                                        </p:tav>
                                        <p:tav tm="100000">
                                          <p:val>
                                            <p:strVal val="#ppt_x"/>
                                          </p:val>
                                        </p:tav>
                                      </p:tavLst>
                                    </p:anim>
                                    <p:anim calcmode="lin" valueType="num">
                                      <p:cBhvr additive="base">
                                        <p:cTn id="8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additive="base">
                                        <p:cTn id="87" dur="500" fill="hold"/>
                                        <p:tgtEl>
                                          <p:spTgt spid="15"/>
                                        </p:tgtEl>
                                        <p:attrNameLst>
                                          <p:attrName>ppt_x</p:attrName>
                                        </p:attrNameLst>
                                      </p:cBhvr>
                                      <p:tavLst>
                                        <p:tav tm="0">
                                          <p:val>
                                            <p:strVal val="#ppt_x"/>
                                          </p:val>
                                        </p:tav>
                                        <p:tav tm="100000">
                                          <p:val>
                                            <p:strVal val="#ppt_x"/>
                                          </p:val>
                                        </p:tav>
                                      </p:tavLst>
                                    </p:anim>
                                    <p:anim calcmode="lin" valueType="num">
                                      <p:cBhvr additive="base">
                                        <p:cTn id="8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additive="base">
                                        <p:cTn id="93" dur="500" fill="hold"/>
                                        <p:tgtEl>
                                          <p:spTgt spid="10"/>
                                        </p:tgtEl>
                                        <p:attrNameLst>
                                          <p:attrName>ppt_x</p:attrName>
                                        </p:attrNameLst>
                                      </p:cBhvr>
                                      <p:tavLst>
                                        <p:tav tm="0">
                                          <p:val>
                                            <p:strVal val="#ppt_x"/>
                                          </p:val>
                                        </p:tav>
                                        <p:tav tm="100000">
                                          <p:val>
                                            <p:strVal val="#ppt_x"/>
                                          </p:val>
                                        </p:tav>
                                      </p:tavLst>
                                    </p:anim>
                                    <p:anim calcmode="lin" valueType="num">
                                      <p:cBhvr additive="base">
                                        <p:cTn id="9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6" grpId="0" animBg="1"/>
      <p:bldP spid="17" grpId="0" animBg="1"/>
      <p:bldP spid="18" grpId="0" animBg="1"/>
      <p:bldP spid="21" grpId="0"/>
      <p:bldP spid="3" grpId="0" animBg="1"/>
      <p:bldP spid="6" grpId="0" animBg="1"/>
      <p:bldP spid="7" grpId="0" animBg="1"/>
      <p:bldP spid="4"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21EA-0F1F-4516-B98E-C96ACCB649E0}"/>
              </a:ext>
            </a:extLst>
          </p:cNvPr>
          <p:cNvSpPr>
            <a:spLocks noGrp="1"/>
          </p:cNvSpPr>
          <p:nvPr>
            <p:ph type="title"/>
          </p:nvPr>
        </p:nvSpPr>
        <p:spPr>
          <a:solidFill>
            <a:srgbClr val="FFFF00"/>
          </a:solidFill>
        </p:spPr>
        <p:txBody>
          <a:bodyPr/>
          <a:lstStyle/>
          <a:p>
            <a:r>
              <a:rPr lang="en-GB" sz="1600" dirty="0"/>
              <a:t>Lesson one- part One </a:t>
            </a:r>
            <a:r>
              <a:rPr lang="en-GB" dirty="0"/>
              <a:t>Word Class: Determiners</a:t>
            </a:r>
          </a:p>
        </p:txBody>
      </p:sp>
      <p:sp>
        <p:nvSpPr>
          <p:cNvPr id="8" name="TextBox 7">
            <a:extLst>
              <a:ext uri="{FF2B5EF4-FFF2-40B4-BE49-F238E27FC236}">
                <a16:creationId xmlns:a16="http://schemas.microsoft.com/office/drawing/2014/main" id="{654C75ED-3AE2-48FA-B814-0D1C20EFC9C2}"/>
              </a:ext>
            </a:extLst>
          </p:cNvPr>
          <p:cNvSpPr txBox="1"/>
          <p:nvPr/>
        </p:nvSpPr>
        <p:spPr>
          <a:xfrm>
            <a:off x="479918" y="1507683"/>
            <a:ext cx="8206882" cy="584775"/>
          </a:xfrm>
          <a:prstGeom prst="rect">
            <a:avLst/>
          </a:prstGeom>
          <a:solidFill>
            <a:srgbClr val="FF66CC"/>
          </a:solidFill>
        </p:spPr>
        <p:txBody>
          <a:bodyPr wrap="square">
            <a:spAutoFit/>
          </a:bodyPr>
          <a:lstStyle/>
          <a:p>
            <a:pPr lvl="0">
              <a:buClr>
                <a:srgbClr val="002060"/>
              </a:buClr>
            </a:pPr>
            <a:r>
              <a:rPr lang="en-GB" sz="1600" dirty="0">
                <a:latin typeface="Cambria" panose="02040503050406030204" pitchFamily="18" charset="0"/>
                <a:ea typeface="Cambria" panose="02040503050406030204" pitchFamily="18" charset="0"/>
                <a:cs typeface="Cambria" panose="02040503050406030204" pitchFamily="18" charset="0"/>
              </a:rPr>
              <a:t>Read these sentences.  </a:t>
            </a:r>
            <a:r>
              <a:rPr lang="en-GB" sz="1600" b="1" dirty="0">
                <a:latin typeface="Cambria" panose="02040503050406030204" pitchFamily="18" charset="0"/>
                <a:ea typeface="Cambria" panose="02040503050406030204" pitchFamily="18" charset="0"/>
                <a:cs typeface="Cambria" panose="02040503050406030204" pitchFamily="18" charset="0"/>
              </a:rPr>
              <a:t>First, identify the </a:t>
            </a:r>
            <a:r>
              <a:rPr lang="en-GB" sz="1600" b="1" dirty="0">
                <a:solidFill>
                  <a:srgbClr val="FF0000"/>
                </a:solidFill>
                <a:latin typeface="Cambria" panose="02040503050406030204" pitchFamily="18" charset="0"/>
                <a:ea typeface="Cambria" panose="02040503050406030204" pitchFamily="18" charset="0"/>
                <a:cs typeface="Cambria" panose="02040503050406030204" pitchFamily="18" charset="0"/>
              </a:rPr>
              <a:t>nouns</a:t>
            </a:r>
            <a:r>
              <a:rPr lang="en-GB" sz="1600" b="1" dirty="0">
                <a:latin typeface="Cambria" panose="02040503050406030204" pitchFamily="18" charset="0"/>
                <a:ea typeface="Cambria" panose="02040503050406030204" pitchFamily="18" charset="0"/>
                <a:cs typeface="Cambria" panose="02040503050406030204" pitchFamily="18" charset="0"/>
              </a:rPr>
              <a:t> being used. </a:t>
            </a:r>
          </a:p>
          <a:p>
            <a:pPr lvl="0">
              <a:buClr>
                <a:srgbClr val="002060"/>
              </a:buClr>
            </a:pPr>
            <a:r>
              <a:rPr lang="en-GB" sz="1600" b="1" dirty="0">
                <a:latin typeface="Cambria" panose="02040503050406030204" pitchFamily="18" charset="0"/>
                <a:ea typeface="Cambria" panose="02040503050406030204" pitchFamily="18" charset="0"/>
                <a:cs typeface="Cambria" panose="02040503050406030204" pitchFamily="18" charset="0"/>
              </a:rPr>
              <a:t>Then, identify any word that you think might be a </a:t>
            </a:r>
            <a:r>
              <a:rPr lang="en-GB" sz="1600" b="1" u="sng" dirty="0">
                <a:solidFill>
                  <a:srgbClr val="002060"/>
                </a:solidFill>
                <a:latin typeface="Cambria" panose="02040503050406030204" pitchFamily="18" charset="0"/>
                <a:ea typeface="Cambria" panose="02040503050406030204" pitchFamily="18" charset="0"/>
                <a:cs typeface="Cambria" panose="02040503050406030204" pitchFamily="18" charset="0"/>
              </a:rPr>
              <a:t>determiner.</a:t>
            </a:r>
            <a:r>
              <a:rPr lang="en-GB" sz="1600" b="1" dirty="0">
                <a:latin typeface="Cambria" panose="02040503050406030204" pitchFamily="18" charset="0"/>
                <a:ea typeface="Cambria" panose="02040503050406030204" pitchFamily="18" charset="0"/>
                <a:cs typeface="Cambria" panose="02040503050406030204" pitchFamily="18" charset="0"/>
              </a:rPr>
              <a:t> </a:t>
            </a:r>
          </a:p>
        </p:txBody>
      </p:sp>
      <p:sp>
        <p:nvSpPr>
          <p:cNvPr id="11" name="TextBox 10">
            <a:extLst>
              <a:ext uri="{FF2B5EF4-FFF2-40B4-BE49-F238E27FC236}">
                <a16:creationId xmlns:a16="http://schemas.microsoft.com/office/drawing/2014/main" id="{977281CD-6C89-4F0B-944C-F756EB53C387}"/>
              </a:ext>
            </a:extLst>
          </p:cNvPr>
          <p:cNvSpPr txBox="1"/>
          <p:nvPr/>
        </p:nvSpPr>
        <p:spPr>
          <a:xfrm>
            <a:off x="482959" y="2333109"/>
            <a:ext cx="8047783" cy="353943"/>
          </a:xfrm>
          <a:prstGeom prst="rect">
            <a:avLst/>
          </a:prstGeom>
          <a:noFill/>
        </p:spPr>
        <p:txBody>
          <a:bodyPr wrap="square">
            <a:spAutoFit/>
          </a:bodyPr>
          <a:lstStyle/>
          <a:p>
            <a:pPr lvl="0">
              <a:buClr>
                <a:srgbClr val="002060"/>
              </a:buClr>
            </a:pPr>
            <a:r>
              <a:rPr lang="en-GB" sz="1700" b="1" dirty="0">
                <a:latin typeface="Cambria" panose="02040503050406030204" pitchFamily="18" charset="0"/>
                <a:ea typeface="Cambria" panose="02040503050406030204" pitchFamily="18" charset="0"/>
                <a:cs typeface="Cambria" panose="02040503050406030204" pitchFamily="18" charset="0"/>
              </a:rPr>
              <a:t>Watching over the village, a crooked clocktower dominated their settlement</a:t>
            </a:r>
            <a:r>
              <a:rPr lang="en-GB" sz="1700" dirty="0">
                <a:latin typeface="Cambria" panose="02040503050406030204" pitchFamily="18" charset="0"/>
                <a:ea typeface="Cambria" panose="02040503050406030204" pitchFamily="18" charset="0"/>
                <a:cs typeface="Cambria" panose="02040503050406030204" pitchFamily="18" charset="0"/>
              </a:rPr>
              <a:t>. </a:t>
            </a:r>
          </a:p>
        </p:txBody>
      </p:sp>
      <p:sp>
        <p:nvSpPr>
          <p:cNvPr id="6" name="TextBox 5">
            <a:extLst>
              <a:ext uri="{FF2B5EF4-FFF2-40B4-BE49-F238E27FC236}">
                <a16:creationId xmlns:a16="http://schemas.microsoft.com/office/drawing/2014/main" id="{5C86D13E-8D6F-435E-842E-606EC3AAF174}"/>
              </a:ext>
            </a:extLst>
          </p:cNvPr>
          <p:cNvSpPr txBox="1"/>
          <p:nvPr/>
        </p:nvSpPr>
        <p:spPr>
          <a:xfrm>
            <a:off x="597473" y="3382834"/>
            <a:ext cx="7594233" cy="353943"/>
          </a:xfrm>
          <a:prstGeom prst="rect">
            <a:avLst/>
          </a:prstGeom>
          <a:noFill/>
        </p:spPr>
        <p:txBody>
          <a:bodyPr wrap="square" rtlCol="0">
            <a:spAutoFit/>
          </a:bodyPr>
          <a:lstStyle/>
          <a:p>
            <a:r>
              <a:rPr lang="en-GB" sz="1700" b="1" dirty="0"/>
              <a:t>A young girl, who wore an elegant red dress, lived high up in the tower. </a:t>
            </a:r>
          </a:p>
        </p:txBody>
      </p:sp>
      <p:sp>
        <p:nvSpPr>
          <p:cNvPr id="7" name="TextBox 6">
            <a:extLst>
              <a:ext uri="{FF2B5EF4-FFF2-40B4-BE49-F238E27FC236}">
                <a16:creationId xmlns:a16="http://schemas.microsoft.com/office/drawing/2014/main" id="{7D4AFBDE-C257-457B-8E2A-75A2E7CFD1B3}"/>
              </a:ext>
            </a:extLst>
          </p:cNvPr>
          <p:cNvSpPr txBox="1"/>
          <p:nvPr/>
        </p:nvSpPr>
        <p:spPr>
          <a:xfrm>
            <a:off x="597472" y="4581128"/>
            <a:ext cx="7594233" cy="615553"/>
          </a:xfrm>
          <a:prstGeom prst="rect">
            <a:avLst/>
          </a:prstGeom>
          <a:noFill/>
        </p:spPr>
        <p:txBody>
          <a:bodyPr wrap="square" rtlCol="0">
            <a:spAutoFit/>
          </a:bodyPr>
          <a:lstStyle/>
          <a:p>
            <a:r>
              <a:rPr lang="en-GB" sz="1700" b="1" dirty="0"/>
              <a:t>Several cogs, sewn into the hem of her dress, connected to an ancient mechanism, which kept the clock turning. </a:t>
            </a:r>
          </a:p>
        </p:txBody>
      </p:sp>
      <p:sp>
        <p:nvSpPr>
          <p:cNvPr id="14" name="TextBox 13">
            <a:extLst>
              <a:ext uri="{FF2B5EF4-FFF2-40B4-BE49-F238E27FC236}">
                <a16:creationId xmlns:a16="http://schemas.microsoft.com/office/drawing/2014/main" id="{E3D1A93A-15DC-4102-8E4F-B122C6C83180}"/>
              </a:ext>
            </a:extLst>
          </p:cNvPr>
          <p:cNvSpPr txBox="1"/>
          <p:nvPr/>
        </p:nvSpPr>
        <p:spPr>
          <a:xfrm>
            <a:off x="516840" y="2801899"/>
            <a:ext cx="8047783" cy="338554"/>
          </a:xfrm>
          <a:prstGeom prst="rect">
            <a:avLst/>
          </a:prstGeom>
          <a:noFill/>
        </p:spPr>
        <p:txBody>
          <a:bodyPr wrap="square">
            <a:spAutoFit/>
          </a:bodyPr>
          <a:lstStyle/>
          <a:p>
            <a:pPr lvl="0">
              <a:buClr>
                <a:srgbClr val="002060"/>
              </a:buClr>
            </a:pPr>
            <a:r>
              <a:rPr lang="en-GB" sz="1600" i="1" dirty="0">
                <a:latin typeface="Cambria" panose="02040503050406030204" pitchFamily="18" charset="0"/>
                <a:ea typeface="Cambria" panose="02040503050406030204" pitchFamily="18" charset="0"/>
                <a:cs typeface="Cambria" panose="02040503050406030204" pitchFamily="18" charset="0"/>
              </a:rPr>
              <a:t>Watching over </a:t>
            </a:r>
            <a:r>
              <a:rPr lang="en-GB" sz="1600" i="1" u="sng" dirty="0">
                <a:solidFill>
                  <a:srgbClr val="002060"/>
                </a:solidFill>
                <a:latin typeface="Cambria" panose="02040503050406030204" pitchFamily="18" charset="0"/>
                <a:ea typeface="Cambria" panose="02040503050406030204" pitchFamily="18" charset="0"/>
                <a:cs typeface="Cambria" panose="02040503050406030204" pitchFamily="18" charset="0"/>
              </a:rPr>
              <a:t>the</a:t>
            </a:r>
            <a:r>
              <a:rPr lang="en-GB" sz="1600" i="1" dirty="0">
                <a:latin typeface="Cambria" panose="02040503050406030204" pitchFamily="18" charset="0"/>
                <a:ea typeface="Cambria" panose="02040503050406030204" pitchFamily="18" charset="0"/>
                <a:cs typeface="Cambria" panose="02040503050406030204" pitchFamily="18" charset="0"/>
              </a:rPr>
              <a:t> </a:t>
            </a:r>
            <a:r>
              <a:rPr lang="en-GB" sz="1600" i="1" dirty="0">
                <a:solidFill>
                  <a:srgbClr val="FF0000"/>
                </a:solidFill>
                <a:latin typeface="Cambria" panose="02040503050406030204" pitchFamily="18" charset="0"/>
                <a:ea typeface="Cambria" panose="02040503050406030204" pitchFamily="18" charset="0"/>
                <a:cs typeface="Cambria" panose="02040503050406030204" pitchFamily="18" charset="0"/>
              </a:rPr>
              <a:t>village</a:t>
            </a:r>
            <a:r>
              <a:rPr lang="en-GB" sz="1600" i="1" dirty="0">
                <a:latin typeface="Cambria" panose="02040503050406030204" pitchFamily="18" charset="0"/>
                <a:ea typeface="Cambria" panose="02040503050406030204" pitchFamily="18" charset="0"/>
                <a:cs typeface="Cambria" panose="02040503050406030204" pitchFamily="18" charset="0"/>
              </a:rPr>
              <a:t>, </a:t>
            </a:r>
            <a:r>
              <a:rPr lang="en-GB" sz="1600" i="1" u="sng" dirty="0">
                <a:solidFill>
                  <a:srgbClr val="002060"/>
                </a:solidFill>
                <a:latin typeface="Cambria" panose="02040503050406030204" pitchFamily="18" charset="0"/>
                <a:ea typeface="Cambria" panose="02040503050406030204" pitchFamily="18" charset="0"/>
                <a:cs typeface="Cambria" panose="02040503050406030204" pitchFamily="18" charset="0"/>
              </a:rPr>
              <a:t>a</a:t>
            </a:r>
            <a:r>
              <a:rPr lang="en-GB" sz="1600" i="1" dirty="0">
                <a:latin typeface="Cambria" panose="02040503050406030204" pitchFamily="18" charset="0"/>
                <a:ea typeface="Cambria" panose="02040503050406030204" pitchFamily="18" charset="0"/>
                <a:cs typeface="Cambria" panose="02040503050406030204" pitchFamily="18" charset="0"/>
              </a:rPr>
              <a:t> crooked </a:t>
            </a:r>
            <a:r>
              <a:rPr lang="en-GB" sz="1600" i="1" dirty="0">
                <a:solidFill>
                  <a:srgbClr val="FF0000"/>
                </a:solidFill>
                <a:latin typeface="Cambria" panose="02040503050406030204" pitchFamily="18" charset="0"/>
                <a:ea typeface="Cambria" panose="02040503050406030204" pitchFamily="18" charset="0"/>
                <a:cs typeface="Cambria" panose="02040503050406030204" pitchFamily="18" charset="0"/>
              </a:rPr>
              <a:t>clocktowe</a:t>
            </a:r>
            <a:r>
              <a:rPr lang="en-GB" sz="1600" i="1" dirty="0">
                <a:latin typeface="Cambria" panose="02040503050406030204" pitchFamily="18" charset="0"/>
                <a:ea typeface="Cambria" panose="02040503050406030204" pitchFamily="18" charset="0"/>
                <a:cs typeface="Cambria" panose="02040503050406030204" pitchFamily="18" charset="0"/>
              </a:rPr>
              <a:t>r dominated  </a:t>
            </a:r>
            <a:r>
              <a:rPr lang="en-GB" sz="1600" i="1" u="sng" dirty="0">
                <a:solidFill>
                  <a:srgbClr val="002060"/>
                </a:solidFill>
                <a:latin typeface="Cambria" panose="02040503050406030204" pitchFamily="18" charset="0"/>
                <a:ea typeface="Cambria" panose="02040503050406030204" pitchFamily="18" charset="0"/>
                <a:cs typeface="Cambria" panose="02040503050406030204" pitchFamily="18" charset="0"/>
              </a:rPr>
              <a:t>their</a:t>
            </a:r>
            <a:r>
              <a:rPr lang="en-GB" sz="1600" i="1" dirty="0">
                <a:latin typeface="Cambria" panose="02040503050406030204" pitchFamily="18" charset="0"/>
                <a:ea typeface="Cambria" panose="02040503050406030204" pitchFamily="18" charset="0"/>
                <a:cs typeface="Cambria" panose="02040503050406030204" pitchFamily="18" charset="0"/>
              </a:rPr>
              <a:t> </a:t>
            </a:r>
            <a:r>
              <a:rPr lang="en-GB" sz="1600" i="1" dirty="0">
                <a:solidFill>
                  <a:srgbClr val="FF0000"/>
                </a:solidFill>
                <a:latin typeface="Cambria" panose="02040503050406030204" pitchFamily="18" charset="0"/>
                <a:ea typeface="Cambria" panose="02040503050406030204" pitchFamily="18" charset="0"/>
                <a:cs typeface="Cambria" panose="02040503050406030204" pitchFamily="18" charset="0"/>
              </a:rPr>
              <a:t>settlement.</a:t>
            </a:r>
            <a:r>
              <a:rPr lang="en-GB" sz="1600" i="1" dirty="0">
                <a:latin typeface="Cambria" panose="02040503050406030204" pitchFamily="18" charset="0"/>
                <a:ea typeface="Cambria" panose="02040503050406030204" pitchFamily="18" charset="0"/>
                <a:cs typeface="Cambria" panose="02040503050406030204" pitchFamily="18" charset="0"/>
              </a:rPr>
              <a:t> </a:t>
            </a:r>
          </a:p>
        </p:txBody>
      </p:sp>
      <p:sp>
        <p:nvSpPr>
          <p:cNvPr id="15" name="TextBox 14">
            <a:extLst>
              <a:ext uri="{FF2B5EF4-FFF2-40B4-BE49-F238E27FC236}">
                <a16:creationId xmlns:a16="http://schemas.microsoft.com/office/drawing/2014/main" id="{0C03683A-A51A-4612-BC2B-346A808A9892}"/>
              </a:ext>
            </a:extLst>
          </p:cNvPr>
          <p:cNvSpPr txBox="1"/>
          <p:nvPr/>
        </p:nvSpPr>
        <p:spPr>
          <a:xfrm>
            <a:off x="597473" y="3852102"/>
            <a:ext cx="7594233" cy="353943"/>
          </a:xfrm>
          <a:prstGeom prst="rect">
            <a:avLst/>
          </a:prstGeom>
          <a:noFill/>
        </p:spPr>
        <p:txBody>
          <a:bodyPr wrap="square" rtlCol="0">
            <a:spAutoFit/>
          </a:bodyPr>
          <a:lstStyle/>
          <a:p>
            <a:r>
              <a:rPr lang="en-GB" sz="1700" u="sng" dirty="0">
                <a:solidFill>
                  <a:srgbClr val="002060"/>
                </a:solidFill>
              </a:rPr>
              <a:t>A </a:t>
            </a:r>
            <a:r>
              <a:rPr lang="en-GB" sz="1700" dirty="0"/>
              <a:t>young </a:t>
            </a:r>
            <a:r>
              <a:rPr lang="en-GB" sz="1700" dirty="0">
                <a:solidFill>
                  <a:srgbClr val="FF0000"/>
                </a:solidFill>
              </a:rPr>
              <a:t>girl,</a:t>
            </a:r>
            <a:r>
              <a:rPr lang="en-GB" sz="1700" dirty="0"/>
              <a:t> who wore </a:t>
            </a:r>
            <a:r>
              <a:rPr lang="en-GB" sz="1700" u="sng" dirty="0">
                <a:solidFill>
                  <a:srgbClr val="002060"/>
                </a:solidFill>
              </a:rPr>
              <a:t>an</a:t>
            </a:r>
            <a:r>
              <a:rPr lang="en-GB" sz="1700" dirty="0"/>
              <a:t> elegant red </a:t>
            </a:r>
            <a:r>
              <a:rPr lang="en-GB" sz="1700" dirty="0">
                <a:solidFill>
                  <a:srgbClr val="FF0000"/>
                </a:solidFill>
              </a:rPr>
              <a:t>dress</a:t>
            </a:r>
            <a:r>
              <a:rPr lang="en-GB" sz="1700" dirty="0"/>
              <a:t>, lived high up in </a:t>
            </a:r>
            <a:r>
              <a:rPr lang="en-GB" sz="1700" u="sng" dirty="0">
                <a:solidFill>
                  <a:srgbClr val="002060"/>
                </a:solidFill>
              </a:rPr>
              <a:t>the</a:t>
            </a:r>
            <a:r>
              <a:rPr lang="en-GB" sz="1700" dirty="0"/>
              <a:t> </a:t>
            </a:r>
            <a:r>
              <a:rPr lang="en-GB" sz="1700" dirty="0">
                <a:solidFill>
                  <a:srgbClr val="FF0000"/>
                </a:solidFill>
              </a:rPr>
              <a:t>tower. </a:t>
            </a:r>
          </a:p>
        </p:txBody>
      </p:sp>
      <p:sp>
        <p:nvSpPr>
          <p:cNvPr id="16" name="TextBox 15">
            <a:extLst>
              <a:ext uri="{FF2B5EF4-FFF2-40B4-BE49-F238E27FC236}">
                <a16:creationId xmlns:a16="http://schemas.microsoft.com/office/drawing/2014/main" id="{24CDC86E-3BBD-46E0-BE5D-1BEF22882985}"/>
              </a:ext>
            </a:extLst>
          </p:cNvPr>
          <p:cNvSpPr txBox="1"/>
          <p:nvPr/>
        </p:nvSpPr>
        <p:spPr>
          <a:xfrm>
            <a:off x="618703" y="5263987"/>
            <a:ext cx="7594233" cy="615553"/>
          </a:xfrm>
          <a:prstGeom prst="rect">
            <a:avLst/>
          </a:prstGeom>
          <a:noFill/>
        </p:spPr>
        <p:txBody>
          <a:bodyPr wrap="square" rtlCol="0">
            <a:spAutoFit/>
          </a:bodyPr>
          <a:lstStyle/>
          <a:p>
            <a:r>
              <a:rPr lang="en-GB" sz="1700" u="sng" dirty="0">
                <a:solidFill>
                  <a:srgbClr val="002060"/>
                </a:solidFill>
              </a:rPr>
              <a:t>Several </a:t>
            </a:r>
            <a:r>
              <a:rPr lang="en-GB" sz="1700" dirty="0">
                <a:solidFill>
                  <a:srgbClr val="FF0000"/>
                </a:solidFill>
              </a:rPr>
              <a:t>cogs</a:t>
            </a:r>
            <a:r>
              <a:rPr lang="en-GB" sz="1700" dirty="0"/>
              <a:t>, sewn into </a:t>
            </a:r>
            <a:r>
              <a:rPr lang="en-GB" sz="1700" u="sng" dirty="0"/>
              <a:t>the</a:t>
            </a:r>
            <a:r>
              <a:rPr lang="en-GB" sz="1700" dirty="0"/>
              <a:t> </a:t>
            </a:r>
            <a:r>
              <a:rPr lang="en-GB" sz="1700" dirty="0">
                <a:solidFill>
                  <a:srgbClr val="FF0000"/>
                </a:solidFill>
              </a:rPr>
              <a:t>hem</a:t>
            </a:r>
            <a:r>
              <a:rPr lang="en-GB" sz="1700" dirty="0"/>
              <a:t> of </a:t>
            </a:r>
            <a:r>
              <a:rPr lang="en-GB" sz="1700" u="sng" dirty="0"/>
              <a:t>her</a:t>
            </a:r>
            <a:r>
              <a:rPr lang="en-GB" sz="1700" dirty="0"/>
              <a:t> </a:t>
            </a:r>
            <a:r>
              <a:rPr lang="en-GB" sz="1700" dirty="0">
                <a:solidFill>
                  <a:srgbClr val="FF0000"/>
                </a:solidFill>
              </a:rPr>
              <a:t>dress</a:t>
            </a:r>
            <a:r>
              <a:rPr lang="en-GB" sz="1700" dirty="0"/>
              <a:t>, connected to </a:t>
            </a:r>
            <a:r>
              <a:rPr lang="en-GB" sz="1700" u="sng" dirty="0">
                <a:solidFill>
                  <a:srgbClr val="002060"/>
                </a:solidFill>
              </a:rPr>
              <a:t>an</a:t>
            </a:r>
            <a:r>
              <a:rPr lang="en-GB" sz="1700" dirty="0"/>
              <a:t> ancient </a:t>
            </a:r>
            <a:r>
              <a:rPr lang="en-GB" sz="1700" dirty="0">
                <a:solidFill>
                  <a:srgbClr val="FF0000"/>
                </a:solidFill>
              </a:rPr>
              <a:t>mechanism</a:t>
            </a:r>
            <a:r>
              <a:rPr lang="en-GB" sz="1700" dirty="0"/>
              <a:t>, which kept </a:t>
            </a:r>
            <a:r>
              <a:rPr lang="en-GB" sz="1700" u="sng" dirty="0">
                <a:solidFill>
                  <a:srgbClr val="002060"/>
                </a:solidFill>
              </a:rPr>
              <a:t>the</a:t>
            </a:r>
            <a:r>
              <a:rPr lang="en-GB" sz="1700" dirty="0"/>
              <a:t> </a:t>
            </a:r>
            <a:r>
              <a:rPr lang="en-GB" sz="1700" dirty="0">
                <a:solidFill>
                  <a:srgbClr val="FF0000"/>
                </a:solidFill>
              </a:rPr>
              <a:t>clock</a:t>
            </a:r>
            <a:r>
              <a:rPr lang="en-GB" sz="1700" dirty="0"/>
              <a:t> turning. </a:t>
            </a:r>
          </a:p>
        </p:txBody>
      </p:sp>
    </p:spTree>
    <p:extLst>
      <p:ext uri="{BB962C8B-B14F-4D97-AF65-F5344CB8AC3E}">
        <p14:creationId xmlns:p14="http://schemas.microsoft.com/office/powerpoint/2010/main" val="262319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6" grpId="0"/>
      <p:bldP spid="7"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742533"/>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one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TextBox 3">
            <a:extLst>
              <a:ext uri="{FF2B5EF4-FFF2-40B4-BE49-F238E27FC236}">
                <a16:creationId xmlns:a16="http://schemas.microsoft.com/office/drawing/2014/main" id="{2EF1CFF9-3B2E-4608-9AEF-9C3F00D279B4}"/>
              </a:ext>
            </a:extLst>
          </p:cNvPr>
          <p:cNvSpPr txBox="1"/>
          <p:nvPr/>
        </p:nvSpPr>
        <p:spPr>
          <a:xfrm>
            <a:off x="457200" y="5162222"/>
            <a:ext cx="7377013" cy="1169551"/>
          </a:xfrm>
          <a:prstGeom prst="rect">
            <a:avLst/>
          </a:prstGeom>
          <a:solidFill>
            <a:srgbClr val="FF66CC"/>
          </a:solidFill>
        </p:spPr>
        <p:txBody>
          <a:bodyPr wrap="square" rtlCol="0">
            <a:spAutoFit/>
          </a:bodyPr>
          <a:lstStyle/>
          <a:p>
            <a:r>
              <a:rPr lang="en-GB" sz="1400" dirty="0"/>
              <a:t>Watch the video again, if you feel it will help you. </a:t>
            </a:r>
          </a:p>
          <a:p>
            <a:r>
              <a:rPr lang="en-GB" sz="1400" dirty="0"/>
              <a:t>Click on this link, which will take you to a Literacy website called Literacy Shed.</a:t>
            </a:r>
          </a:p>
          <a:p>
            <a:endParaRPr lang="en-GB" sz="1400" dirty="0"/>
          </a:p>
          <a:p>
            <a:r>
              <a:rPr lang="en-GB" sz="1400" u="sng" dirty="0">
                <a:solidFill>
                  <a:srgbClr val="000000"/>
                </a:solidFill>
                <a:effectLst/>
                <a:latin typeface="Calibri" panose="020F0502020204030204" pitchFamily="34" charset="0"/>
                <a:ea typeface="Calibri" panose="020F0502020204030204" pitchFamily="34" charset="0"/>
                <a:hlinkClick r:id="rId2"/>
              </a:rPr>
              <a:t> The Clock Tower - THE LITERACY SHED</a:t>
            </a:r>
            <a:endParaRPr lang="en-GB" sz="1400" dirty="0">
              <a:effectLst/>
              <a:latin typeface="Calibri" panose="020F0502020204030204" pitchFamily="34" charset="0"/>
              <a:ea typeface="Calibri" panose="020F0502020204030204" pitchFamily="34" charset="0"/>
            </a:endParaRPr>
          </a:p>
          <a:p>
            <a:endParaRPr lang="en-GB" sz="1400" dirty="0"/>
          </a:p>
        </p:txBody>
      </p:sp>
      <p:sp>
        <p:nvSpPr>
          <p:cNvPr id="3" name="TextBox 2">
            <a:extLst>
              <a:ext uri="{FF2B5EF4-FFF2-40B4-BE49-F238E27FC236}">
                <a16:creationId xmlns:a16="http://schemas.microsoft.com/office/drawing/2014/main" id="{C00DCC2E-C743-41BB-BD15-384DC5BE54F0}"/>
              </a:ext>
            </a:extLst>
          </p:cNvPr>
          <p:cNvSpPr txBox="1"/>
          <p:nvPr/>
        </p:nvSpPr>
        <p:spPr>
          <a:xfrm>
            <a:off x="755576" y="1615152"/>
            <a:ext cx="5616624" cy="1323439"/>
          </a:xfrm>
          <a:prstGeom prst="rect">
            <a:avLst/>
          </a:prstGeom>
          <a:solidFill>
            <a:srgbClr val="99FFCC"/>
          </a:solidFill>
        </p:spPr>
        <p:txBody>
          <a:bodyPr wrap="square" rtlCol="0">
            <a:spAutoFit/>
          </a:bodyPr>
          <a:lstStyle/>
          <a:p>
            <a:r>
              <a:rPr lang="en-GB" sz="2000" dirty="0"/>
              <a:t>Tell someone what you can remember about what happened to the girl, who was in the clocktower.</a:t>
            </a:r>
          </a:p>
          <a:p>
            <a:endParaRPr lang="en-GB" sz="2000" dirty="0"/>
          </a:p>
          <a:p>
            <a:r>
              <a:rPr lang="en-GB" sz="2000" dirty="0"/>
              <a:t>Try to sequence events in the correct order. </a:t>
            </a:r>
          </a:p>
        </p:txBody>
      </p:sp>
      <p:sp>
        <p:nvSpPr>
          <p:cNvPr id="5" name="TextBox 4">
            <a:extLst>
              <a:ext uri="{FF2B5EF4-FFF2-40B4-BE49-F238E27FC236}">
                <a16:creationId xmlns:a16="http://schemas.microsoft.com/office/drawing/2014/main" id="{5BF08C6B-EFED-42E9-8025-2217F557E041}"/>
              </a:ext>
            </a:extLst>
          </p:cNvPr>
          <p:cNvSpPr txBox="1"/>
          <p:nvPr/>
        </p:nvSpPr>
        <p:spPr>
          <a:xfrm>
            <a:off x="1835696" y="3387131"/>
            <a:ext cx="6624736" cy="1323439"/>
          </a:xfrm>
          <a:prstGeom prst="rect">
            <a:avLst/>
          </a:prstGeom>
          <a:solidFill>
            <a:srgbClr val="99FFCC"/>
          </a:solidFill>
        </p:spPr>
        <p:txBody>
          <a:bodyPr wrap="square" rtlCol="0">
            <a:spAutoFit/>
          </a:bodyPr>
          <a:lstStyle/>
          <a:p>
            <a:r>
              <a:rPr lang="en-GB" sz="2000" dirty="0"/>
              <a:t>Write a summary about what happens in less than 100 words. </a:t>
            </a:r>
          </a:p>
          <a:p>
            <a:endParaRPr lang="en-GB" sz="2000" dirty="0"/>
          </a:p>
          <a:p>
            <a:r>
              <a:rPr lang="en-GB" sz="2000" dirty="0"/>
              <a:t>The word summary is a noun.  It means to give a brief account of the main points from something you have read or seen. </a:t>
            </a:r>
          </a:p>
        </p:txBody>
      </p:sp>
    </p:spTree>
    <p:extLst>
      <p:ext uri="{BB962C8B-B14F-4D97-AF65-F5344CB8AC3E}">
        <p14:creationId xmlns:p14="http://schemas.microsoft.com/office/powerpoint/2010/main" val="114640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one -part three</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TextBox 2">
            <a:extLst>
              <a:ext uri="{FF2B5EF4-FFF2-40B4-BE49-F238E27FC236}">
                <a16:creationId xmlns:a16="http://schemas.microsoft.com/office/drawing/2014/main" id="{9D308CA4-EEF2-4950-B407-B1B7B8D3B0A7}"/>
              </a:ext>
            </a:extLst>
          </p:cNvPr>
          <p:cNvSpPr txBox="1"/>
          <p:nvPr/>
        </p:nvSpPr>
        <p:spPr>
          <a:xfrm>
            <a:off x="457200" y="1186984"/>
            <a:ext cx="7848872" cy="369332"/>
          </a:xfrm>
          <a:prstGeom prst="rect">
            <a:avLst/>
          </a:prstGeom>
          <a:noFill/>
        </p:spPr>
        <p:txBody>
          <a:bodyPr wrap="square" rtlCol="0">
            <a:spAutoFit/>
          </a:bodyPr>
          <a:lstStyle/>
          <a:p>
            <a:r>
              <a:rPr lang="en-GB" dirty="0"/>
              <a:t>This week’s task is to use, The Clocktower, to produce a comic strip.</a:t>
            </a:r>
          </a:p>
        </p:txBody>
      </p:sp>
      <p:sp>
        <p:nvSpPr>
          <p:cNvPr id="5" name="TextBox 4">
            <a:extLst>
              <a:ext uri="{FF2B5EF4-FFF2-40B4-BE49-F238E27FC236}">
                <a16:creationId xmlns:a16="http://schemas.microsoft.com/office/drawing/2014/main" id="{D9DCE96F-068E-4A74-95D9-6B7FCAFC73A0}"/>
              </a:ext>
            </a:extLst>
          </p:cNvPr>
          <p:cNvSpPr txBox="1"/>
          <p:nvPr/>
        </p:nvSpPr>
        <p:spPr>
          <a:xfrm>
            <a:off x="443272" y="1690564"/>
            <a:ext cx="8089168" cy="738664"/>
          </a:xfrm>
          <a:prstGeom prst="rect">
            <a:avLst/>
          </a:prstGeom>
          <a:solidFill>
            <a:srgbClr val="FF66CC"/>
          </a:solidFill>
        </p:spPr>
        <p:txBody>
          <a:bodyPr wrap="square" rtlCol="0">
            <a:spAutoFit/>
          </a:bodyPr>
          <a:lstStyle/>
          <a:p>
            <a:r>
              <a:rPr lang="en-GB" sz="1400" dirty="0"/>
              <a:t>Task: to write a comic.</a:t>
            </a:r>
          </a:p>
          <a:p>
            <a:r>
              <a:rPr lang="en-GB" sz="1400" dirty="0"/>
              <a:t>Audience:  You are writing for other children your age and your teacher.</a:t>
            </a:r>
          </a:p>
          <a:p>
            <a:r>
              <a:rPr lang="en-GB" sz="1400" dirty="0"/>
              <a:t>Purpose:  A comic should be able to </a:t>
            </a:r>
            <a:r>
              <a:rPr lang="en-GB" sz="1400" dirty="0" err="1"/>
              <a:t>to</a:t>
            </a:r>
            <a:r>
              <a:rPr lang="en-GB" sz="1400" dirty="0"/>
              <a:t> entertain and engage the audience. </a:t>
            </a:r>
          </a:p>
        </p:txBody>
      </p:sp>
      <p:sp>
        <p:nvSpPr>
          <p:cNvPr id="4" name="TextBox 3">
            <a:extLst>
              <a:ext uri="{FF2B5EF4-FFF2-40B4-BE49-F238E27FC236}">
                <a16:creationId xmlns:a16="http://schemas.microsoft.com/office/drawing/2014/main" id="{3B190C33-F480-4961-B3D5-9C02738A3B2A}"/>
              </a:ext>
            </a:extLst>
          </p:cNvPr>
          <p:cNvSpPr txBox="1"/>
          <p:nvPr/>
        </p:nvSpPr>
        <p:spPr>
          <a:xfrm>
            <a:off x="470774" y="2733840"/>
            <a:ext cx="8061666" cy="369332"/>
          </a:xfrm>
          <a:prstGeom prst="rect">
            <a:avLst/>
          </a:prstGeom>
          <a:solidFill>
            <a:srgbClr val="99FFCC"/>
          </a:solidFill>
        </p:spPr>
        <p:txBody>
          <a:bodyPr wrap="square" rtlCol="0">
            <a:spAutoFit/>
          </a:bodyPr>
          <a:lstStyle/>
          <a:p>
            <a:r>
              <a:rPr lang="en-GB" dirty="0"/>
              <a:t>Find out what the word prequel means</a:t>
            </a:r>
            <a:r>
              <a:rPr lang="en-GB" sz="1400" i="1" dirty="0"/>
              <a:t>.   Click return to see the answer.  </a:t>
            </a:r>
          </a:p>
        </p:txBody>
      </p:sp>
      <p:sp>
        <p:nvSpPr>
          <p:cNvPr id="6" name="TextBox 5">
            <a:extLst>
              <a:ext uri="{FF2B5EF4-FFF2-40B4-BE49-F238E27FC236}">
                <a16:creationId xmlns:a16="http://schemas.microsoft.com/office/drawing/2014/main" id="{2D53DFB5-0D3F-4224-8BBD-B740DFDCE907}"/>
              </a:ext>
            </a:extLst>
          </p:cNvPr>
          <p:cNvSpPr txBox="1"/>
          <p:nvPr/>
        </p:nvSpPr>
        <p:spPr>
          <a:xfrm>
            <a:off x="470774" y="3407784"/>
            <a:ext cx="8061666" cy="923330"/>
          </a:xfrm>
          <a:prstGeom prst="rect">
            <a:avLst/>
          </a:prstGeom>
          <a:solidFill>
            <a:srgbClr val="99FFCC"/>
          </a:solidFill>
        </p:spPr>
        <p:txBody>
          <a:bodyPr wrap="square" rtlCol="0">
            <a:spAutoFit/>
          </a:bodyPr>
          <a:lstStyle/>
          <a:p>
            <a:r>
              <a:rPr lang="en-GB" i="1" dirty="0"/>
              <a:t>The word prequel is a noun.</a:t>
            </a:r>
          </a:p>
          <a:p>
            <a:r>
              <a:rPr lang="en-GB" i="1" dirty="0"/>
              <a:t>It means a story or film that contains events that happen before those in an existing piece of work.</a:t>
            </a:r>
          </a:p>
        </p:txBody>
      </p:sp>
      <p:sp>
        <p:nvSpPr>
          <p:cNvPr id="8" name="TextBox 7">
            <a:extLst>
              <a:ext uri="{FF2B5EF4-FFF2-40B4-BE49-F238E27FC236}">
                <a16:creationId xmlns:a16="http://schemas.microsoft.com/office/drawing/2014/main" id="{6F5AFCF4-271A-4DB6-B22D-3A632743FBC8}"/>
              </a:ext>
            </a:extLst>
          </p:cNvPr>
          <p:cNvSpPr txBox="1"/>
          <p:nvPr/>
        </p:nvSpPr>
        <p:spPr>
          <a:xfrm>
            <a:off x="453059" y="4667843"/>
            <a:ext cx="7928249" cy="1200329"/>
          </a:xfrm>
          <a:prstGeom prst="rect">
            <a:avLst/>
          </a:prstGeom>
          <a:solidFill>
            <a:srgbClr val="99FFCC"/>
          </a:solidFill>
        </p:spPr>
        <p:txBody>
          <a:bodyPr wrap="square" rtlCol="0">
            <a:spAutoFit/>
          </a:bodyPr>
          <a:lstStyle/>
          <a:p>
            <a:r>
              <a:rPr lang="en-GB" dirty="0"/>
              <a:t>In this prequel, the reasons for why and how the girl ends up in the tower needs to be explained. </a:t>
            </a:r>
          </a:p>
          <a:p>
            <a:endParaRPr lang="en-GB" dirty="0"/>
          </a:p>
          <a:p>
            <a:r>
              <a:rPr lang="en-GB" dirty="0"/>
              <a:t>Talk to someone about possible ideas that may have lead to her being there. </a:t>
            </a:r>
          </a:p>
        </p:txBody>
      </p:sp>
    </p:spTree>
    <p:extLst>
      <p:ext uri="{BB962C8B-B14F-4D97-AF65-F5344CB8AC3E}">
        <p14:creationId xmlns:p14="http://schemas.microsoft.com/office/powerpoint/2010/main" val="14299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one -part three</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7" name="TextBox 6">
            <a:extLst>
              <a:ext uri="{FF2B5EF4-FFF2-40B4-BE49-F238E27FC236}">
                <a16:creationId xmlns:a16="http://schemas.microsoft.com/office/drawing/2014/main" id="{8B06BD5C-547E-46B3-A1D9-4CD81D676588}"/>
              </a:ext>
            </a:extLst>
          </p:cNvPr>
          <p:cNvSpPr txBox="1"/>
          <p:nvPr/>
        </p:nvSpPr>
        <p:spPr>
          <a:xfrm rot="21431810">
            <a:off x="326201" y="4411824"/>
            <a:ext cx="4248472" cy="2262158"/>
          </a:xfrm>
          <a:prstGeom prst="rect">
            <a:avLst/>
          </a:prstGeom>
          <a:solidFill>
            <a:srgbClr val="99FFCC"/>
          </a:solidFill>
        </p:spPr>
        <p:txBody>
          <a:bodyPr wrap="square" rtlCol="0">
            <a:spAutoFit/>
          </a:bodyPr>
          <a:lstStyle/>
          <a:p>
            <a:pPr algn="ctr"/>
            <a:r>
              <a:rPr lang="en-GB" sz="1500" b="1" dirty="0"/>
              <a:t>Idea 3.</a:t>
            </a:r>
          </a:p>
          <a:p>
            <a:r>
              <a:rPr lang="en-GB" dirty="0"/>
              <a:t>Something happened a long time ago, which puts the village in constant danger.  The girl’s family is the only one who can prevent it from happening again. To do so, she must keep the clock turning. She has volunteered to do this, so that everyone else can live as before.  </a:t>
            </a:r>
          </a:p>
        </p:txBody>
      </p:sp>
      <p:sp>
        <p:nvSpPr>
          <p:cNvPr id="10" name="TextBox 9">
            <a:extLst>
              <a:ext uri="{FF2B5EF4-FFF2-40B4-BE49-F238E27FC236}">
                <a16:creationId xmlns:a16="http://schemas.microsoft.com/office/drawing/2014/main" id="{A5606224-DEDE-456F-AC33-CE005CCAC76A}"/>
              </a:ext>
            </a:extLst>
          </p:cNvPr>
          <p:cNvSpPr txBox="1"/>
          <p:nvPr/>
        </p:nvSpPr>
        <p:spPr>
          <a:xfrm rot="493572">
            <a:off x="4605315" y="1831491"/>
            <a:ext cx="3312368" cy="2539157"/>
          </a:xfrm>
          <a:prstGeom prst="rect">
            <a:avLst/>
          </a:prstGeom>
          <a:solidFill>
            <a:srgbClr val="FF66CC"/>
          </a:solidFill>
        </p:spPr>
        <p:txBody>
          <a:bodyPr wrap="square" rtlCol="0">
            <a:spAutoFit/>
          </a:bodyPr>
          <a:lstStyle/>
          <a:p>
            <a:pPr algn="ctr"/>
            <a:r>
              <a:rPr lang="en-GB" sz="1500" b="1" dirty="0"/>
              <a:t>Idea 2.</a:t>
            </a:r>
          </a:p>
          <a:p>
            <a:r>
              <a:rPr lang="en-GB" dirty="0"/>
              <a:t>The girl has been trapped in the tower, so that she can improve something about herself.  For example, perhaps she had done something selfish and to learn to be a better person she was to spend her time keeping the village from freezing. </a:t>
            </a:r>
          </a:p>
        </p:txBody>
      </p:sp>
      <p:sp>
        <p:nvSpPr>
          <p:cNvPr id="11" name="TextBox 10">
            <a:extLst>
              <a:ext uri="{FF2B5EF4-FFF2-40B4-BE49-F238E27FC236}">
                <a16:creationId xmlns:a16="http://schemas.microsoft.com/office/drawing/2014/main" id="{115D0274-38F7-4C34-B917-206C83E25791}"/>
              </a:ext>
            </a:extLst>
          </p:cNvPr>
          <p:cNvSpPr txBox="1"/>
          <p:nvPr/>
        </p:nvSpPr>
        <p:spPr>
          <a:xfrm>
            <a:off x="2005372" y="1162439"/>
            <a:ext cx="5112568" cy="369332"/>
          </a:xfrm>
          <a:prstGeom prst="rect">
            <a:avLst/>
          </a:prstGeom>
          <a:noFill/>
        </p:spPr>
        <p:txBody>
          <a:bodyPr wrap="square" rtlCol="0">
            <a:spAutoFit/>
          </a:bodyPr>
          <a:lstStyle/>
          <a:p>
            <a:r>
              <a:rPr lang="en-GB" dirty="0"/>
              <a:t>Pick one of these ideas to base your prequel on. </a:t>
            </a:r>
          </a:p>
        </p:txBody>
      </p:sp>
      <p:sp>
        <p:nvSpPr>
          <p:cNvPr id="6" name="TextBox 5">
            <a:extLst>
              <a:ext uri="{FF2B5EF4-FFF2-40B4-BE49-F238E27FC236}">
                <a16:creationId xmlns:a16="http://schemas.microsoft.com/office/drawing/2014/main" id="{55A2B6A3-D6E2-4042-AAC9-1D30106A5A15}"/>
              </a:ext>
            </a:extLst>
          </p:cNvPr>
          <p:cNvSpPr txBox="1"/>
          <p:nvPr/>
        </p:nvSpPr>
        <p:spPr>
          <a:xfrm rot="21069692">
            <a:off x="771195" y="1739373"/>
            <a:ext cx="3096344" cy="2585323"/>
          </a:xfrm>
          <a:prstGeom prst="rect">
            <a:avLst/>
          </a:prstGeom>
          <a:solidFill>
            <a:srgbClr val="FFFF00"/>
          </a:solidFill>
        </p:spPr>
        <p:txBody>
          <a:bodyPr wrap="square" rtlCol="0">
            <a:spAutoFit/>
          </a:bodyPr>
          <a:lstStyle/>
          <a:p>
            <a:pPr algn="ctr"/>
            <a:r>
              <a:rPr lang="en-GB" sz="1500" b="1" dirty="0"/>
              <a:t>Idea 1.</a:t>
            </a:r>
          </a:p>
          <a:p>
            <a:r>
              <a:rPr lang="en-GB" dirty="0"/>
              <a:t>Someone or something has placed a curse on the village.</a:t>
            </a:r>
          </a:p>
          <a:p>
            <a:r>
              <a:rPr lang="en-GB" dirty="0"/>
              <a:t>The girl was the daughter of someone important, and as part of the curse, she must stay in the tower forever. She must turn everyday to keep the village from freezing in time. </a:t>
            </a:r>
          </a:p>
        </p:txBody>
      </p:sp>
      <p:sp>
        <p:nvSpPr>
          <p:cNvPr id="3" name="TextBox 2">
            <a:extLst>
              <a:ext uri="{FF2B5EF4-FFF2-40B4-BE49-F238E27FC236}">
                <a16:creationId xmlns:a16="http://schemas.microsoft.com/office/drawing/2014/main" id="{00255097-11D6-4CCB-B23E-A110247E4331}"/>
              </a:ext>
            </a:extLst>
          </p:cNvPr>
          <p:cNvSpPr txBox="1"/>
          <p:nvPr/>
        </p:nvSpPr>
        <p:spPr>
          <a:xfrm rot="20835161">
            <a:off x="4598503" y="4383999"/>
            <a:ext cx="4239345" cy="2031325"/>
          </a:xfrm>
          <a:prstGeom prst="rect">
            <a:avLst/>
          </a:prstGeom>
          <a:solidFill>
            <a:srgbClr val="66FF66"/>
          </a:solidFill>
        </p:spPr>
        <p:txBody>
          <a:bodyPr wrap="square" rtlCol="0">
            <a:spAutoFit/>
          </a:bodyPr>
          <a:lstStyle/>
          <a:p>
            <a:pPr algn="ctr"/>
            <a:r>
              <a:rPr lang="en-GB" sz="1500" b="1" dirty="0"/>
              <a:t>Idea 4</a:t>
            </a:r>
          </a:p>
          <a:p>
            <a:r>
              <a:rPr lang="en-GB" dirty="0"/>
              <a:t>It is set in a world that is totally run on electricity.  However, they have used up their natural resources. Power stations no longer make electricity, so in this village, the electricity is made by the clock turning.  If the clock stops, everything stops. </a:t>
            </a:r>
          </a:p>
        </p:txBody>
      </p:sp>
    </p:spTree>
    <p:extLst>
      <p:ext uri="{BB962C8B-B14F-4D97-AF65-F5344CB8AC3E}">
        <p14:creationId xmlns:p14="http://schemas.microsoft.com/office/powerpoint/2010/main" val="31490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1)">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one -part three</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TextBox 2">
            <a:extLst>
              <a:ext uri="{FF2B5EF4-FFF2-40B4-BE49-F238E27FC236}">
                <a16:creationId xmlns:a16="http://schemas.microsoft.com/office/drawing/2014/main" id="{2B82A09F-5521-462C-A3A5-653F2A9C65EF}"/>
              </a:ext>
            </a:extLst>
          </p:cNvPr>
          <p:cNvSpPr txBox="1"/>
          <p:nvPr/>
        </p:nvSpPr>
        <p:spPr>
          <a:xfrm>
            <a:off x="722487" y="1409871"/>
            <a:ext cx="7964312" cy="369332"/>
          </a:xfrm>
          <a:prstGeom prst="rect">
            <a:avLst/>
          </a:prstGeom>
          <a:solidFill>
            <a:srgbClr val="99FFCC"/>
          </a:solidFill>
        </p:spPr>
        <p:txBody>
          <a:bodyPr wrap="square" rtlCol="0">
            <a:spAutoFit/>
          </a:bodyPr>
          <a:lstStyle/>
          <a:p>
            <a:r>
              <a:rPr lang="en-GB" b="1" dirty="0"/>
              <a:t>Step 1.  </a:t>
            </a:r>
            <a:r>
              <a:rPr lang="en-GB" dirty="0"/>
              <a:t>Create a simple timeline with 6-8 bullets points.</a:t>
            </a:r>
          </a:p>
        </p:txBody>
      </p:sp>
      <p:sp>
        <p:nvSpPr>
          <p:cNvPr id="4" name="TextBox 3">
            <a:extLst>
              <a:ext uri="{FF2B5EF4-FFF2-40B4-BE49-F238E27FC236}">
                <a16:creationId xmlns:a16="http://schemas.microsoft.com/office/drawing/2014/main" id="{9D37DE40-27FB-444A-BBFC-B9A5834AAF0C}"/>
              </a:ext>
            </a:extLst>
          </p:cNvPr>
          <p:cNvSpPr txBox="1"/>
          <p:nvPr/>
        </p:nvSpPr>
        <p:spPr>
          <a:xfrm>
            <a:off x="722486" y="2155983"/>
            <a:ext cx="7964313" cy="646331"/>
          </a:xfrm>
          <a:prstGeom prst="rect">
            <a:avLst/>
          </a:prstGeom>
          <a:solidFill>
            <a:srgbClr val="99FFCC"/>
          </a:solidFill>
        </p:spPr>
        <p:txBody>
          <a:bodyPr wrap="square" rtlCol="0">
            <a:spAutoFit/>
          </a:bodyPr>
          <a:lstStyle/>
          <a:p>
            <a:r>
              <a:rPr lang="en-GB" b="1" dirty="0"/>
              <a:t>Step 2.  </a:t>
            </a:r>
            <a:r>
              <a:rPr lang="en-GB" dirty="0"/>
              <a:t>You must only write one sentence by each bullet point; however, they must show a clear summary of what your prequel would be about. </a:t>
            </a:r>
          </a:p>
        </p:txBody>
      </p:sp>
      <p:sp>
        <p:nvSpPr>
          <p:cNvPr id="5" name="TextBox 4">
            <a:extLst>
              <a:ext uri="{FF2B5EF4-FFF2-40B4-BE49-F238E27FC236}">
                <a16:creationId xmlns:a16="http://schemas.microsoft.com/office/drawing/2014/main" id="{641542C6-EC6C-4C6F-9319-EA62D7A8BAC9}"/>
              </a:ext>
            </a:extLst>
          </p:cNvPr>
          <p:cNvSpPr txBox="1"/>
          <p:nvPr/>
        </p:nvSpPr>
        <p:spPr>
          <a:xfrm>
            <a:off x="722485" y="3040024"/>
            <a:ext cx="7964311" cy="2031325"/>
          </a:xfrm>
          <a:prstGeom prst="rect">
            <a:avLst/>
          </a:prstGeom>
          <a:solidFill>
            <a:srgbClr val="99FFCC"/>
          </a:solidFill>
        </p:spPr>
        <p:txBody>
          <a:bodyPr wrap="square" rtlCol="0">
            <a:spAutoFit/>
          </a:bodyPr>
          <a:lstStyle/>
          <a:p>
            <a:r>
              <a:rPr lang="en-GB" b="1" dirty="0"/>
              <a:t>Expectations</a:t>
            </a:r>
          </a:p>
          <a:p>
            <a:pPr marL="342900" indent="-342900">
              <a:buAutoNum type="arabicPeriod"/>
            </a:pPr>
            <a:r>
              <a:rPr lang="en-GB" dirty="0"/>
              <a:t>You must use at least one simple sentence. This must have a subject and a verb and make sense on its own. </a:t>
            </a:r>
          </a:p>
          <a:p>
            <a:pPr marL="342900" indent="-342900">
              <a:buAutoNum type="arabicPeriod"/>
            </a:pPr>
            <a:r>
              <a:rPr lang="en-GB" dirty="0"/>
              <a:t>You must aim to use at least three compound sentences, which use FANBOYS accurately.  Remember, both sides of the FANBOY should have a simple (main clause) sentence.</a:t>
            </a:r>
          </a:p>
          <a:p>
            <a:pPr marL="342900" indent="-342900">
              <a:buAutoNum type="arabicPeriod"/>
            </a:pPr>
            <a:r>
              <a:rPr lang="en-GB" dirty="0"/>
              <a:t>You must use basic sentence punctuation accurately. </a:t>
            </a:r>
          </a:p>
        </p:txBody>
      </p:sp>
      <p:sp>
        <p:nvSpPr>
          <p:cNvPr id="6" name="TextBox 5">
            <a:extLst>
              <a:ext uri="{FF2B5EF4-FFF2-40B4-BE49-F238E27FC236}">
                <a16:creationId xmlns:a16="http://schemas.microsoft.com/office/drawing/2014/main" id="{FB02BB95-790B-4263-A270-12AA2BB4AF92}"/>
              </a:ext>
            </a:extLst>
          </p:cNvPr>
          <p:cNvSpPr txBox="1"/>
          <p:nvPr/>
        </p:nvSpPr>
        <p:spPr>
          <a:xfrm>
            <a:off x="722485" y="5309059"/>
            <a:ext cx="7815783" cy="923330"/>
          </a:xfrm>
          <a:prstGeom prst="rect">
            <a:avLst/>
          </a:prstGeom>
          <a:solidFill>
            <a:srgbClr val="66FF66"/>
          </a:solidFill>
        </p:spPr>
        <p:txBody>
          <a:bodyPr wrap="square" rtlCol="0">
            <a:spAutoFit/>
          </a:bodyPr>
          <a:lstStyle/>
          <a:p>
            <a:r>
              <a:rPr lang="en-GB" u="sng" dirty="0"/>
              <a:t>Writers tip.</a:t>
            </a:r>
          </a:p>
          <a:p>
            <a:r>
              <a:rPr lang="en-GB" dirty="0"/>
              <a:t>Start with the ending, which is how she ends up in the tower.  Then work backwards to establish why she ended up there. </a:t>
            </a:r>
          </a:p>
        </p:txBody>
      </p:sp>
    </p:spTree>
    <p:extLst>
      <p:ext uri="{BB962C8B-B14F-4D97-AF65-F5344CB8AC3E}">
        <p14:creationId xmlns:p14="http://schemas.microsoft.com/office/powerpoint/2010/main" val="355405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A1A61A4-00CA-45A0-95B9-9AC3377C8189}"/>
              </a:ext>
            </a:extLst>
          </p:cNvPr>
          <p:cNvSpPr txBox="1">
            <a:spLocks/>
          </p:cNvSpPr>
          <p:nvPr/>
        </p:nvSpPr>
        <p:spPr>
          <a:xfrm>
            <a:off x="457200" y="274638"/>
            <a:ext cx="8229600" cy="94795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a:t>Lesson 2 part 1 </a:t>
            </a:r>
            <a:r>
              <a:rPr lang="en-GB"/>
              <a:t>Word Class: Determiners</a:t>
            </a:r>
            <a:endParaRPr lang="en-GB" dirty="0"/>
          </a:p>
        </p:txBody>
      </p:sp>
      <p:sp>
        <p:nvSpPr>
          <p:cNvPr id="6" name="TextBox 5">
            <a:extLst>
              <a:ext uri="{FF2B5EF4-FFF2-40B4-BE49-F238E27FC236}">
                <a16:creationId xmlns:a16="http://schemas.microsoft.com/office/drawing/2014/main" id="{564D843C-5D4E-4C8E-816A-1D0109F64C7E}"/>
              </a:ext>
            </a:extLst>
          </p:cNvPr>
          <p:cNvSpPr txBox="1"/>
          <p:nvPr/>
        </p:nvSpPr>
        <p:spPr>
          <a:xfrm>
            <a:off x="457199" y="1442798"/>
            <a:ext cx="5554961" cy="830997"/>
          </a:xfrm>
          <a:prstGeom prst="rect">
            <a:avLst/>
          </a:prstGeom>
          <a:solidFill>
            <a:srgbClr val="99FFCC"/>
          </a:solidFill>
        </p:spPr>
        <p:txBody>
          <a:bodyPr wrap="square" rtlCol="0">
            <a:spAutoFit/>
          </a:bodyPr>
          <a:lstStyle/>
          <a:p>
            <a:r>
              <a:rPr lang="en-GB" sz="1600" dirty="0"/>
              <a:t>Determiners are used to introduce the word that is the noun.</a:t>
            </a:r>
          </a:p>
          <a:p>
            <a:r>
              <a:rPr lang="en-GB" sz="1600" dirty="0"/>
              <a:t>Look in your reading book and try to spot some determiners.</a:t>
            </a:r>
          </a:p>
          <a:p>
            <a:r>
              <a:rPr lang="en-GB" sz="1600" dirty="0"/>
              <a:t>Do they always come before or after the noun being focused on?  </a:t>
            </a:r>
          </a:p>
        </p:txBody>
      </p:sp>
      <p:sp>
        <p:nvSpPr>
          <p:cNvPr id="7" name="TextBox 6">
            <a:extLst>
              <a:ext uri="{FF2B5EF4-FFF2-40B4-BE49-F238E27FC236}">
                <a16:creationId xmlns:a16="http://schemas.microsoft.com/office/drawing/2014/main" id="{F6C53D58-8172-4E87-A923-0288DF216C1C}"/>
              </a:ext>
            </a:extLst>
          </p:cNvPr>
          <p:cNvSpPr txBox="1"/>
          <p:nvPr/>
        </p:nvSpPr>
        <p:spPr>
          <a:xfrm>
            <a:off x="6300192" y="1344210"/>
            <a:ext cx="1208530" cy="276999"/>
          </a:xfrm>
          <a:prstGeom prst="rect">
            <a:avLst/>
          </a:prstGeom>
          <a:noFill/>
        </p:spPr>
        <p:txBody>
          <a:bodyPr wrap="square" rtlCol="0">
            <a:spAutoFit/>
          </a:bodyPr>
          <a:lstStyle/>
          <a:p>
            <a:r>
              <a:rPr lang="en-GB" sz="1200" dirty="0"/>
              <a:t>Click for answer. </a:t>
            </a:r>
          </a:p>
        </p:txBody>
      </p:sp>
      <p:sp>
        <p:nvSpPr>
          <p:cNvPr id="8" name="TextBox 7">
            <a:extLst>
              <a:ext uri="{FF2B5EF4-FFF2-40B4-BE49-F238E27FC236}">
                <a16:creationId xmlns:a16="http://schemas.microsoft.com/office/drawing/2014/main" id="{136E5040-122C-4B7E-B5FB-93719989F001}"/>
              </a:ext>
            </a:extLst>
          </p:cNvPr>
          <p:cNvSpPr txBox="1"/>
          <p:nvPr/>
        </p:nvSpPr>
        <p:spPr>
          <a:xfrm>
            <a:off x="6300192" y="1693089"/>
            <a:ext cx="2411796" cy="584775"/>
          </a:xfrm>
          <a:prstGeom prst="rect">
            <a:avLst/>
          </a:prstGeom>
          <a:solidFill>
            <a:srgbClr val="99FFCC"/>
          </a:solidFill>
        </p:spPr>
        <p:txBody>
          <a:bodyPr wrap="square" rtlCol="0">
            <a:spAutoFit/>
          </a:bodyPr>
          <a:lstStyle/>
          <a:p>
            <a:r>
              <a:rPr lang="en-GB" sz="1600" dirty="0"/>
              <a:t>Determiners are always found before the noun. </a:t>
            </a:r>
          </a:p>
        </p:txBody>
      </p:sp>
      <p:sp>
        <p:nvSpPr>
          <p:cNvPr id="9" name="TextBox 8">
            <a:extLst>
              <a:ext uri="{FF2B5EF4-FFF2-40B4-BE49-F238E27FC236}">
                <a16:creationId xmlns:a16="http://schemas.microsoft.com/office/drawing/2014/main" id="{5DFD5673-6A59-4AED-A321-89ACE65C6F6C}"/>
              </a:ext>
            </a:extLst>
          </p:cNvPr>
          <p:cNvSpPr txBox="1"/>
          <p:nvPr/>
        </p:nvSpPr>
        <p:spPr>
          <a:xfrm>
            <a:off x="432693" y="2528071"/>
            <a:ext cx="5579467" cy="584775"/>
          </a:xfrm>
          <a:prstGeom prst="rect">
            <a:avLst/>
          </a:prstGeom>
          <a:solidFill>
            <a:srgbClr val="99FFCC"/>
          </a:solidFill>
        </p:spPr>
        <p:txBody>
          <a:bodyPr wrap="square" rtlCol="0">
            <a:spAutoFit/>
          </a:bodyPr>
          <a:lstStyle/>
          <a:p>
            <a:r>
              <a:rPr lang="en-GB" sz="1600" dirty="0"/>
              <a:t>We have seen that a group of special determiners, that we call articles, are the most common.  What are they? </a:t>
            </a:r>
          </a:p>
        </p:txBody>
      </p:sp>
      <p:sp>
        <p:nvSpPr>
          <p:cNvPr id="10" name="TextBox 9">
            <a:extLst>
              <a:ext uri="{FF2B5EF4-FFF2-40B4-BE49-F238E27FC236}">
                <a16:creationId xmlns:a16="http://schemas.microsoft.com/office/drawing/2014/main" id="{E9A3846A-B2A3-45EB-BA50-097A1F79C505}"/>
              </a:ext>
            </a:extLst>
          </p:cNvPr>
          <p:cNvSpPr txBox="1"/>
          <p:nvPr/>
        </p:nvSpPr>
        <p:spPr>
          <a:xfrm>
            <a:off x="6336327" y="2371113"/>
            <a:ext cx="1208530" cy="276999"/>
          </a:xfrm>
          <a:prstGeom prst="rect">
            <a:avLst/>
          </a:prstGeom>
          <a:noFill/>
        </p:spPr>
        <p:txBody>
          <a:bodyPr wrap="square" rtlCol="0">
            <a:spAutoFit/>
          </a:bodyPr>
          <a:lstStyle/>
          <a:p>
            <a:r>
              <a:rPr lang="en-GB" sz="1200" dirty="0"/>
              <a:t>Click for answer. </a:t>
            </a:r>
          </a:p>
        </p:txBody>
      </p:sp>
      <p:sp>
        <p:nvSpPr>
          <p:cNvPr id="11" name="TextBox 10">
            <a:extLst>
              <a:ext uri="{FF2B5EF4-FFF2-40B4-BE49-F238E27FC236}">
                <a16:creationId xmlns:a16="http://schemas.microsoft.com/office/drawing/2014/main" id="{F7725A3F-8EA6-46A3-8A23-4A8D798B67E3}"/>
              </a:ext>
            </a:extLst>
          </p:cNvPr>
          <p:cNvSpPr txBox="1"/>
          <p:nvPr/>
        </p:nvSpPr>
        <p:spPr>
          <a:xfrm>
            <a:off x="6300192" y="2699455"/>
            <a:ext cx="2362289" cy="338554"/>
          </a:xfrm>
          <a:prstGeom prst="rect">
            <a:avLst/>
          </a:prstGeom>
          <a:solidFill>
            <a:srgbClr val="99FFCC"/>
          </a:solidFill>
        </p:spPr>
        <p:txBody>
          <a:bodyPr wrap="square" rtlCol="0">
            <a:spAutoFit/>
          </a:bodyPr>
          <a:lstStyle/>
          <a:p>
            <a:r>
              <a:rPr lang="en-GB" sz="1600" dirty="0"/>
              <a:t>The articles are: a an, the. </a:t>
            </a:r>
          </a:p>
        </p:txBody>
      </p:sp>
      <p:sp>
        <p:nvSpPr>
          <p:cNvPr id="13" name="TextBox 12">
            <a:extLst>
              <a:ext uri="{FF2B5EF4-FFF2-40B4-BE49-F238E27FC236}">
                <a16:creationId xmlns:a16="http://schemas.microsoft.com/office/drawing/2014/main" id="{49D637F7-E473-4FFD-A107-35D028380972}"/>
              </a:ext>
            </a:extLst>
          </p:cNvPr>
          <p:cNvSpPr txBox="1"/>
          <p:nvPr/>
        </p:nvSpPr>
        <p:spPr>
          <a:xfrm>
            <a:off x="457198" y="3403476"/>
            <a:ext cx="5554961" cy="861774"/>
          </a:xfrm>
          <a:prstGeom prst="rect">
            <a:avLst/>
          </a:prstGeom>
          <a:solidFill>
            <a:srgbClr val="99FFCC"/>
          </a:solidFill>
        </p:spPr>
        <p:txBody>
          <a:bodyPr wrap="square" rtlCol="0">
            <a:spAutoFit/>
          </a:bodyPr>
          <a:lstStyle/>
          <a:p>
            <a:r>
              <a:rPr lang="en-GB" sz="1600" dirty="0"/>
              <a:t>Talk to someone and the list the possible determiners that you could use in front of these nouns. </a:t>
            </a:r>
          </a:p>
          <a:p>
            <a:pPr algn="ctr"/>
            <a:r>
              <a:rPr lang="en-GB" b="1" dirty="0">
                <a:solidFill>
                  <a:srgbClr val="FF0000"/>
                </a:solidFill>
              </a:rPr>
              <a:t>dog/dogs   chair/chairs   children   book</a:t>
            </a:r>
          </a:p>
        </p:txBody>
      </p:sp>
      <p:sp>
        <p:nvSpPr>
          <p:cNvPr id="14" name="TextBox 13">
            <a:extLst>
              <a:ext uri="{FF2B5EF4-FFF2-40B4-BE49-F238E27FC236}">
                <a16:creationId xmlns:a16="http://schemas.microsoft.com/office/drawing/2014/main" id="{F72F774E-E4DD-4137-89C1-43A373369B32}"/>
              </a:ext>
            </a:extLst>
          </p:cNvPr>
          <p:cNvSpPr txBox="1"/>
          <p:nvPr/>
        </p:nvSpPr>
        <p:spPr>
          <a:xfrm>
            <a:off x="6300192" y="3361532"/>
            <a:ext cx="1208530" cy="1908215"/>
          </a:xfrm>
          <a:prstGeom prst="rect">
            <a:avLst/>
          </a:prstGeom>
          <a:solidFill>
            <a:srgbClr val="99FFCC"/>
          </a:solidFill>
        </p:spPr>
        <p:txBody>
          <a:bodyPr wrap="square" rtlCol="0">
            <a:spAutoFit/>
          </a:bodyPr>
          <a:lstStyle/>
          <a:p>
            <a:r>
              <a:rPr lang="en-GB" sz="2000" b="1" dirty="0">
                <a:solidFill>
                  <a:srgbClr val="FF0000"/>
                </a:solidFill>
              </a:rPr>
              <a:t>my, mine</a:t>
            </a:r>
          </a:p>
          <a:p>
            <a:r>
              <a:rPr lang="en-GB" sz="2000" b="1" dirty="0">
                <a:solidFill>
                  <a:srgbClr val="FF0000"/>
                </a:solidFill>
              </a:rPr>
              <a:t>your</a:t>
            </a:r>
          </a:p>
          <a:p>
            <a:r>
              <a:rPr lang="en-GB" sz="2000" b="1" dirty="0">
                <a:solidFill>
                  <a:srgbClr val="FF0000"/>
                </a:solidFill>
              </a:rPr>
              <a:t>his, her, its</a:t>
            </a:r>
          </a:p>
          <a:p>
            <a:r>
              <a:rPr lang="en-GB" sz="2000" b="1" dirty="0">
                <a:solidFill>
                  <a:srgbClr val="FF0000"/>
                </a:solidFill>
              </a:rPr>
              <a:t>our, their</a:t>
            </a:r>
          </a:p>
          <a:p>
            <a:endParaRPr lang="en-GB" dirty="0"/>
          </a:p>
        </p:txBody>
      </p:sp>
      <p:sp>
        <p:nvSpPr>
          <p:cNvPr id="15" name="TextBox 14">
            <a:extLst>
              <a:ext uri="{FF2B5EF4-FFF2-40B4-BE49-F238E27FC236}">
                <a16:creationId xmlns:a16="http://schemas.microsoft.com/office/drawing/2014/main" id="{85EA0F89-DBC6-456B-9A69-ACBCCD7D9448}"/>
              </a:ext>
            </a:extLst>
          </p:cNvPr>
          <p:cNvSpPr txBox="1"/>
          <p:nvPr/>
        </p:nvSpPr>
        <p:spPr>
          <a:xfrm>
            <a:off x="7668344" y="4171683"/>
            <a:ext cx="1290882" cy="1938992"/>
          </a:xfrm>
          <a:prstGeom prst="rect">
            <a:avLst/>
          </a:prstGeom>
          <a:solidFill>
            <a:srgbClr val="99FFCC"/>
          </a:solidFill>
        </p:spPr>
        <p:txBody>
          <a:bodyPr wrap="square" rtlCol="0">
            <a:spAutoFit/>
          </a:bodyPr>
          <a:lstStyle/>
          <a:p>
            <a:r>
              <a:rPr lang="en-GB" sz="1600" dirty="0"/>
              <a:t>These are called. </a:t>
            </a:r>
            <a:r>
              <a:rPr lang="en-GB" sz="1600" b="1" u="sng" dirty="0"/>
              <a:t>possessive</a:t>
            </a:r>
          </a:p>
          <a:p>
            <a:r>
              <a:rPr lang="en-GB" sz="1600" b="1" u="sng" dirty="0"/>
              <a:t>determiners</a:t>
            </a:r>
          </a:p>
          <a:p>
            <a:r>
              <a:rPr lang="en-GB" sz="1400" dirty="0"/>
              <a:t>These show things belong to someone or something.  </a:t>
            </a:r>
          </a:p>
        </p:txBody>
      </p:sp>
      <p:sp>
        <p:nvSpPr>
          <p:cNvPr id="16" name="TextBox 15">
            <a:extLst>
              <a:ext uri="{FF2B5EF4-FFF2-40B4-BE49-F238E27FC236}">
                <a16:creationId xmlns:a16="http://schemas.microsoft.com/office/drawing/2014/main" id="{7138C227-3076-49A6-8B20-D43F0B63BD39}"/>
              </a:ext>
            </a:extLst>
          </p:cNvPr>
          <p:cNvSpPr txBox="1"/>
          <p:nvPr/>
        </p:nvSpPr>
        <p:spPr>
          <a:xfrm>
            <a:off x="359401" y="4666666"/>
            <a:ext cx="5652759" cy="1169551"/>
          </a:xfrm>
          <a:prstGeom prst="rect">
            <a:avLst/>
          </a:prstGeom>
          <a:solidFill>
            <a:srgbClr val="99FFCC"/>
          </a:solidFill>
        </p:spPr>
        <p:txBody>
          <a:bodyPr wrap="square" rtlCol="0">
            <a:spAutoFit/>
          </a:bodyPr>
          <a:lstStyle/>
          <a:p>
            <a:r>
              <a:rPr lang="en-GB" sz="1600" dirty="0"/>
              <a:t>You might have also used numbers or words like:</a:t>
            </a:r>
          </a:p>
          <a:p>
            <a:r>
              <a:rPr lang="en-GB" sz="1600" dirty="0"/>
              <a:t> </a:t>
            </a:r>
            <a:r>
              <a:rPr lang="en-GB" sz="2000" b="1" dirty="0">
                <a:solidFill>
                  <a:srgbClr val="FF0000"/>
                </a:solidFill>
              </a:rPr>
              <a:t>some, many, several.</a:t>
            </a:r>
            <a:r>
              <a:rPr lang="en-GB" sz="2000" dirty="0"/>
              <a:t>  </a:t>
            </a:r>
          </a:p>
          <a:p>
            <a:r>
              <a:rPr lang="en-GB" sz="1600" dirty="0"/>
              <a:t>These are known as quantifiers. This means they lets you know how many of something</a:t>
            </a:r>
            <a:r>
              <a:rPr lang="en-GB" dirty="0"/>
              <a:t>. </a:t>
            </a:r>
          </a:p>
        </p:txBody>
      </p:sp>
    </p:spTree>
    <p:extLst>
      <p:ext uri="{BB962C8B-B14F-4D97-AF65-F5344CB8AC3E}">
        <p14:creationId xmlns:p14="http://schemas.microsoft.com/office/powerpoint/2010/main" val="317674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80">
                                          <p:stCondLst>
                                            <p:cond delay="0"/>
                                          </p:stCondLst>
                                        </p:cTn>
                                        <p:tgtEl>
                                          <p:spTgt spid="14"/>
                                        </p:tgtEl>
                                      </p:cBhvr>
                                    </p:animEffect>
                                    <p:anim calcmode="lin" valueType="num">
                                      <p:cBhvr>
                                        <p:cTn id="3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3" dur="26">
                                          <p:stCondLst>
                                            <p:cond delay="650"/>
                                          </p:stCondLst>
                                        </p:cTn>
                                        <p:tgtEl>
                                          <p:spTgt spid="14"/>
                                        </p:tgtEl>
                                      </p:cBhvr>
                                      <p:to x="100000" y="60000"/>
                                    </p:animScale>
                                    <p:animScale>
                                      <p:cBhvr>
                                        <p:cTn id="44" dur="166" decel="50000">
                                          <p:stCondLst>
                                            <p:cond delay="676"/>
                                          </p:stCondLst>
                                        </p:cTn>
                                        <p:tgtEl>
                                          <p:spTgt spid="14"/>
                                        </p:tgtEl>
                                      </p:cBhvr>
                                      <p:to x="100000" y="100000"/>
                                    </p:animScale>
                                    <p:animScale>
                                      <p:cBhvr>
                                        <p:cTn id="45" dur="26">
                                          <p:stCondLst>
                                            <p:cond delay="1312"/>
                                          </p:stCondLst>
                                        </p:cTn>
                                        <p:tgtEl>
                                          <p:spTgt spid="14"/>
                                        </p:tgtEl>
                                      </p:cBhvr>
                                      <p:to x="100000" y="80000"/>
                                    </p:animScale>
                                    <p:animScale>
                                      <p:cBhvr>
                                        <p:cTn id="46" dur="166" decel="50000">
                                          <p:stCondLst>
                                            <p:cond delay="1338"/>
                                          </p:stCondLst>
                                        </p:cTn>
                                        <p:tgtEl>
                                          <p:spTgt spid="14"/>
                                        </p:tgtEl>
                                      </p:cBhvr>
                                      <p:to x="100000" y="100000"/>
                                    </p:animScale>
                                    <p:animScale>
                                      <p:cBhvr>
                                        <p:cTn id="47" dur="26">
                                          <p:stCondLst>
                                            <p:cond delay="1642"/>
                                          </p:stCondLst>
                                        </p:cTn>
                                        <p:tgtEl>
                                          <p:spTgt spid="14"/>
                                        </p:tgtEl>
                                      </p:cBhvr>
                                      <p:to x="100000" y="90000"/>
                                    </p:animScale>
                                    <p:animScale>
                                      <p:cBhvr>
                                        <p:cTn id="48" dur="166" decel="50000">
                                          <p:stCondLst>
                                            <p:cond delay="1668"/>
                                          </p:stCondLst>
                                        </p:cTn>
                                        <p:tgtEl>
                                          <p:spTgt spid="14"/>
                                        </p:tgtEl>
                                      </p:cBhvr>
                                      <p:to x="100000" y="100000"/>
                                    </p:animScale>
                                    <p:animScale>
                                      <p:cBhvr>
                                        <p:cTn id="49" dur="26">
                                          <p:stCondLst>
                                            <p:cond delay="1808"/>
                                          </p:stCondLst>
                                        </p:cTn>
                                        <p:tgtEl>
                                          <p:spTgt spid="14"/>
                                        </p:tgtEl>
                                      </p:cBhvr>
                                      <p:to x="100000" y="95000"/>
                                    </p:animScale>
                                    <p:animScale>
                                      <p:cBhvr>
                                        <p:cTn id="50" dur="166" decel="50000">
                                          <p:stCondLst>
                                            <p:cond delay="1834"/>
                                          </p:stCondLst>
                                        </p:cTn>
                                        <p:tgtEl>
                                          <p:spTgt spid="14"/>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000"/>
                                        <p:tgtEl>
                                          <p:spTgt spid="15"/>
                                        </p:tgtEl>
                                      </p:cBhvr>
                                    </p:animEffect>
                                    <p:anim calcmode="lin" valueType="num">
                                      <p:cBhvr>
                                        <p:cTn id="56" dur="2000" fill="hold"/>
                                        <p:tgtEl>
                                          <p:spTgt spid="15"/>
                                        </p:tgtEl>
                                        <p:attrNameLst>
                                          <p:attrName>ppt_w</p:attrName>
                                        </p:attrNameLst>
                                      </p:cBhvr>
                                      <p:tavLst>
                                        <p:tav tm="0" fmla="#ppt_w*sin(2.5*pi*$)">
                                          <p:val>
                                            <p:fltVal val="0"/>
                                          </p:val>
                                        </p:tav>
                                        <p:tav tm="100000">
                                          <p:val>
                                            <p:fltVal val="1"/>
                                          </p:val>
                                        </p:tav>
                                      </p:tavLst>
                                    </p:anim>
                                    <p:anim calcmode="lin" valueType="num">
                                      <p:cBhvr>
                                        <p:cTn id="57"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1427-AB1F-422E-A3D3-0EB4BE3D5EB4}"/>
              </a:ext>
            </a:extLst>
          </p:cNvPr>
          <p:cNvSpPr>
            <a:spLocks noGrp="1"/>
          </p:cNvSpPr>
          <p:nvPr>
            <p:ph type="title"/>
          </p:nvPr>
        </p:nvSpPr>
        <p:spPr>
          <a:xfrm>
            <a:off x="457200" y="526227"/>
            <a:ext cx="8229600" cy="526509"/>
          </a:xfrm>
          <a:solidFill>
            <a:srgbClr val="FFFF00"/>
          </a:solidFill>
        </p:spPr>
        <p:txBody>
          <a:bodyPr>
            <a:normAutofit fontScale="90000"/>
          </a:bodyPr>
          <a:lstStyle/>
          <a:p>
            <a:br>
              <a:rPr lang="en-GB" sz="1800" b="1" dirty="0">
                <a:effectLst/>
                <a:latin typeface="Calibri" panose="020F0502020204030204" pitchFamily="34" charset="0"/>
                <a:ea typeface="Calibri" panose="020F0502020204030204" pitchFamily="34" charset="0"/>
                <a:cs typeface="Times New Roman" panose="02020603050405020304" pitchFamily="18" charset="0"/>
              </a:rPr>
            </a:b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lesson two -part two</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GB" sz="4900" b="1" dirty="0">
                <a:latin typeface="Calibri" panose="020F0502020204030204" pitchFamily="34" charset="0"/>
                <a:ea typeface="Calibri" panose="020F0502020204030204" pitchFamily="34" charset="0"/>
                <a:cs typeface="Times New Roman" panose="02020603050405020304" pitchFamily="18" charset="0"/>
              </a:rPr>
              <a:t>The Clocktower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TextBox 3">
            <a:extLst>
              <a:ext uri="{FF2B5EF4-FFF2-40B4-BE49-F238E27FC236}">
                <a16:creationId xmlns:a16="http://schemas.microsoft.com/office/drawing/2014/main" id="{3B190C33-F480-4961-B3D5-9C02738A3B2A}"/>
              </a:ext>
            </a:extLst>
          </p:cNvPr>
          <p:cNvSpPr txBox="1"/>
          <p:nvPr/>
        </p:nvSpPr>
        <p:spPr>
          <a:xfrm>
            <a:off x="487017" y="1386999"/>
            <a:ext cx="4389258" cy="369332"/>
          </a:xfrm>
          <a:prstGeom prst="rect">
            <a:avLst/>
          </a:prstGeom>
          <a:solidFill>
            <a:srgbClr val="99FFCC"/>
          </a:solidFill>
        </p:spPr>
        <p:txBody>
          <a:bodyPr wrap="square" rtlCol="0">
            <a:spAutoFit/>
          </a:bodyPr>
          <a:lstStyle/>
          <a:p>
            <a:r>
              <a:rPr lang="en-GB" dirty="0"/>
              <a:t>Tell someone what the word prequel means</a:t>
            </a:r>
            <a:r>
              <a:rPr lang="en-GB" sz="1400" i="1" dirty="0"/>
              <a:t>.   </a:t>
            </a:r>
          </a:p>
        </p:txBody>
      </p:sp>
      <p:sp>
        <p:nvSpPr>
          <p:cNvPr id="6" name="TextBox 5">
            <a:extLst>
              <a:ext uri="{FF2B5EF4-FFF2-40B4-BE49-F238E27FC236}">
                <a16:creationId xmlns:a16="http://schemas.microsoft.com/office/drawing/2014/main" id="{2D53DFB5-0D3F-4224-8BBD-B740DFDCE907}"/>
              </a:ext>
            </a:extLst>
          </p:cNvPr>
          <p:cNvSpPr txBox="1"/>
          <p:nvPr/>
        </p:nvSpPr>
        <p:spPr>
          <a:xfrm>
            <a:off x="445466" y="2661685"/>
            <a:ext cx="8061666" cy="646331"/>
          </a:xfrm>
          <a:prstGeom prst="rect">
            <a:avLst/>
          </a:prstGeom>
          <a:solidFill>
            <a:srgbClr val="99FFCC"/>
          </a:solidFill>
        </p:spPr>
        <p:txBody>
          <a:bodyPr wrap="square" rtlCol="0">
            <a:spAutoFit/>
          </a:bodyPr>
          <a:lstStyle/>
          <a:p>
            <a:r>
              <a:rPr lang="en-GB" i="1" dirty="0"/>
              <a:t>The word sequel is a noun.</a:t>
            </a:r>
          </a:p>
          <a:p>
            <a:r>
              <a:rPr lang="en-GB" i="1" dirty="0"/>
              <a:t>It means a to continue the story or theme from an existing piece of work.</a:t>
            </a:r>
          </a:p>
        </p:txBody>
      </p:sp>
      <p:sp>
        <p:nvSpPr>
          <p:cNvPr id="8" name="TextBox 7">
            <a:extLst>
              <a:ext uri="{FF2B5EF4-FFF2-40B4-BE49-F238E27FC236}">
                <a16:creationId xmlns:a16="http://schemas.microsoft.com/office/drawing/2014/main" id="{6F5AFCF4-271A-4DB6-B22D-3A632743FBC8}"/>
              </a:ext>
            </a:extLst>
          </p:cNvPr>
          <p:cNvSpPr txBox="1"/>
          <p:nvPr/>
        </p:nvSpPr>
        <p:spPr>
          <a:xfrm>
            <a:off x="457200" y="3861048"/>
            <a:ext cx="7928249" cy="2031325"/>
          </a:xfrm>
          <a:prstGeom prst="rect">
            <a:avLst/>
          </a:prstGeom>
          <a:solidFill>
            <a:srgbClr val="99FFCC"/>
          </a:solidFill>
        </p:spPr>
        <p:txBody>
          <a:bodyPr wrap="square" rtlCol="0">
            <a:spAutoFit/>
          </a:bodyPr>
          <a:lstStyle/>
          <a:p>
            <a:r>
              <a:rPr lang="en-GB" dirty="0"/>
              <a:t>Today you are going to plan out a sequel to The Clocktower. </a:t>
            </a:r>
          </a:p>
          <a:p>
            <a:endParaRPr lang="en-GB" dirty="0"/>
          </a:p>
          <a:p>
            <a:r>
              <a:rPr lang="en-GB" dirty="0"/>
              <a:t>In this sequel, a solution needs to be found to to solve her situation. By the end she needs to be able to leave the clocktower and be free. </a:t>
            </a:r>
          </a:p>
          <a:p>
            <a:endParaRPr lang="en-GB" dirty="0"/>
          </a:p>
          <a:p>
            <a:r>
              <a:rPr lang="en-GB" dirty="0"/>
              <a:t>Talk to someone about possible ideas that could happen to help her be able to leave the tower. </a:t>
            </a:r>
          </a:p>
        </p:txBody>
      </p:sp>
      <p:sp>
        <p:nvSpPr>
          <p:cNvPr id="7" name="TextBox 6">
            <a:extLst>
              <a:ext uri="{FF2B5EF4-FFF2-40B4-BE49-F238E27FC236}">
                <a16:creationId xmlns:a16="http://schemas.microsoft.com/office/drawing/2014/main" id="{0841C84F-320E-4DEE-9F2A-4D9E52BB8C18}"/>
              </a:ext>
            </a:extLst>
          </p:cNvPr>
          <p:cNvSpPr txBox="1"/>
          <p:nvPr/>
        </p:nvSpPr>
        <p:spPr>
          <a:xfrm>
            <a:off x="487017" y="2024342"/>
            <a:ext cx="6029199" cy="369332"/>
          </a:xfrm>
          <a:prstGeom prst="rect">
            <a:avLst/>
          </a:prstGeom>
          <a:solidFill>
            <a:srgbClr val="99FFCC"/>
          </a:solidFill>
        </p:spPr>
        <p:txBody>
          <a:bodyPr wrap="square" rtlCol="0">
            <a:spAutoFit/>
          </a:bodyPr>
          <a:lstStyle/>
          <a:p>
            <a:r>
              <a:rPr lang="en-GB" dirty="0"/>
              <a:t>Find out what the word sequel means.  </a:t>
            </a:r>
            <a:r>
              <a:rPr lang="en-GB" sz="1400" dirty="0"/>
              <a:t>Click return to see the answer</a:t>
            </a:r>
          </a:p>
        </p:txBody>
      </p:sp>
    </p:spTree>
    <p:extLst>
      <p:ext uri="{BB962C8B-B14F-4D97-AF65-F5344CB8AC3E}">
        <p14:creationId xmlns:p14="http://schemas.microsoft.com/office/powerpoint/2010/main" val="17868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1955</TotalTime>
  <Words>2526</Words>
  <Application>Microsoft Office PowerPoint</Application>
  <PresentationFormat>On-screen Show (4:3)</PresentationFormat>
  <Paragraphs>196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 Week 4 Writing. Unit 2b - The Clock Tower</vt:lpstr>
      <vt:lpstr>Word classes</vt:lpstr>
      <vt:lpstr>Lesson one- part One Word Class: Determiners</vt:lpstr>
      <vt:lpstr>  lesson one -part two. The Clocktower </vt:lpstr>
      <vt:lpstr>  lesson one -part three. The Clocktower </vt:lpstr>
      <vt:lpstr>  lesson one -part three. The Clocktower </vt:lpstr>
      <vt:lpstr>  lesson one -part three. The Clocktower </vt:lpstr>
      <vt:lpstr>PowerPoint Presentation</vt:lpstr>
      <vt:lpstr>  lesson two -part two. The Clocktower </vt:lpstr>
      <vt:lpstr>  lesson two -part three. The Clocktower </vt:lpstr>
      <vt:lpstr>PowerPoint Presentation</vt:lpstr>
      <vt:lpstr>  lesson three -part two. Cartoon  </vt:lpstr>
      <vt:lpstr>  lesson three -part two. Cartoon  </vt:lpstr>
      <vt:lpstr>  lesson three -part three. Cartoon  </vt:lpstr>
      <vt:lpstr>PowerPoint Presentation</vt:lpstr>
      <vt:lpstr>  lesson four -part two. Cartoon  </vt:lpstr>
      <vt:lpstr>  lesson four -part two. Cartoon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Coordinating conjunctions</dc:title>
  <dc:creator>hometeacher</dc:creator>
  <cp:lastModifiedBy>andrew</cp:lastModifiedBy>
  <cp:revision>139</cp:revision>
  <dcterms:created xsi:type="dcterms:W3CDTF">2016-03-19T11:42:14Z</dcterms:created>
  <dcterms:modified xsi:type="dcterms:W3CDTF">2021-09-16T10:47:14Z</dcterms:modified>
</cp:coreProperties>
</file>