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50" r:id="rId2"/>
    <p:sldId id="349" r:id="rId3"/>
    <p:sldId id="351" r:id="rId4"/>
    <p:sldId id="353" r:id="rId5"/>
    <p:sldId id="370" r:id="rId6"/>
    <p:sldId id="371" r:id="rId7"/>
    <p:sldId id="357" r:id="rId8"/>
    <p:sldId id="376" r:id="rId9"/>
    <p:sldId id="377" r:id="rId10"/>
    <p:sldId id="364" r:id="rId11"/>
    <p:sldId id="379" r:id="rId12"/>
    <p:sldId id="380" r:id="rId13"/>
    <p:sldId id="378" r:id="rId14"/>
    <p:sldId id="382" r:id="rId15"/>
    <p:sldId id="383" r:id="rId16"/>
    <p:sldId id="3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66CC"/>
    <a:srgbClr val="66FF66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2818" autoAdjust="0"/>
  </p:normalViewPr>
  <p:slideViewPr>
    <p:cSldViewPr>
      <p:cViewPr varScale="1">
        <p:scale>
          <a:sx n="69" d="100"/>
          <a:sy n="69" d="100"/>
        </p:scale>
        <p:origin x="122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2D3D5-9D52-45EF-B6DA-7B07CD2BB1D4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75B74-BAD8-483B-841A-3826BFE1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03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08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22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24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17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62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9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53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60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53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5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FA6D-8338-4E11-82F6-E47C11091FFE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47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FA6D-8338-4E11-82F6-E47C11091FFE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A5CD8-05C6-4619-9B39-2C35F9B69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82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teracyshed.com/the-clock-tower.html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teracyshed.com/the-clock-tower.html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23740-15C8-4577-86F1-A5133B504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66CC"/>
          </a:solidFill>
        </p:spPr>
        <p:txBody>
          <a:bodyPr/>
          <a:lstStyle/>
          <a:p>
            <a:r>
              <a:rPr lang="en-GB" dirty="0"/>
              <a:t> Week 3 Writing.</a:t>
            </a:r>
            <a:br>
              <a:rPr lang="en-GB" dirty="0"/>
            </a:br>
            <a:r>
              <a:rPr lang="en-GB" dirty="0"/>
              <a:t>Unit A - The Clock Tower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207AA-8F14-4FD8-A32B-9629B0267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652" y="3789040"/>
            <a:ext cx="5864696" cy="1777752"/>
          </a:xfrm>
          <a:solidFill>
            <a:srgbClr val="99FFCC"/>
          </a:solidFill>
        </p:spPr>
        <p:txBody>
          <a:bodyPr/>
          <a:lstStyle/>
          <a:p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Outcome for the week.  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</a:t>
            </a: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plan and draft</a:t>
            </a:r>
            <a:r>
              <a:rPr lang="en-GB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short narrative, which will entertain the reader. 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1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E352E-30F9-4D0F-9D3D-067DD3D3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2000" dirty="0"/>
              <a:t>Lesson three- part one  </a:t>
            </a:r>
            <a:r>
              <a:rPr lang="en-GB" dirty="0"/>
              <a:t>word class: nouns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A73DCB-2826-4317-9251-1AFD96F6894D}"/>
              </a:ext>
            </a:extLst>
          </p:cNvPr>
          <p:cNvSpPr txBox="1"/>
          <p:nvPr/>
        </p:nvSpPr>
        <p:spPr>
          <a:xfrm>
            <a:off x="461011" y="4361513"/>
            <a:ext cx="4798180" cy="1446550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</a:t>
            </a:r>
            <a:r>
              <a:rPr lang="en-GB" sz="1600" b="1" u="sng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How to make an expanded noun phrase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Start with a 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determiner -</a:t>
            </a:r>
            <a:r>
              <a:rPr lang="en-GB" sz="1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an, a, the</a:t>
            </a:r>
            <a:r>
              <a:rPr lang="en-GB" sz="1400" b="1" i="1" dirty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AutoNum type="arabicPeriod"/>
            </a:pPr>
            <a:endParaRPr lang="en-GB" sz="1400" b="1" i="1" dirty="0">
              <a:solidFill>
                <a:srgbClr val="FF000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Add two </a:t>
            </a:r>
            <a:r>
              <a:rPr lang="en-GB" sz="14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adjective</a:t>
            </a:r>
            <a:r>
              <a:rPr lang="en-GB" sz="1400" b="1" i="1" dirty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</a:t>
            </a:r>
            <a:r>
              <a:rPr lang="en-GB" sz="1400" i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before the noun to describe it. </a:t>
            </a:r>
          </a:p>
          <a:p>
            <a:endParaRPr lang="en-GB" sz="1400" i="1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r>
              <a:rPr lang="en-GB" sz="1400" i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3. Extend the rest of the sentence so it makes sense later. </a:t>
            </a:r>
            <a:endParaRPr lang="en-GB" sz="1400" i="1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180CE9-6BC3-4657-8887-583715AA0735}"/>
              </a:ext>
            </a:extLst>
          </p:cNvPr>
          <p:cNvSpPr txBox="1"/>
          <p:nvPr/>
        </p:nvSpPr>
        <p:spPr>
          <a:xfrm>
            <a:off x="527883" y="1322158"/>
            <a:ext cx="8075240" cy="369332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How can you make a piece of writing more interesting?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GB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94F018-7D6B-4377-B7E3-9E1DD265E488}"/>
              </a:ext>
            </a:extLst>
          </p:cNvPr>
          <p:cNvSpPr txBox="1"/>
          <p:nvPr/>
        </p:nvSpPr>
        <p:spPr>
          <a:xfrm>
            <a:off x="528544" y="1983071"/>
            <a:ext cx="7932549" cy="830997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Tell someone what is the purpose of a</a:t>
            </a:r>
            <a:r>
              <a:rPr lang="en-GB" sz="16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1600" b="1" u="sng" dirty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noun phrase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What is the main difference between a noun phrase and a main clause (simple) sentence.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What types of extra information could be added to a noun? </a:t>
            </a:r>
            <a:endParaRPr lang="en-GB" sz="1600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5A5420-C351-47DB-9C94-2210D6E76547}"/>
              </a:ext>
            </a:extLst>
          </p:cNvPr>
          <p:cNvSpPr txBox="1"/>
          <p:nvPr/>
        </p:nvSpPr>
        <p:spPr>
          <a:xfrm>
            <a:off x="5364088" y="4149080"/>
            <a:ext cx="3475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Look at the image from the video.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Write five examples of a noun phrase.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AA59C8-11A5-47B9-99F0-A1BAAC66C83D}"/>
              </a:ext>
            </a:extLst>
          </p:cNvPr>
          <p:cNvSpPr txBox="1"/>
          <p:nvPr/>
        </p:nvSpPr>
        <p:spPr>
          <a:xfrm>
            <a:off x="561372" y="2997559"/>
            <a:ext cx="7865567" cy="584775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Noun phrases provide extra information about a noun in the sentence. </a:t>
            </a:r>
          </a:p>
          <a:p>
            <a:r>
              <a:rPr lang="en-GB" sz="1600" i="1" dirty="0"/>
              <a:t>A phrase will not make sense on its own.  A clause (simple sentence) must make sense. </a:t>
            </a:r>
          </a:p>
        </p:txBody>
      </p:sp>
    </p:spTree>
    <p:extLst>
      <p:ext uri="{BB962C8B-B14F-4D97-AF65-F5344CB8AC3E}">
        <p14:creationId xmlns:p14="http://schemas.microsoft.com/office/powerpoint/2010/main" val="158917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5890C50-A70A-42BD-B2BC-F6773EF8BA60}"/>
              </a:ext>
            </a:extLst>
          </p:cNvPr>
          <p:cNvSpPr txBox="1">
            <a:spLocks/>
          </p:cNvSpPr>
          <p:nvPr/>
        </p:nvSpPr>
        <p:spPr>
          <a:xfrm>
            <a:off x="457200" y="526227"/>
            <a:ext cx="8229600" cy="742533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6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 three part four </a:t>
            </a:r>
            <a:r>
              <a:rPr lang="en-GB" sz="14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Clock Tower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EE3FE3-4473-46E1-AEDE-EC991A1194A0}"/>
              </a:ext>
            </a:extLst>
          </p:cNvPr>
          <p:cNvSpPr txBox="1"/>
          <p:nvPr/>
        </p:nvSpPr>
        <p:spPr>
          <a:xfrm>
            <a:off x="736776" y="1412776"/>
            <a:ext cx="5616624" cy="163121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Now, read through the draft of paragraph two.</a:t>
            </a:r>
          </a:p>
          <a:p>
            <a:endParaRPr lang="en-GB" sz="1000" dirty="0"/>
          </a:p>
          <a:p>
            <a:r>
              <a:rPr lang="en-GB" b="1" u="sng" dirty="0"/>
              <a:t>Proofread it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Missing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Missing punction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Words that are spelt incorrectly.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9BB8E1-C9A1-4659-9337-AD40D6E896AF}"/>
              </a:ext>
            </a:extLst>
          </p:cNvPr>
          <p:cNvSpPr txBox="1"/>
          <p:nvPr/>
        </p:nvSpPr>
        <p:spPr>
          <a:xfrm>
            <a:off x="736776" y="3200042"/>
            <a:ext cx="8083696" cy="175432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Next, </a:t>
            </a:r>
            <a:r>
              <a:rPr lang="en-GB" b="1" dirty="0"/>
              <a:t>edit </a:t>
            </a:r>
            <a:r>
              <a:rPr lang="en-GB" dirty="0"/>
              <a:t>your paragraph to make improvements to the sentence structure and quality of language used. </a:t>
            </a:r>
          </a:p>
          <a:p>
            <a:endParaRPr lang="en-GB" dirty="0"/>
          </a:p>
          <a:p>
            <a:r>
              <a:rPr lang="en-GB" dirty="0"/>
              <a:t>Look for any compound sentences and check they have been structured correctly. </a:t>
            </a:r>
          </a:p>
          <a:p>
            <a:endParaRPr lang="en-GB" dirty="0"/>
          </a:p>
          <a:p>
            <a:r>
              <a:rPr lang="en-GB" dirty="0"/>
              <a:t>Look for example of noun phrases or expanded noun phrases in your work.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3E783-AAF8-4956-8D47-D21B5AE8A43F}"/>
              </a:ext>
            </a:extLst>
          </p:cNvPr>
          <p:cNvSpPr txBox="1"/>
          <p:nvPr/>
        </p:nvSpPr>
        <p:spPr>
          <a:xfrm>
            <a:off x="730915" y="5962441"/>
            <a:ext cx="3475184" cy="36933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Finally, draft the third paragraph. </a:t>
            </a:r>
          </a:p>
        </p:txBody>
      </p:sp>
    </p:spTree>
    <p:extLst>
      <p:ext uri="{BB962C8B-B14F-4D97-AF65-F5344CB8AC3E}">
        <p14:creationId xmlns:p14="http://schemas.microsoft.com/office/powerpoint/2010/main" val="118304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E352E-30F9-4D0F-9D3D-067DD3D3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2000" dirty="0"/>
              <a:t>Lesson four- part one  </a:t>
            </a:r>
            <a:r>
              <a:rPr lang="en-GB" dirty="0"/>
              <a:t>word class: determiners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E17AC3-6312-4508-9751-E7DB0F24977E}"/>
              </a:ext>
            </a:extLst>
          </p:cNvPr>
          <p:cNvSpPr txBox="1"/>
          <p:nvPr/>
        </p:nvSpPr>
        <p:spPr>
          <a:xfrm>
            <a:off x="4139952" y="1268760"/>
            <a:ext cx="4392488" cy="1846659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Answers- Are these phrases or clauses?</a:t>
            </a:r>
          </a:p>
          <a:p>
            <a:r>
              <a:rPr lang="en-GB" sz="1600" dirty="0"/>
              <a:t>A purple hat   </a:t>
            </a:r>
            <a:r>
              <a:rPr lang="en-GB" sz="1600" dirty="0">
                <a:solidFill>
                  <a:srgbClr val="FF0000"/>
                </a:solidFill>
              </a:rPr>
              <a:t>- phrase as no verb. </a:t>
            </a:r>
          </a:p>
          <a:p>
            <a:r>
              <a:rPr lang="en-GB" sz="1600" dirty="0"/>
              <a:t>The pale, white moon bathed the village in light.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A clause as there is a subject and verb.</a:t>
            </a:r>
          </a:p>
          <a:p>
            <a:r>
              <a:rPr lang="en-GB" sz="1600" dirty="0"/>
              <a:t>The angry fox pounced</a:t>
            </a:r>
            <a:r>
              <a:rPr lang="en-GB" sz="1600" dirty="0">
                <a:solidFill>
                  <a:srgbClr val="FF0000"/>
                </a:solidFill>
              </a:rPr>
              <a:t>.  A clause as there is a subject and  verb. </a:t>
            </a:r>
          </a:p>
          <a:p>
            <a:r>
              <a:rPr lang="en-GB" sz="1600" dirty="0"/>
              <a:t>An old, wise owl.  </a:t>
            </a:r>
            <a:r>
              <a:rPr lang="en-GB" sz="1600" dirty="0">
                <a:solidFill>
                  <a:srgbClr val="FF0000"/>
                </a:solidFill>
              </a:rPr>
              <a:t>A phrase as there is no verb.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6E9A7D-8CCA-4C99-9247-FB51047FEA19}"/>
              </a:ext>
            </a:extLst>
          </p:cNvPr>
          <p:cNvSpPr txBox="1"/>
          <p:nvPr/>
        </p:nvSpPr>
        <p:spPr>
          <a:xfrm>
            <a:off x="457200" y="1268760"/>
            <a:ext cx="3528392" cy="2308324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Are these phrases or clauses?</a:t>
            </a:r>
          </a:p>
          <a:p>
            <a:r>
              <a:rPr lang="en-GB" sz="1600" dirty="0"/>
              <a:t>A purple hat</a:t>
            </a:r>
          </a:p>
          <a:p>
            <a:endParaRPr lang="en-GB" sz="1600" dirty="0"/>
          </a:p>
          <a:p>
            <a:r>
              <a:rPr lang="en-GB" sz="1600" dirty="0"/>
              <a:t>The pale, white moon bathed the village in light.</a:t>
            </a:r>
          </a:p>
          <a:p>
            <a:endParaRPr lang="en-GB" sz="1600" dirty="0"/>
          </a:p>
          <a:p>
            <a:r>
              <a:rPr lang="en-GB" sz="1600" dirty="0"/>
              <a:t>The angry fox pounced.</a:t>
            </a:r>
          </a:p>
          <a:p>
            <a:endParaRPr lang="en-GB" sz="1600" dirty="0"/>
          </a:p>
          <a:p>
            <a:r>
              <a:rPr lang="en-GB" sz="1600" dirty="0"/>
              <a:t>An old, wise owl.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D15357-CD81-4DD7-99C7-EC11477D210B}"/>
              </a:ext>
            </a:extLst>
          </p:cNvPr>
          <p:cNvSpPr txBox="1"/>
          <p:nvPr/>
        </p:nvSpPr>
        <p:spPr>
          <a:xfrm>
            <a:off x="471409" y="3721100"/>
            <a:ext cx="7632848" cy="646331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Phrases add extra information. They will only have a subject</a:t>
            </a:r>
            <a:r>
              <a:rPr lang="en-GB" b="1" dirty="0"/>
              <a:t>.  A phrase does not use a verb</a:t>
            </a:r>
            <a:r>
              <a:rPr lang="en-GB" dirty="0"/>
              <a:t>.   A clause must have both a subject and a verb.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62FC01-1D0A-418F-9AF7-836600C5AC08}"/>
              </a:ext>
            </a:extLst>
          </p:cNvPr>
          <p:cNvSpPr txBox="1"/>
          <p:nvPr/>
        </p:nvSpPr>
        <p:spPr>
          <a:xfrm>
            <a:off x="471409" y="4653136"/>
            <a:ext cx="8075240" cy="1200329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The most common determiners when writing a noun phrase are  - </a:t>
            </a:r>
            <a:r>
              <a:rPr lang="en-GB" b="1" dirty="0">
                <a:solidFill>
                  <a:srgbClr val="FF0000"/>
                </a:solidFill>
              </a:rPr>
              <a:t>a, an , the</a:t>
            </a:r>
          </a:p>
          <a:p>
            <a:endParaRPr lang="en-GB" dirty="0"/>
          </a:p>
          <a:p>
            <a:r>
              <a:rPr lang="en-GB" dirty="0"/>
              <a:t>Write these determiners in front of different nouns to make a noun phrase. </a:t>
            </a:r>
          </a:p>
          <a:p>
            <a:r>
              <a:rPr lang="en-GB" dirty="0"/>
              <a:t>What do you notice about the nouns that follow a or an? </a:t>
            </a:r>
          </a:p>
        </p:txBody>
      </p:sp>
    </p:spTree>
    <p:extLst>
      <p:ext uri="{BB962C8B-B14F-4D97-AF65-F5344CB8AC3E}">
        <p14:creationId xmlns:p14="http://schemas.microsoft.com/office/powerpoint/2010/main" val="116301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A8D04-0D80-4CDC-8415-8F1613E4FA0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 three part two 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Expanded noun phrases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10732B-537E-41F3-AE89-3223C9656427}"/>
              </a:ext>
            </a:extLst>
          </p:cNvPr>
          <p:cNvSpPr txBox="1"/>
          <p:nvPr/>
        </p:nvSpPr>
        <p:spPr>
          <a:xfrm>
            <a:off x="611560" y="1804296"/>
            <a:ext cx="4464496" cy="369332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 noun phrase acts as the noun in a sentence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6F1D21-A452-4642-B60A-F57AAAE07C96}"/>
              </a:ext>
            </a:extLst>
          </p:cNvPr>
          <p:cNvSpPr txBox="1"/>
          <p:nvPr/>
        </p:nvSpPr>
        <p:spPr>
          <a:xfrm>
            <a:off x="424780" y="2485913"/>
            <a:ext cx="8395692" cy="175432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To turn a noun into a noun phrase you can add things before them, such as determiners and adjectives and adverbs</a:t>
            </a:r>
          </a:p>
          <a:p>
            <a:endParaRPr lang="en-GB" dirty="0"/>
          </a:p>
          <a:p>
            <a:r>
              <a:rPr lang="en-GB" dirty="0"/>
              <a:t>You could also add things after them such as adverbial and  prepositional phrases  and relative clauses. </a:t>
            </a:r>
          </a:p>
          <a:p>
            <a:r>
              <a:rPr lang="en-GB" dirty="0"/>
              <a:t>More about this on the next slide.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1891DC-E722-415C-8868-D263151AB4C2}"/>
              </a:ext>
            </a:extLst>
          </p:cNvPr>
          <p:cNvSpPr txBox="1"/>
          <p:nvPr/>
        </p:nvSpPr>
        <p:spPr>
          <a:xfrm>
            <a:off x="456208" y="4581128"/>
            <a:ext cx="8364264" cy="175432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To make a good quality expanded noun phrase, first identify the </a:t>
            </a:r>
            <a:r>
              <a:rPr lang="en-GB" u="sng" dirty="0">
                <a:solidFill>
                  <a:srgbClr val="002060"/>
                </a:solidFill>
              </a:rPr>
              <a:t>HEAD </a:t>
            </a:r>
            <a:r>
              <a:rPr lang="en-GB" dirty="0"/>
              <a:t>noun. This is the actual noun in the sentence you want to change. </a:t>
            </a:r>
          </a:p>
          <a:p>
            <a:endParaRPr lang="en-GB" dirty="0"/>
          </a:p>
          <a:p>
            <a:r>
              <a:rPr lang="en-GB" dirty="0"/>
              <a:t>E.G.  Jack led the old-brown </a:t>
            </a:r>
            <a:r>
              <a:rPr lang="en-GB" u="sng" dirty="0">
                <a:solidFill>
                  <a:srgbClr val="002060"/>
                </a:solidFill>
              </a:rPr>
              <a:t>cow</a:t>
            </a:r>
            <a:r>
              <a:rPr lang="en-GB" dirty="0"/>
              <a:t> away.   </a:t>
            </a:r>
          </a:p>
          <a:p>
            <a:r>
              <a:rPr lang="en-GB" dirty="0"/>
              <a:t>Jack and cow are both nouns; however, </a:t>
            </a:r>
            <a:r>
              <a:rPr lang="en-GB" dirty="0">
                <a:solidFill>
                  <a:srgbClr val="002060"/>
                </a:solidFill>
              </a:rPr>
              <a:t>cow</a:t>
            </a:r>
            <a:r>
              <a:rPr lang="en-GB" dirty="0"/>
              <a:t> is the head noun because this is the one that has been changed. </a:t>
            </a:r>
          </a:p>
        </p:txBody>
      </p:sp>
    </p:spTree>
    <p:extLst>
      <p:ext uri="{BB962C8B-B14F-4D97-AF65-F5344CB8AC3E}">
        <p14:creationId xmlns:p14="http://schemas.microsoft.com/office/powerpoint/2010/main" val="1264558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F79150-84F7-4F03-82C9-559B7F6F5AA8}"/>
              </a:ext>
            </a:extLst>
          </p:cNvPr>
          <p:cNvSpPr txBox="1"/>
          <p:nvPr/>
        </p:nvSpPr>
        <p:spPr>
          <a:xfrm>
            <a:off x="457200" y="3501371"/>
            <a:ext cx="8229600" cy="1938992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How to expand a noun phrase method 2.   </a:t>
            </a:r>
          </a:p>
          <a:p>
            <a:pPr algn="ctr"/>
            <a:r>
              <a:rPr lang="en-GB" sz="2400" b="1" dirty="0"/>
              <a:t>Add words after the noun.</a:t>
            </a:r>
          </a:p>
          <a:p>
            <a:r>
              <a:rPr lang="en-GB" dirty="0">
                <a:solidFill>
                  <a:srgbClr val="002060"/>
                </a:solidFill>
              </a:rPr>
              <a:t>Beans </a:t>
            </a:r>
            <a:r>
              <a:rPr lang="en-GB" dirty="0">
                <a:solidFill>
                  <a:srgbClr val="FF0000"/>
                </a:solidFill>
              </a:rPr>
              <a:t>with brown spots </a:t>
            </a:r>
            <a:r>
              <a:rPr lang="en-GB" dirty="0"/>
              <a:t>will be planted. 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002060"/>
                </a:solidFill>
              </a:rPr>
              <a:t>castle </a:t>
            </a:r>
            <a:r>
              <a:rPr lang="en-GB" dirty="0">
                <a:solidFill>
                  <a:srgbClr val="FF0000"/>
                </a:solidFill>
              </a:rPr>
              <a:t>at the top of the beanstalk </a:t>
            </a:r>
            <a:r>
              <a:rPr lang="en-GB" dirty="0"/>
              <a:t>was huge.  </a:t>
            </a:r>
            <a:r>
              <a:rPr lang="en-GB" i="1" dirty="0"/>
              <a:t>Use a prepositional phrase</a:t>
            </a:r>
            <a:r>
              <a:rPr lang="en-GB" dirty="0"/>
              <a:t>.</a:t>
            </a:r>
          </a:p>
          <a:p>
            <a:r>
              <a:rPr lang="en-GB" dirty="0">
                <a:solidFill>
                  <a:srgbClr val="002060"/>
                </a:solidFill>
              </a:rPr>
              <a:t>Jack</a:t>
            </a:r>
            <a:r>
              <a:rPr lang="en-GB" dirty="0">
                <a:solidFill>
                  <a:srgbClr val="FF0000"/>
                </a:solidFill>
              </a:rPr>
              <a:t>, who was only 10, </a:t>
            </a:r>
            <a:r>
              <a:rPr lang="en-GB" dirty="0"/>
              <a:t>slowly climbed through the leaves.  </a:t>
            </a:r>
            <a:r>
              <a:rPr lang="en-GB" i="1" dirty="0"/>
              <a:t>Use a relative clause</a:t>
            </a:r>
            <a:r>
              <a:rPr lang="en-GB" dirty="0"/>
              <a:t>. 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B925D0-8E6B-4199-A389-C708F1FFF549}"/>
              </a:ext>
            </a:extLst>
          </p:cNvPr>
          <p:cNvSpPr txBox="1"/>
          <p:nvPr/>
        </p:nvSpPr>
        <p:spPr>
          <a:xfrm>
            <a:off x="457200" y="5556504"/>
            <a:ext cx="8229600" cy="1107996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How to expand a noun phrase method 3.   </a:t>
            </a:r>
          </a:p>
          <a:p>
            <a:pPr algn="ctr"/>
            <a:r>
              <a:rPr lang="en-GB" sz="2400" b="1" dirty="0"/>
              <a:t>Add words before and after the noun.</a:t>
            </a:r>
          </a:p>
          <a:p>
            <a:r>
              <a:rPr lang="en-GB" u="sng" dirty="0">
                <a:solidFill>
                  <a:srgbClr val="FF0000"/>
                </a:solidFill>
              </a:rPr>
              <a:t>Those colourful, magical </a:t>
            </a:r>
            <a:r>
              <a:rPr lang="en-GB" u="sng" dirty="0">
                <a:solidFill>
                  <a:srgbClr val="002060"/>
                </a:solidFill>
              </a:rPr>
              <a:t>beans</a:t>
            </a:r>
            <a:r>
              <a:rPr lang="en-GB" u="sng" dirty="0">
                <a:solidFill>
                  <a:srgbClr val="FF0000"/>
                </a:solidFill>
              </a:rPr>
              <a:t> with brown spots </a:t>
            </a:r>
            <a:r>
              <a:rPr lang="en-GB" dirty="0"/>
              <a:t>will be planted.</a:t>
            </a:r>
            <a:endParaRPr lang="en-GB" sz="1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88327A-5DF3-4ABC-9E60-F9D1683ED64A}"/>
              </a:ext>
            </a:extLst>
          </p:cNvPr>
          <p:cNvSpPr txBox="1"/>
          <p:nvPr/>
        </p:nvSpPr>
        <p:spPr>
          <a:xfrm>
            <a:off x="457200" y="1417638"/>
            <a:ext cx="8229600" cy="1938992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How to expand a noun phrase method 1.   </a:t>
            </a:r>
          </a:p>
          <a:p>
            <a:pPr algn="ctr"/>
            <a:r>
              <a:rPr lang="en-GB" sz="2400" b="1" dirty="0"/>
              <a:t>Add words before the noun.</a:t>
            </a:r>
          </a:p>
          <a:p>
            <a:r>
              <a:rPr lang="en-GB" u="sng" dirty="0">
                <a:solidFill>
                  <a:srgbClr val="FF0000"/>
                </a:solidFill>
              </a:rPr>
              <a:t>Those</a:t>
            </a:r>
            <a:r>
              <a:rPr lang="en-GB" u="sng" dirty="0">
                <a:solidFill>
                  <a:srgbClr val="002060"/>
                </a:solidFill>
              </a:rPr>
              <a:t> beans </a:t>
            </a:r>
            <a:r>
              <a:rPr lang="en-GB" dirty="0"/>
              <a:t>will be planted.   </a:t>
            </a:r>
            <a:r>
              <a:rPr lang="en-GB" i="1" dirty="0"/>
              <a:t>Use a determiner. </a:t>
            </a:r>
          </a:p>
          <a:p>
            <a:r>
              <a:rPr lang="en-GB" u="sng" dirty="0"/>
              <a:t>Those </a:t>
            </a:r>
            <a:r>
              <a:rPr lang="en-GB" u="sng" dirty="0">
                <a:solidFill>
                  <a:srgbClr val="FF0000"/>
                </a:solidFill>
              </a:rPr>
              <a:t>colourful, magical </a:t>
            </a:r>
            <a:r>
              <a:rPr lang="en-GB" u="sng" dirty="0">
                <a:solidFill>
                  <a:srgbClr val="002060"/>
                </a:solidFill>
              </a:rPr>
              <a:t>beans</a:t>
            </a:r>
            <a:r>
              <a:rPr lang="en-GB" u="sng" dirty="0"/>
              <a:t> </a:t>
            </a:r>
            <a:r>
              <a:rPr lang="en-GB" dirty="0"/>
              <a:t>will be planted.   </a:t>
            </a:r>
            <a:r>
              <a:rPr lang="en-GB" i="1" dirty="0"/>
              <a:t>Use adjectives. </a:t>
            </a:r>
          </a:p>
          <a:p>
            <a:r>
              <a:rPr lang="en-GB" dirty="0">
                <a:solidFill>
                  <a:srgbClr val="FF0000"/>
                </a:solidFill>
              </a:rPr>
              <a:t>Several of </a:t>
            </a:r>
            <a:r>
              <a:rPr lang="en-GB" u="sng" dirty="0"/>
              <a:t>those colourful, magical </a:t>
            </a:r>
            <a:r>
              <a:rPr lang="en-GB" u="sng" dirty="0">
                <a:solidFill>
                  <a:srgbClr val="002060"/>
                </a:solidFill>
              </a:rPr>
              <a:t>beans </a:t>
            </a:r>
            <a:r>
              <a:rPr lang="en-GB" dirty="0"/>
              <a:t>will be planted.  </a:t>
            </a:r>
            <a:r>
              <a:rPr lang="en-GB" i="1" dirty="0"/>
              <a:t>Use amounts. </a:t>
            </a:r>
          </a:p>
          <a:p>
            <a:r>
              <a:rPr lang="en-GB" dirty="0"/>
              <a:t>That </a:t>
            </a:r>
            <a:r>
              <a:rPr lang="en-GB" dirty="0">
                <a:solidFill>
                  <a:srgbClr val="FF0000"/>
                </a:solidFill>
              </a:rPr>
              <a:t>terribly large </a:t>
            </a:r>
            <a:r>
              <a:rPr lang="en-GB" dirty="0">
                <a:solidFill>
                  <a:srgbClr val="002060"/>
                </a:solidFill>
              </a:rPr>
              <a:t>beanstalk </a:t>
            </a:r>
            <a:r>
              <a:rPr lang="en-GB" dirty="0"/>
              <a:t>shocked everyone.  </a:t>
            </a:r>
            <a:r>
              <a:rPr lang="en-GB" i="1" dirty="0"/>
              <a:t>Use adverbs and adjectives.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203946A-563F-4F58-BCD2-4F2CA4D96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6809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 three part two 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Expanded noun phrases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0733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CCB6-8A08-4441-93DA-F2DA2727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0C6E842-F98E-4D86-8EFE-B5FCC35A1B5F}"/>
              </a:ext>
            </a:extLst>
          </p:cNvPr>
          <p:cNvSpPr txBox="1">
            <a:spLocks/>
          </p:cNvSpPr>
          <p:nvPr/>
        </p:nvSpPr>
        <p:spPr>
          <a:xfrm>
            <a:off x="457200" y="306809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 three part two  </a:t>
            </a:r>
            <a:r>
              <a:rPr lang="en-GB" sz="36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Expanded noun phrases</a:t>
            </a:r>
            <a:endParaRPr lang="en-GB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AAC755-7A5B-423E-8B43-52380F4B758E}"/>
              </a:ext>
            </a:extLst>
          </p:cNvPr>
          <p:cNvSpPr txBox="1"/>
          <p:nvPr/>
        </p:nvSpPr>
        <p:spPr>
          <a:xfrm>
            <a:off x="472480" y="1597272"/>
            <a:ext cx="7560840" cy="2308324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Putting it together.</a:t>
            </a:r>
          </a:p>
          <a:p>
            <a:endParaRPr lang="en-GB" dirty="0"/>
          </a:p>
          <a:p>
            <a:r>
              <a:rPr lang="en-GB" dirty="0"/>
              <a:t>Step 1 – identify the nouns you want to turn into expanded noun phrases.</a:t>
            </a:r>
          </a:p>
          <a:p>
            <a:r>
              <a:rPr lang="en-GB" dirty="0"/>
              <a:t>Step 2 – try adding words before them.</a:t>
            </a:r>
          </a:p>
          <a:p>
            <a:r>
              <a:rPr lang="en-GB" dirty="0"/>
              <a:t>Step three – try adding words after them. </a:t>
            </a:r>
          </a:p>
          <a:p>
            <a:endParaRPr lang="en-GB" dirty="0"/>
          </a:p>
          <a:p>
            <a:r>
              <a:rPr lang="en-GB" dirty="0"/>
              <a:t>To check if the sentence works, you should remove the expanded noun phrases and replace them with pronouns (me, I, it, he, she, they).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D9E280-1068-430C-8C30-1662DB66ECB2}"/>
              </a:ext>
            </a:extLst>
          </p:cNvPr>
          <p:cNvSpPr txBox="1"/>
          <p:nvPr/>
        </p:nvSpPr>
        <p:spPr>
          <a:xfrm>
            <a:off x="309216" y="3993074"/>
            <a:ext cx="6912768" cy="646331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Let’s try.</a:t>
            </a:r>
          </a:p>
          <a:p>
            <a:r>
              <a:rPr lang="en-GB" dirty="0"/>
              <a:t>Step 1 =  The </a:t>
            </a:r>
            <a:r>
              <a:rPr lang="en-GB" dirty="0">
                <a:solidFill>
                  <a:srgbClr val="002060"/>
                </a:solidFill>
              </a:rPr>
              <a:t>bears</a:t>
            </a:r>
            <a:r>
              <a:rPr lang="en-GB" dirty="0"/>
              <a:t> went for a </a:t>
            </a:r>
            <a:r>
              <a:rPr lang="en-GB" dirty="0">
                <a:solidFill>
                  <a:srgbClr val="002060"/>
                </a:solidFill>
              </a:rPr>
              <a:t>walk</a:t>
            </a:r>
            <a:r>
              <a:rPr lang="en-GB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72B33B-4D6B-40E8-A4F4-A28A4F74BF72}"/>
              </a:ext>
            </a:extLst>
          </p:cNvPr>
          <p:cNvSpPr txBox="1"/>
          <p:nvPr/>
        </p:nvSpPr>
        <p:spPr>
          <a:xfrm>
            <a:off x="323528" y="5373216"/>
            <a:ext cx="8496944" cy="369332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r>
              <a:rPr lang="en-GB" dirty="0"/>
              <a:t>Step 3 = </a:t>
            </a:r>
            <a:r>
              <a:rPr lang="en-GB" dirty="0">
                <a:solidFill>
                  <a:srgbClr val="FF0000"/>
                </a:solidFill>
              </a:rPr>
              <a:t>Those hungry </a:t>
            </a:r>
            <a:r>
              <a:rPr lang="en-GB" dirty="0">
                <a:solidFill>
                  <a:srgbClr val="002060"/>
                </a:solidFill>
              </a:rPr>
              <a:t>bears, </a:t>
            </a:r>
            <a:r>
              <a:rPr lang="en-GB" dirty="0">
                <a:solidFill>
                  <a:srgbClr val="FF0000"/>
                </a:solidFill>
              </a:rPr>
              <a:t>who had just woken up</a:t>
            </a:r>
            <a:r>
              <a:rPr lang="en-GB" dirty="0">
                <a:solidFill>
                  <a:srgbClr val="002060"/>
                </a:solidFill>
              </a:rPr>
              <a:t>, </a:t>
            </a:r>
            <a:r>
              <a:rPr lang="en-GB" dirty="0"/>
              <a:t> went for a </a:t>
            </a:r>
            <a:r>
              <a:rPr lang="en-GB" dirty="0">
                <a:solidFill>
                  <a:srgbClr val="FF0000"/>
                </a:solidFill>
              </a:rPr>
              <a:t>long</a:t>
            </a:r>
            <a:r>
              <a:rPr lang="en-GB" dirty="0"/>
              <a:t> </a:t>
            </a:r>
            <a:r>
              <a:rPr lang="en-GB" dirty="0">
                <a:solidFill>
                  <a:srgbClr val="002060"/>
                </a:solidFill>
              </a:rPr>
              <a:t>walk </a:t>
            </a:r>
            <a:r>
              <a:rPr lang="en-GB" dirty="0">
                <a:solidFill>
                  <a:srgbClr val="FF0000"/>
                </a:solidFill>
              </a:rPr>
              <a:t>in the woods</a:t>
            </a:r>
            <a:r>
              <a:rPr lang="en-GB" dirty="0">
                <a:solidFill>
                  <a:srgbClr val="002060"/>
                </a:solidFill>
              </a:rPr>
              <a:t>. 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D11054-56F6-41D3-9949-BFAC5C09CA8C}"/>
              </a:ext>
            </a:extLst>
          </p:cNvPr>
          <p:cNvSpPr txBox="1"/>
          <p:nvPr/>
        </p:nvSpPr>
        <p:spPr>
          <a:xfrm>
            <a:off x="309216" y="4780851"/>
            <a:ext cx="6223248" cy="369332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r>
              <a:rPr lang="en-GB" dirty="0"/>
              <a:t>Step 2= </a:t>
            </a:r>
            <a:r>
              <a:rPr lang="en-GB" dirty="0">
                <a:solidFill>
                  <a:srgbClr val="FF0000"/>
                </a:solidFill>
              </a:rPr>
              <a:t>Those hungry </a:t>
            </a:r>
            <a:r>
              <a:rPr lang="en-GB" dirty="0">
                <a:solidFill>
                  <a:srgbClr val="002060"/>
                </a:solidFill>
              </a:rPr>
              <a:t>bears</a:t>
            </a:r>
            <a:r>
              <a:rPr lang="en-GB" dirty="0"/>
              <a:t> went for a </a:t>
            </a:r>
            <a:r>
              <a:rPr lang="en-GB" dirty="0">
                <a:solidFill>
                  <a:srgbClr val="FF0000"/>
                </a:solidFill>
              </a:rPr>
              <a:t>long</a:t>
            </a:r>
            <a:r>
              <a:rPr lang="en-GB" dirty="0"/>
              <a:t> </a:t>
            </a:r>
            <a:r>
              <a:rPr lang="en-GB" dirty="0">
                <a:solidFill>
                  <a:srgbClr val="002060"/>
                </a:solidFill>
              </a:rPr>
              <a:t>walk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844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99288-3BDC-47AF-888D-794EAE91A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0E84679-AD10-45F9-B5E8-7818FF5338B5}"/>
              </a:ext>
            </a:extLst>
          </p:cNvPr>
          <p:cNvSpPr txBox="1">
            <a:spLocks/>
          </p:cNvSpPr>
          <p:nvPr/>
        </p:nvSpPr>
        <p:spPr>
          <a:xfrm>
            <a:off x="457200" y="306809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 three part two and three 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Expanded noun phrases</a:t>
            </a:r>
            <a:endParaRPr lang="en-GB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319D1C-0463-4B00-B845-BCC055D2F1EB}"/>
              </a:ext>
            </a:extLst>
          </p:cNvPr>
          <p:cNvSpPr txBox="1"/>
          <p:nvPr/>
        </p:nvSpPr>
        <p:spPr>
          <a:xfrm>
            <a:off x="1043608" y="1772816"/>
            <a:ext cx="7056784" cy="36933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Your turn.  Think about creating good quality expanded noun phrases.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BFEB6B-CD0B-4806-A922-FDF59356BCF7}"/>
              </a:ext>
            </a:extLst>
          </p:cNvPr>
          <p:cNvSpPr txBox="1"/>
          <p:nvPr/>
        </p:nvSpPr>
        <p:spPr>
          <a:xfrm>
            <a:off x="1223628" y="2348880"/>
            <a:ext cx="6696744" cy="3416320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The teacher raised his eyes and looked at the chair.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r>
              <a:rPr lang="en-GB" dirty="0"/>
              <a:t>2. The lake was silent</a:t>
            </a:r>
          </a:p>
          <a:p>
            <a:endParaRPr lang="en-GB" dirty="0"/>
          </a:p>
          <a:p>
            <a:r>
              <a:rPr lang="en-GB" dirty="0"/>
              <a:t>3. The door was open</a:t>
            </a:r>
          </a:p>
          <a:p>
            <a:endParaRPr lang="en-GB" dirty="0"/>
          </a:p>
          <a:p>
            <a:r>
              <a:rPr lang="en-GB" dirty="0"/>
              <a:t>4. Lyddie walked to the ladder whilst keeping watch on the bear.</a:t>
            </a:r>
          </a:p>
          <a:p>
            <a:endParaRPr lang="en-GB" dirty="0"/>
          </a:p>
          <a:p>
            <a:r>
              <a:rPr lang="en-GB" dirty="0"/>
              <a:t>5. Charlie looked through the door at the Chocolate Room.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6. Write an example of your own.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544B62-1D3D-4786-9BE9-CF013C15F7AF}"/>
              </a:ext>
            </a:extLst>
          </p:cNvPr>
          <p:cNvSpPr txBox="1"/>
          <p:nvPr/>
        </p:nvSpPr>
        <p:spPr>
          <a:xfrm>
            <a:off x="1043608" y="5964912"/>
            <a:ext cx="6876764" cy="369332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Now proof read and edit your story.  You will complete this next week. </a:t>
            </a:r>
          </a:p>
        </p:txBody>
      </p:sp>
    </p:spTree>
    <p:extLst>
      <p:ext uri="{BB962C8B-B14F-4D97-AF65-F5344CB8AC3E}">
        <p14:creationId xmlns:p14="http://schemas.microsoft.com/office/powerpoint/2010/main" val="266147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5478-0BA0-4F31-A1F0-D37453EC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054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/>
              <a:t>Word classes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3ACA27-D668-4D06-B34A-E305CBA730F9}"/>
              </a:ext>
            </a:extLst>
          </p:cNvPr>
          <p:cNvSpPr/>
          <p:nvPr/>
        </p:nvSpPr>
        <p:spPr>
          <a:xfrm rot="9668394" flipV="1">
            <a:off x="6146270" y="5471815"/>
            <a:ext cx="2381117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prepositions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498FBF-2FA7-44E4-AD75-A049976761A6}"/>
              </a:ext>
            </a:extLst>
          </p:cNvPr>
          <p:cNvSpPr txBox="1"/>
          <p:nvPr/>
        </p:nvSpPr>
        <p:spPr>
          <a:xfrm>
            <a:off x="457200" y="1105549"/>
            <a:ext cx="7701381" cy="1323439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000" dirty="0"/>
              <a:t>Every sentence you read is made up of different word classes.  </a:t>
            </a:r>
          </a:p>
          <a:p>
            <a:pPr algn="just"/>
            <a:r>
              <a:rPr lang="en-GB" sz="2000" dirty="0"/>
              <a:t>Which of these groups can your remember from last week, and what do you know now about them?</a:t>
            </a:r>
          </a:p>
          <a:p>
            <a:pPr algn="just"/>
            <a:r>
              <a:rPr lang="en-GB" sz="2000" i="1" dirty="0"/>
              <a:t> Click return to be reminded of the word classes we looked at last week.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E783AE-4893-4086-A400-C30759867629}"/>
              </a:ext>
            </a:extLst>
          </p:cNvPr>
          <p:cNvSpPr/>
          <p:nvPr/>
        </p:nvSpPr>
        <p:spPr>
          <a:xfrm rot="11526441" flipV="1">
            <a:off x="1847396" y="5588606"/>
            <a:ext cx="189748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adjectives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A79855-6C4F-41F2-ACA7-72A0105EA0E0}"/>
              </a:ext>
            </a:extLst>
          </p:cNvPr>
          <p:cNvSpPr/>
          <p:nvPr/>
        </p:nvSpPr>
        <p:spPr>
          <a:xfrm rot="9848250" flipV="1">
            <a:off x="3532382" y="5848286"/>
            <a:ext cx="189748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verbs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098994-39EA-499F-8D92-75F79105D94A}"/>
              </a:ext>
            </a:extLst>
          </p:cNvPr>
          <p:cNvSpPr/>
          <p:nvPr/>
        </p:nvSpPr>
        <p:spPr>
          <a:xfrm rot="11845530" flipV="1">
            <a:off x="4708473" y="5629426"/>
            <a:ext cx="189748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adverbs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E03AB6-C5FF-4CC2-902E-687A8A966920}"/>
              </a:ext>
            </a:extLst>
          </p:cNvPr>
          <p:cNvSpPr/>
          <p:nvPr/>
        </p:nvSpPr>
        <p:spPr>
          <a:xfrm rot="10001227" flipV="1">
            <a:off x="192806" y="5988144"/>
            <a:ext cx="189748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pronouns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51E301-A949-48F8-9989-BC163793D0B4}"/>
              </a:ext>
            </a:extLst>
          </p:cNvPr>
          <p:cNvSpPr/>
          <p:nvPr/>
        </p:nvSpPr>
        <p:spPr>
          <a:xfrm rot="10800000" flipV="1">
            <a:off x="438448" y="2582169"/>
            <a:ext cx="1897481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nouns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BBA43A-E6F0-4E22-BB76-7EA0C707D5B0}"/>
              </a:ext>
            </a:extLst>
          </p:cNvPr>
          <p:cNvSpPr/>
          <p:nvPr/>
        </p:nvSpPr>
        <p:spPr>
          <a:xfrm rot="10800000" flipV="1">
            <a:off x="232825" y="3581334"/>
            <a:ext cx="240601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conjunctions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E50744-7445-418C-AB16-F596BC1D2631}"/>
              </a:ext>
            </a:extLst>
          </p:cNvPr>
          <p:cNvSpPr/>
          <p:nvPr/>
        </p:nvSpPr>
        <p:spPr>
          <a:xfrm rot="10800000" flipV="1">
            <a:off x="3707904" y="4465188"/>
            <a:ext cx="2300185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determiners</a:t>
            </a:r>
            <a:endParaRPr lang="en-US" sz="3200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2DDA76-C57E-47A6-8F38-F832243DEA1B}"/>
              </a:ext>
            </a:extLst>
          </p:cNvPr>
          <p:cNvSpPr txBox="1"/>
          <p:nvPr/>
        </p:nvSpPr>
        <p:spPr>
          <a:xfrm>
            <a:off x="232825" y="4434411"/>
            <a:ext cx="3373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week, we will be looking at another type of noun, and…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2C3D39-45D4-4C8A-9039-B53F4375D6F5}"/>
              </a:ext>
            </a:extLst>
          </p:cNvPr>
          <p:cNvSpPr txBox="1"/>
          <p:nvPr/>
        </p:nvSpPr>
        <p:spPr>
          <a:xfrm>
            <a:off x="2638837" y="2550083"/>
            <a:ext cx="5749588" cy="738664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sz="1400" i="1" dirty="0"/>
              <a:t>The function of a noun is to name something.</a:t>
            </a:r>
          </a:p>
          <a:p>
            <a:r>
              <a:rPr lang="en-GB" sz="1400" i="1" dirty="0"/>
              <a:t>We looked at the difference between a common (concrete) and proper noun. </a:t>
            </a:r>
          </a:p>
          <a:p>
            <a:r>
              <a:rPr lang="en-GB" sz="1400" i="1" dirty="0"/>
              <a:t>We started to find out about noun phrases.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8B52D2-0C67-4272-A468-2B1ADC8F9747}"/>
              </a:ext>
            </a:extLst>
          </p:cNvPr>
          <p:cNvSpPr txBox="1"/>
          <p:nvPr/>
        </p:nvSpPr>
        <p:spPr>
          <a:xfrm>
            <a:off x="2712033" y="3581946"/>
            <a:ext cx="5604383" cy="523220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sz="1400" i="1" dirty="0"/>
              <a:t>We looked at co-ordinating conjunctions, which we learnt as </a:t>
            </a:r>
            <a:r>
              <a:rPr lang="en-GB" sz="1400" b="1" i="1" dirty="0"/>
              <a:t>FANBOYS.</a:t>
            </a:r>
          </a:p>
          <a:p>
            <a:r>
              <a:rPr lang="en-GB" sz="1400" i="1" dirty="0"/>
              <a:t>We found out, their purpose is to join two simple sentences together. 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CFD42B18-D838-4194-8E8F-F6FFA34755D4}"/>
              </a:ext>
            </a:extLst>
          </p:cNvPr>
          <p:cNvSpPr/>
          <p:nvPr/>
        </p:nvSpPr>
        <p:spPr>
          <a:xfrm rot="20816840">
            <a:off x="165836" y="4940430"/>
            <a:ext cx="1571635" cy="99412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Coming soon</a:t>
            </a:r>
          </a:p>
        </p:txBody>
      </p:sp>
    </p:spTree>
    <p:extLst>
      <p:ext uri="{BB962C8B-B14F-4D97-AF65-F5344CB8AC3E}">
        <p14:creationId xmlns:p14="http://schemas.microsoft.com/office/powerpoint/2010/main" val="367538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3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D21EA-0F1F-4516-B98E-C96ACCB649E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sz="1600" dirty="0"/>
              <a:t>Lesson one- part One </a:t>
            </a:r>
            <a:r>
              <a:rPr lang="en-GB" dirty="0"/>
              <a:t>Word class: nouns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4C75ED-3AE2-48FA-B814-0D1C20EFC9C2}"/>
              </a:ext>
            </a:extLst>
          </p:cNvPr>
          <p:cNvSpPr txBox="1"/>
          <p:nvPr/>
        </p:nvSpPr>
        <p:spPr>
          <a:xfrm>
            <a:off x="722183" y="1507683"/>
            <a:ext cx="7344816" cy="338554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pPr marL="342900" lvl="0" indent="-342900">
              <a:buClr>
                <a:srgbClr val="002060"/>
              </a:buClr>
              <a:buFont typeface="Symbol" panose="05050102010706020507" pitchFamily="18" charset="2"/>
              <a:buChar char=""/>
            </a:pPr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Tell someone </a:t>
            </a:r>
            <a:r>
              <a:rPr lang="en-GB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 difference between common (concrete) and proper nouns?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B93E9C-08A1-4742-8CBB-C018EC0B44C2}"/>
              </a:ext>
            </a:extLst>
          </p:cNvPr>
          <p:cNvSpPr txBox="1"/>
          <p:nvPr/>
        </p:nvSpPr>
        <p:spPr>
          <a:xfrm>
            <a:off x="722184" y="3060578"/>
            <a:ext cx="7344815" cy="707886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This week, we are looking at another type of  noun, which we call </a:t>
            </a:r>
          </a:p>
          <a:p>
            <a:pPr algn="ctr"/>
            <a:r>
              <a:rPr lang="en-GB" sz="2400" b="1" dirty="0">
                <a:solidFill>
                  <a:srgbClr val="002060"/>
                </a:solidFill>
              </a:rPr>
              <a:t>abstract nouns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91CB75-B574-4514-9354-96249E82DACE}"/>
              </a:ext>
            </a:extLst>
          </p:cNvPr>
          <p:cNvSpPr txBox="1"/>
          <p:nvPr/>
        </p:nvSpPr>
        <p:spPr>
          <a:xfrm>
            <a:off x="710683" y="2171053"/>
            <a:ext cx="7344814" cy="738664"/>
          </a:xfrm>
          <a:prstGeom prst="rect">
            <a:avLst/>
          </a:prstGeom>
          <a:solidFill>
            <a:srgbClr val="00FFCC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i="1" dirty="0"/>
              <a:t>A common noun refers to general things, such as table, cat, chair, girl.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i="1" dirty="0"/>
              <a:t>A proper noun refers to a specific place or name, such as  London,  Upminster, Thomas, Charlie and the Chocolate Factory.  A proper noun must have a capital letter.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00D814-4837-4BBE-A126-2460D5940496}"/>
              </a:ext>
            </a:extLst>
          </p:cNvPr>
          <p:cNvSpPr txBox="1"/>
          <p:nvPr/>
        </p:nvSpPr>
        <p:spPr>
          <a:xfrm>
            <a:off x="717391" y="1948643"/>
            <a:ext cx="1545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Click return for Answers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42181-718B-4B0D-AA0C-DADECE0671F6}"/>
              </a:ext>
            </a:extLst>
          </p:cNvPr>
          <p:cNvSpPr txBox="1"/>
          <p:nvPr/>
        </p:nvSpPr>
        <p:spPr>
          <a:xfrm>
            <a:off x="734026" y="3919325"/>
            <a:ext cx="7344815" cy="338554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sz="1600" b="1" dirty="0"/>
              <a:t>What are abstract nouns?       How could you find out?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330486-67C2-43EE-B215-91A7E7B9CC29}"/>
              </a:ext>
            </a:extLst>
          </p:cNvPr>
          <p:cNvSpPr txBox="1"/>
          <p:nvPr/>
        </p:nvSpPr>
        <p:spPr>
          <a:xfrm>
            <a:off x="734026" y="4653136"/>
            <a:ext cx="7344815" cy="1323439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Abstract nouns are a type of common noun, which means they don’t have capital letters unless they start a sentence. </a:t>
            </a:r>
          </a:p>
          <a:p>
            <a:r>
              <a:rPr lang="en-GB" sz="1600" i="1" dirty="0"/>
              <a:t>They are difficult to define because they do not name physical things that can be touched or seen.  They name feelings, ideas, occasions or time.</a:t>
            </a:r>
          </a:p>
          <a:p>
            <a:r>
              <a:rPr lang="en-GB" sz="1600" i="1" dirty="0"/>
              <a:t>Some examples are:   </a:t>
            </a:r>
            <a:r>
              <a:rPr lang="en-GB" sz="1600" b="1" i="1" dirty="0">
                <a:solidFill>
                  <a:srgbClr val="002060"/>
                </a:solidFill>
              </a:rPr>
              <a:t>love, happiness, bravery, trust, afternoon, health, beauty, hope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01AE05-B1FF-470B-BF13-9BAB06DB1B86}"/>
              </a:ext>
            </a:extLst>
          </p:cNvPr>
          <p:cNvSpPr txBox="1"/>
          <p:nvPr/>
        </p:nvSpPr>
        <p:spPr>
          <a:xfrm>
            <a:off x="734026" y="4347924"/>
            <a:ext cx="1545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Click return for Answers</a:t>
            </a:r>
          </a:p>
        </p:txBody>
      </p:sp>
    </p:spTree>
    <p:extLst>
      <p:ext uri="{BB962C8B-B14F-4D97-AF65-F5344CB8AC3E}">
        <p14:creationId xmlns:p14="http://schemas.microsoft.com/office/powerpoint/2010/main" val="262319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A1427-AB1F-422E-A3D3-0EB4BE3D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6227"/>
            <a:ext cx="8229600" cy="74253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 one -part 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one. </a:t>
            </a:r>
            <a:r>
              <a:rPr lang="en-GB" sz="4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 </a:t>
            </a:r>
            <a:r>
              <a:rPr lang="en-GB" sz="4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Classes:Nouns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268E32-BDE7-4B5C-98A5-7303710F2A4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8092"/>
            <a:ext cx="8229600" cy="49030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F1CFF9-3B2E-4608-9AEF-9C3F00D279B4}"/>
              </a:ext>
            </a:extLst>
          </p:cNvPr>
          <p:cNvSpPr txBox="1"/>
          <p:nvPr/>
        </p:nvSpPr>
        <p:spPr>
          <a:xfrm>
            <a:off x="457200" y="1268760"/>
            <a:ext cx="841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Look at The Bathers at </a:t>
            </a:r>
            <a:r>
              <a:rPr lang="en-GB" sz="1400" dirty="0" err="1"/>
              <a:t>Asnieres</a:t>
            </a:r>
            <a:r>
              <a:rPr lang="en-GB" sz="1400" dirty="0"/>
              <a:t> by George Seurat.    Write five abstract nouns that could be linked to the painting </a:t>
            </a:r>
          </a:p>
        </p:txBody>
      </p:sp>
    </p:spTree>
    <p:extLst>
      <p:ext uri="{BB962C8B-B14F-4D97-AF65-F5344CB8AC3E}">
        <p14:creationId xmlns:p14="http://schemas.microsoft.com/office/powerpoint/2010/main" val="4442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A1427-AB1F-422E-A3D3-0EB4BE3D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6227"/>
            <a:ext cx="8229600" cy="74253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 one -part two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4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Clock Tower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F1CFF9-3B2E-4608-9AEF-9C3F00D279B4}"/>
              </a:ext>
            </a:extLst>
          </p:cNvPr>
          <p:cNvSpPr txBox="1"/>
          <p:nvPr/>
        </p:nvSpPr>
        <p:spPr>
          <a:xfrm>
            <a:off x="423840" y="2636912"/>
            <a:ext cx="31285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Click on this link, which will take you to a Literacy website called Literacy Shed.</a:t>
            </a:r>
          </a:p>
          <a:p>
            <a:endParaRPr lang="en-GB" sz="1400" dirty="0"/>
          </a:p>
          <a:p>
            <a:r>
              <a:rPr lang="en-GB" sz="1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 The Clock Tower - THE LITERACY SHED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400" dirty="0"/>
              <a:t>  </a:t>
            </a:r>
          </a:p>
          <a:p>
            <a:r>
              <a:rPr lang="en-GB" sz="14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90F9C5-09A0-49FE-9C8B-C278EC775458}"/>
              </a:ext>
            </a:extLst>
          </p:cNvPr>
          <p:cNvSpPr txBox="1"/>
          <p:nvPr/>
        </p:nvSpPr>
        <p:spPr>
          <a:xfrm>
            <a:off x="238397" y="1593182"/>
            <a:ext cx="4045835" cy="830997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Watch the short video called, </a:t>
            </a:r>
            <a:r>
              <a:rPr lang="en-GB" sz="1600" i="1" dirty="0"/>
              <a:t>The Clock Tower.</a:t>
            </a:r>
          </a:p>
          <a:p>
            <a:r>
              <a:rPr lang="en-GB" sz="1600" dirty="0"/>
              <a:t>You might want to watch it a couple of times to notice everything that happens.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EF476F-8B6F-4207-8481-589B493E8696}"/>
              </a:ext>
            </a:extLst>
          </p:cNvPr>
          <p:cNvSpPr txBox="1"/>
          <p:nvPr/>
        </p:nvSpPr>
        <p:spPr>
          <a:xfrm>
            <a:off x="4418044" y="1597457"/>
            <a:ext cx="4392488" cy="2769989"/>
          </a:xfrm>
          <a:prstGeom prst="rect">
            <a:avLst/>
          </a:prstGeom>
          <a:solidFill>
            <a:srgbClr val="00FFCC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How observant were you? </a:t>
            </a:r>
          </a:p>
          <a:p>
            <a:pPr marL="342900" indent="-342900">
              <a:buAutoNum type="arabicPeriod"/>
            </a:pPr>
            <a:r>
              <a:rPr lang="en-GB" sz="1600" dirty="0"/>
              <a:t>What is unusual about the numbers on the clock tower?</a:t>
            </a:r>
          </a:p>
          <a:p>
            <a:pPr marL="342900" indent="-342900">
              <a:buAutoNum type="arabicPeriod"/>
            </a:pPr>
            <a:r>
              <a:rPr lang="en-GB" sz="1600" dirty="0"/>
              <a:t>What colour dress is she wearing?</a:t>
            </a:r>
          </a:p>
          <a:p>
            <a:pPr marL="342900" indent="-342900">
              <a:buAutoNum type="arabicPeriod"/>
            </a:pPr>
            <a:r>
              <a:rPr lang="en-GB" sz="1600" dirty="0"/>
              <a:t>Why does she open the clock tower window?</a:t>
            </a:r>
          </a:p>
          <a:p>
            <a:pPr marL="342900" indent="-342900">
              <a:buAutoNum type="arabicPeriod"/>
            </a:pPr>
            <a:r>
              <a:rPr lang="en-GB" sz="1600" dirty="0"/>
              <a:t>What happens to the ground and buildings when she leaves the clock tower?</a:t>
            </a:r>
          </a:p>
          <a:p>
            <a:pPr marL="342900" indent="-342900">
              <a:buAutoNum type="arabicPeriod"/>
            </a:pPr>
            <a:r>
              <a:rPr lang="en-GB" sz="1600" dirty="0"/>
              <a:t>What do you think she realises after the green balloon she touches turns grey again.</a:t>
            </a:r>
          </a:p>
          <a:p>
            <a:pPr marL="342900" indent="-342900">
              <a:buAutoNum type="arabicPeriod"/>
            </a:pPr>
            <a:r>
              <a:rPr lang="en-GB" sz="1600" dirty="0"/>
              <a:t>What do you feel when you see how this ends?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D722C1-2893-4606-8150-DC19428065AC}"/>
              </a:ext>
            </a:extLst>
          </p:cNvPr>
          <p:cNvSpPr txBox="1"/>
          <p:nvPr/>
        </p:nvSpPr>
        <p:spPr>
          <a:xfrm>
            <a:off x="4490052" y="4437112"/>
            <a:ext cx="4248472" cy="1384995"/>
          </a:xfrm>
          <a:prstGeom prst="rect">
            <a:avLst/>
          </a:prstGeom>
          <a:solidFill>
            <a:srgbClr val="00FFCC"/>
          </a:solidFill>
        </p:spPr>
        <p:txBody>
          <a:bodyPr wrap="square" rtlCol="0">
            <a:spAutoFit/>
          </a:bodyPr>
          <a:lstStyle/>
          <a:p>
            <a:r>
              <a:rPr lang="en-GB" sz="1200" i="1" dirty="0"/>
              <a:t>Answers</a:t>
            </a:r>
          </a:p>
          <a:p>
            <a:pPr marL="342900" indent="-342900">
              <a:buAutoNum type="arabicPeriod"/>
            </a:pPr>
            <a:r>
              <a:rPr lang="en-GB" sz="1200" i="1" dirty="0"/>
              <a:t>They were Roman Numerals</a:t>
            </a:r>
          </a:p>
          <a:p>
            <a:pPr marL="342900" indent="-342900">
              <a:buAutoNum type="arabicPeriod"/>
            </a:pPr>
            <a:r>
              <a:rPr lang="en-GB" sz="1200" i="1" dirty="0"/>
              <a:t>The dress was red.</a:t>
            </a:r>
          </a:p>
          <a:p>
            <a:pPr marL="342900" indent="-342900">
              <a:buAutoNum type="arabicPeriod"/>
            </a:pPr>
            <a:r>
              <a:rPr lang="en-GB" sz="1200" i="1" dirty="0"/>
              <a:t>She sees balloons floating outside.</a:t>
            </a:r>
          </a:p>
          <a:p>
            <a:pPr marL="342900" indent="-342900">
              <a:buAutoNum type="arabicPeriod"/>
            </a:pPr>
            <a:r>
              <a:rPr lang="en-GB" sz="1200" i="1" dirty="0"/>
              <a:t>Everything stops moving and the colour fades.</a:t>
            </a:r>
          </a:p>
          <a:p>
            <a:pPr marL="342900" indent="-342900">
              <a:buAutoNum type="arabicPeriod"/>
            </a:pPr>
            <a:r>
              <a:rPr lang="en-GB" sz="1200" i="1" dirty="0"/>
              <a:t>She needs to go back to the wheel to make everything start up again.  </a:t>
            </a:r>
          </a:p>
        </p:txBody>
      </p:sp>
    </p:spTree>
    <p:extLst>
      <p:ext uri="{BB962C8B-B14F-4D97-AF65-F5344CB8AC3E}">
        <p14:creationId xmlns:p14="http://schemas.microsoft.com/office/powerpoint/2010/main" val="114640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A1427-AB1F-422E-A3D3-0EB4BE3D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6227"/>
            <a:ext cx="8229600" cy="52650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 one -part three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4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Clock Tower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308CA4-EEF2-4950-B407-B1B7B8D3B0A7}"/>
              </a:ext>
            </a:extLst>
          </p:cNvPr>
          <p:cNvSpPr txBox="1"/>
          <p:nvPr/>
        </p:nvSpPr>
        <p:spPr>
          <a:xfrm>
            <a:off x="457200" y="118698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week’s task is to use, The Clock Tower, to write a short narrative.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DCE96F-068E-4A74-95D9-6B7FCAFC73A0}"/>
              </a:ext>
            </a:extLst>
          </p:cNvPr>
          <p:cNvSpPr txBox="1"/>
          <p:nvPr/>
        </p:nvSpPr>
        <p:spPr>
          <a:xfrm>
            <a:off x="470774" y="1690564"/>
            <a:ext cx="7632848" cy="738664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Task: to write a narrative (story).</a:t>
            </a:r>
          </a:p>
          <a:p>
            <a:r>
              <a:rPr lang="en-GB" sz="1400" dirty="0"/>
              <a:t>Audience:  You are writing for other children your age and your teacher.</a:t>
            </a:r>
          </a:p>
          <a:p>
            <a:r>
              <a:rPr lang="en-GB" sz="1400" dirty="0"/>
              <a:t>Purpose:  A narrative should be to entertain and engage the audience.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BD83B0-B53D-4C2B-819E-6D80137787EF}"/>
              </a:ext>
            </a:extLst>
          </p:cNvPr>
          <p:cNvSpPr txBox="1"/>
          <p:nvPr/>
        </p:nvSpPr>
        <p:spPr>
          <a:xfrm>
            <a:off x="470774" y="2587946"/>
            <a:ext cx="7632848" cy="110799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When you read stories, how are they usually structured?  Write the names of the different sections, you think a story needs.</a:t>
            </a:r>
          </a:p>
          <a:p>
            <a:endParaRPr lang="en-GB" sz="1600" dirty="0"/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A8AAF2-8142-4F53-981E-08129D553DB4}"/>
              </a:ext>
            </a:extLst>
          </p:cNvPr>
          <p:cNvSpPr txBox="1"/>
          <p:nvPr/>
        </p:nvSpPr>
        <p:spPr>
          <a:xfrm>
            <a:off x="457200" y="3199978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How many of these sections could you apply to the video you watched?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CA9364-14B4-401C-BAF4-60C3A2E9EA4C}"/>
              </a:ext>
            </a:extLst>
          </p:cNvPr>
          <p:cNvSpPr txBox="1"/>
          <p:nvPr/>
        </p:nvSpPr>
        <p:spPr>
          <a:xfrm>
            <a:off x="457200" y="3843997"/>
            <a:ext cx="7835298" cy="1384995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Before you write a story, you need to develop a plan.     </a:t>
            </a:r>
          </a:p>
          <a:p>
            <a:r>
              <a:rPr lang="en-GB" sz="1400" dirty="0"/>
              <a:t>To do this, you can either use the </a:t>
            </a:r>
            <a:r>
              <a:rPr lang="en-GB" sz="1400" b="1" dirty="0"/>
              <a:t>story mountain structure</a:t>
            </a:r>
            <a:r>
              <a:rPr lang="en-GB" sz="1400" dirty="0"/>
              <a:t>, or draw a straight </a:t>
            </a:r>
            <a:r>
              <a:rPr lang="en-GB" sz="1400" b="1" dirty="0"/>
              <a:t>timeline </a:t>
            </a:r>
            <a:r>
              <a:rPr lang="en-GB" sz="1400" dirty="0"/>
              <a:t>and add details in the order they should happen. </a:t>
            </a:r>
          </a:p>
          <a:p>
            <a:endParaRPr lang="en-GB" sz="1400" dirty="0"/>
          </a:p>
          <a:p>
            <a:r>
              <a:rPr lang="en-GB" sz="1400" dirty="0"/>
              <a:t>In your plan, jot down key events that happened and split them into sections, so you can write three paragraphs.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490D2F-FF3C-45CC-AC08-F8409EECE023}"/>
              </a:ext>
            </a:extLst>
          </p:cNvPr>
          <p:cNvSpPr txBox="1"/>
          <p:nvPr/>
        </p:nvSpPr>
        <p:spPr>
          <a:xfrm>
            <a:off x="539552" y="5339604"/>
            <a:ext cx="3312368" cy="369332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Draft your first paragraph. </a:t>
            </a:r>
          </a:p>
        </p:txBody>
      </p:sp>
    </p:spTree>
    <p:extLst>
      <p:ext uri="{BB962C8B-B14F-4D97-AF65-F5344CB8AC3E}">
        <p14:creationId xmlns:p14="http://schemas.microsoft.com/office/powerpoint/2010/main" val="1429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8191-CB48-4505-AE2C-2825C2F38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7956"/>
          </a:xfrm>
          <a:solidFill>
            <a:srgbClr val="FFFF00"/>
          </a:solidFill>
        </p:spPr>
        <p:txBody>
          <a:bodyPr/>
          <a:lstStyle/>
          <a:p>
            <a:r>
              <a:rPr lang="en-GB" sz="1800" dirty="0"/>
              <a:t>Lesson 2 part 1 </a:t>
            </a:r>
            <a:r>
              <a:rPr lang="en-GB" dirty="0"/>
              <a:t>word class: noun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8712D-8551-4C8D-8589-D5A9144C1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881" y="1340769"/>
            <a:ext cx="8229600" cy="453298"/>
          </a:xfrm>
          <a:solidFill>
            <a:srgbClr val="FF66CC"/>
          </a:solidFill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en-GB" sz="34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What can you remember about abstract nouns?   Tell someone what they do and how they are different  from common and proper nouns?    Click return for the answer. </a:t>
            </a:r>
            <a:endParaRPr lang="en-GB" sz="3400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GB" sz="5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lvl="0" indent="0">
              <a:buNone/>
            </a:pPr>
            <a:endParaRPr lang="en-GB" sz="12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lvl="0" indent="0">
              <a:buNone/>
            </a:pPr>
            <a:endParaRPr lang="en-GB" sz="24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lvl="0" indent="0">
              <a:buNone/>
            </a:pPr>
            <a:endParaRPr lang="en-GB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7AC3DD2-C088-4ACE-B827-B431000D6ADC}"/>
              </a:ext>
            </a:extLst>
          </p:cNvPr>
          <p:cNvSpPr txBox="1">
            <a:spLocks/>
          </p:cNvSpPr>
          <p:nvPr/>
        </p:nvSpPr>
        <p:spPr>
          <a:xfrm>
            <a:off x="432881" y="3573017"/>
            <a:ext cx="8229600" cy="1238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4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800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87C0FF-2178-4FAA-B9F1-7B45A822686C}"/>
              </a:ext>
            </a:extLst>
          </p:cNvPr>
          <p:cNvSpPr txBox="1"/>
          <p:nvPr/>
        </p:nvSpPr>
        <p:spPr>
          <a:xfrm>
            <a:off x="1259632" y="2308758"/>
            <a:ext cx="716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Abstract nouns can be made from nouns, verbs and adjectives.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84C45B-5A72-4CB5-8A50-CEB51FBD2768}"/>
              </a:ext>
            </a:extLst>
          </p:cNvPr>
          <p:cNvSpPr txBox="1"/>
          <p:nvPr/>
        </p:nvSpPr>
        <p:spPr>
          <a:xfrm>
            <a:off x="432881" y="1866526"/>
            <a:ext cx="8229600" cy="307777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sz="1400" i="1" dirty="0"/>
              <a:t>They are a special type of common noun, because they name things that can not be seen or touched.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64C06E-8AE7-4F9A-BF38-8EC644820177}"/>
              </a:ext>
            </a:extLst>
          </p:cNvPr>
          <p:cNvSpPr txBox="1"/>
          <p:nvPr/>
        </p:nvSpPr>
        <p:spPr>
          <a:xfrm rot="21194883">
            <a:off x="670263" y="2703851"/>
            <a:ext cx="2016224" cy="1877437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</a:rPr>
              <a:t>Abstract nouns made from common nouns:</a:t>
            </a:r>
          </a:p>
          <a:p>
            <a:r>
              <a:rPr lang="en-GB" sz="1400" b="1" dirty="0">
                <a:solidFill>
                  <a:srgbClr val="333333"/>
                </a:solidFill>
              </a:rPr>
              <a:t>Childhood</a:t>
            </a:r>
            <a:r>
              <a:rPr lang="en-GB" sz="1400" dirty="0">
                <a:solidFill>
                  <a:srgbClr val="333333"/>
                </a:solidFill>
              </a:rPr>
              <a:t> from </a:t>
            </a:r>
            <a:r>
              <a:rPr lang="en-GB" sz="1400" b="1" dirty="0">
                <a:solidFill>
                  <a:srgbClr val="333333"/>
                </a:solidFill>
              </a:rPr>
              <a:t>child</a:t>
            </a:r>
          </a:p>
          <a:p>
            <a:r>
              <a:rPr lang="en-GB" sz="1400" b="1" dirty="0">
                <a:solidFill>
                  <a:srgbClr val="333333"/>
                </a:solidFill>
              </a:rPr>
              <a:t>Neighbourhood from neighbour</a:t>
            </a:r>
          </a:p>
          <a:p>
            <a:r>
              <a:rPr lang="en-GB" sz="1400" b="1" dirty="0">
                <a:solidFill>
                  <a:srgbClr val="333333"/>
                </a:solidFill>
              </a:rPr>
              <a:t>Friendship from friend</a:t>
            </a:r>
          </a:p>
          <a:p>
            <a:r>
              <a:rPr lang="en-GB" sz="1400" b="1" dirty="0">
                <a:solidFill>
                  <a:srgbClr val="333333"/>
                </a:solidFill>
              </a:rPr>
              <a:t>Leadership from leader</a:t>
            </a:r>
            <a:endParaRPr lang="en-GB" sz="1400" dirty="0">
              <a:solidFill>
                <a:srgbClr val="333333"/>
              </a:solidFill>
            </a:endParaRPr>
          </a:p>
          <a:p>
            <a:r>
              <a:rPr lang="en-GB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8172D7-1BF1-4A79-A60E-3F6F2013ACA0}"/>
              </a:ext>
            </a:extLst>
          </p:cNvPr>
          <p:cNvSpPr txBox="1"/>
          <p:nvPr/>
        </p:nvSpPr>
        <p:spPr>
          <a:xfrm>
            <a:off x="3419872" y="2742387"/>
            <a:ext cx="2016224" cy="1600438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</a:rPr>
              <a:t>Abstract nouns made from verbs:</a:t>
            </a:r>
          </a:p>
          <a:p>
            <a:r>
              <a:rPr lang="en-GB" sz="1400" b="1" dirty="0">
                <a:solidFill>
                  <a:srgbClr val="333333"/>
                </a:solidFill>
              </a:rPr>
              <a:t>Obedience</a:t>
            </a:r>
            <a:r>
              <a:rPr lang="en-GB" sz="1400" dirty="0">
                <a:solidFill>
                  <a:srgbClr val="333333"/>
                </a:solidFill>
              </a:rPr>
              <a:t> from </a:t>
            </a:r>
            <a:r>
              <a:rPr lang="en-GB" sz="1400" b="1" dirty="0">
                <a:solidFill>
                  <a:srgbClr val="333333"/>
                </a:solidFill>
              </a:rPr>
              <a:t>obey</a:t>
            </a:r>
            <a:endParaRPr lang="en-GB" sz="1400" dirty="0">
              <a:solidFill>
                <a:srgbClr val="333333"/>
              </a:solidFill>
            </a:endParaRPr>
          </a:p>
          <a:p>
            <a:r>
              <a:rPr lang="en-GB" sz="1400" b="1" dirty="0">
                <a:solidFill>
                  <a:srgbClr val="333333"/>
                </a:solidFill>
              </a:rPr>
              <a:t>Growth</a:t>
            </a:r>
            <a:r>
              <a:rPr lang="en-GB" sz="1400" dirty="0">
                <a:solidFill>
                  <a:srgbClr val="333333"/>
                </a:solidFill>
              </a:rPr>
              <a:t> from </a:t>
            </a:r>
            <a:r>
              <a:rPr lang="en-GB" sz="1400" b="1" dirty="0">
                <a:solidFill>
                  <a:srgbClr val="333333"/>
                </a:solidFill>
              </a:rPr>
              <a:t>grow</a:t>
            </a:r>
            <a:endParaRPr lang="en-GB" sz="1400" dirty="0">
              <a:solidFill>
                <a:srgbClr val="333333"/>
              </a:solidFill>
            </a:endParaRPr>
          </a:p>
          <a:p>
            <a:r>
              <a:rPr lang="en-GB" sz="1400" b="1" dirty="0">
                <a:solidFill>
                  <a:srgbClr val="333333"/>
                </a:solidFill>
              </a:rPr>
              <a:t>Pleasure</a:t>
            </a:r>
            <a:r>
              <a:rPr lang="en-GB" sz="1400" dirty="0">
                <a:solidFill>
                  <a:srgbClr val="333333"/>
                </a:solidFill>
              </a:rPr>
              <a:t> from </a:t>
            </a:r>
            <a:r>
              <a:rPr lang="en-GB" sz="1400" b="1" dirty="0">
                <a:solidFill>
                  <a:srgbClr val="333333"/>
                </a:solidFill>
              </a:rPr>
              <a:t>please</a:t>
            </a:r>
          </a:p>
          <a:p>
            <a:r>
              <a:rPr lang="en-GB" sz="1400" b="1" dirty="0">
                <a:solidFill>
                  <a:srgbClr val="333333"/>
                </a:solidFill>
              </a:rPr>
              <a:t>Appearance</a:t>
            </a:r>
            <a:r>
              <a:rPr lang="en-GB" sz="1400" dirty="0">
                <a:solidFill>
                  <a:srgbClr val="333333"/>
                </a:solidFill>
              </a:rPr>
              <a:t> from </a:t>
            </a:r>
            <a:r>
              <a:rPr lang="en-GB" sz="1400" b="1" dirty="0">
                <a:solidFill>
                  <a:srgbClr val="333333"/>
                </a:solidFill>
              </a:rPr>
              <a:t>appear. </a:t>
            </a:r>
            <a:endParaRPr lang="en-GB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D5FF15-6911-45EC-A8DF-1884001E667D}"/>
              </a:ext>
            </a:extLst>
          </p:cNvPr>
          <p:cNvSpPr txBox="1"/>
          <p:nvPr/>
        </p:nvSpPr>
        <p:spPr>
          <a:xfrm rot="515947">
            <a:off x="6128795" y="2837919"/>
            <a:ext cx="2160240" cy="1938992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</a:rPr>
              <a:t>Abstract nouns made from adjectives</a:t>
            </a:r>
            <a:r>
              <a:rPr lang="en-GB" sz="1400" dirty="0"/>
              <a:t>.</a:t>
            </a:r>
          </a:p>
          <a:p>
            <a:r>
              <a:rPr lang="en-GB" sz="1400" b="1" dirty="0">
                <a:solidFill>
                  <a:srgbClr val="333333"/>
                </a:solidFill>
              </a:rPr>
              <a:t>Kindness</a:t>
            </a:r>
            <a:r>
              <a:rPr lang="en-GB" sz="1400" dirty="0">
                <a:solidFill>
                  <a:srgbClr val="333333"/>
                </a:solidFill>
              </a:rPr>
              <a:t> from </a:t>
            </a:r>
            <a:r>
              <a:rPr lang="en-GB" sz="1400" b="1" dirty="0">
                <a:solidFill>
                  <a:srgbClr val="333333"/>
                </a:solidFill>
              </a:rPr>
              <a:t>kind</a:t>
            </a:r>
            <a:endParaRPr lang="en-GB" sz="1400" dirty="0">
              <a:solidFill>
                <a:srgbClr val="333333"/>
              </a:solidFill>
            </a:endParaRPr>
          </a:p>
          <a:p>
            <a:r>
              <a:rPr lang="en-GB" sz="1400" b="1" dirty="0">
                <a:solidFill>
                  <a:srgbClr val="333333"/>
                </a:solidFill>
              </a:rPr>
              <a:t>Bravery</a:t>
            </a:r>
            <a:r>
              <a:rPr lang="en-GB" sz="1400" dirty="0">
                <a:solidFill>
                  <a:srgbClr val="333333"/>
                </a:solidFill>
              </a:rPr>
              <a:t> from </a:t>
            </a:r>
            <a:r>
              <a:rPr lang="en-GB" sz="1400" b="1" dirty="0">
                <a:solidFill>
                  <a:srgbClr val="333333"/>
                </a:solidFill>
              </a:rPr>
              <a:t>brave</a:t>
            </a:r>
            <a:endParaRPr lang="en-GB" sz="1400" dirty="0">
              <a:solidFill>
                <a:srgbClr val="333333"/>
              </a:solidFill>
            </a:endParaRPr>
          </a:p>
          <a:p>
            <a:r>
              <a:rPr lang="en-GB" sz="1400" b="1" dirty="0">
                <a:solidFill>
                  <a:srgbClr val="333333"/>
                </a:solidFill>
              </a:rPr>
              <a:t>Illness</a:t>
            </a:r>
            <a:r>
              <a:rPr lang="en-GB" sz="1400" dirty="0">
                <a:solidFill>
                  <a:srgbClr val="333333"/>
                </a:solidFill>
              </a:rPr>
              <a:t> from </a:t>
            </a:r>
            <a:r>
              <a:rPr lang="en-GB" sz="1400" b="1" dirty="0">
                <a:solidFill>
                  <a:srgbClr val="333333"/>
                </a:solidFill>
              </a:rPr>
              <a:t>ill</a:t>
            </a:r>
            <a:endParaRPr lang="en-GB" sz="1400" dirty="0">
              <a:solidFill>
                <a:srgbClr val="333333"/>
              </a:solidFill>
            </a:endParaRPr>
          </a:p>
          <a:p>
            <a:r>
              <a:rPr lang="en-GB" sz="1400" b="1" dirty="0">
                <a:solidFill>
                  <a:srgbClr val="333333"/>
                </a:solidFill>
              </a:rPr>
              <a:t>Honesty</a:t>
            </a:r>
            <a:r>
              <a:rPr lang="en-GB" sz="1400" dirty="0">
                <a:solidFill>
                  <a:srgbClr val="333333"/>
                </a:solidFill>
              </a:rPr>
              <a:t> from </a:t>
            </a:r>
            <a:r>
              <a:rPr lang="en-GB" sz="1400" b="1" dirty="0">
                <a:solidFill>
                  <a:srgbClr val="333333"/>
                </a:solidFill>
              </a:rPr>
              <a:t>honest</a:t>
            </a:r>
            <a:endParaRPr lang="en-GB" sz="1400" dirty="0">
              <a:solidFill>
                <a:srgbClr val="333333"/>
              </a:solidFill>
            </a:endParaRPr>
          </a:p>
          <a:p>
            <a:endParaRPr lang="en-GB" sz="1800" dirty="0"/>
          </a:p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DBFE61-B9B1-4E79-8809-F0BDDC9F803E}"/>
              </a:ext>
            </a:extLst>
          </p:cNvPr>
          <p:cNvSpPr txBox="1"/>
          <p:nvPr/>
        </p:nvSpPr>
        <p:spPr>
          <a:xfrm>
            <a:off x="665633" y="4576090"/>
            <a:ext cx="7727776" cy="923330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r>
              <a:rPr lang="en-GB" dirty="0"/>
              <a:t>Here are some abstract nouns that can be linked to adjectives to describe how people feel or behave.  Look at them and work out what the adjective would be. </a:t>
            </a:r>
          </a:p>
          <a:p>
            <a:pPr algn="ctr"/>
            <a:r>
              <a:rPr lang="en-GB" dirty="0">
                <a:solidFill>
                  <a:srgbClr val="002060"/>
                </a:solidFill>
              </a:rPr>
              <a:t>anger, bravery, envy, happiness, sadness, wisdom and beauty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300748-40BC-4D2B-9A1E-017DCED2257F}"/>
              </a:ext>
            </a:extLst>
          </p:cNvPr>
          <p:cNvSpPr txBox="1"/>
          <p:nvPr/>
        </p:nvSpPr>
        <p:spPr>
          <a:xfrm>
            <a:off x="765920" y="5908694"/>
            <a:ext cx="7920880" cy="369332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The adjectives are: angry, brave, envious, happy, sad, wise, beautiful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386014-0435-44CC-A8A8-EB03FC0F5789}"/>
              </a:ext>
            </a:extLst>
          </p:cNvPr>
          <p:cNvSpPr txBox="1"/>
          <p:nvPr/>
        </p:nvSpPr>
        <p:spPr>
          <a:xfrm>
            <a:off x="852938" y="5648578"/>
            <a:ext cx="1706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Click return for answers</a:t>
            </a:r>
          </a:p>
        </p:txBody>
      </p:sp>
    </p:spTree>
    <p:extLst>
      <p:ext uri="{BB962C8B-B14F-4D97-AF65-F5344CB8AC3E}">
        <p14:creationId xmlns:p14="http://schemas.microsoft.com/office/powerpoint/2010/main" val="349977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A1427-AB1F-422E-A3D3-0EB4BE3D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6227"/>
            <a:ext cx="8229600" cy="74253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 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-part two and three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Clock Tower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F1CFF9-3B2E-4608-9AEF-9C3F00D279B4}"/>
              </a:ext>
            </a:extLst>
          </p:cNvPr>
          <p:cNvSpPr txBox="1"/>
          <p:nvPr/>
        </p:nvSpPr>
        <p:spPr>
          <a:xfrm>
            <a:off x="4788024" y="1485460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/>
          </a:p>
          <a:p>
            <a:r>
              <a:rPr lang="en-GB" sz="1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 </a:t>
            </a:r>
            <a:r>
              <a:rPr lang="en-GB" sz="16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The Clock Tower - THE LITERACY SHED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400" dirty="0"/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90F9C5-09A0-49FE-9C8B-C278EC775458}"/>
              </a:ext>
            </a:extLst>
          </p:cNvPr>
          <p:cNvSpPr txBox="1"/>
          <p:nvPr/>
        </p:nvSpPr>
        <p:spPr>
          <a:xfrm>
            <a:off x="524563" y="1621685"/>
            <a:ext cx="4405611" cy="369332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r>
              <a:rPr lang="en-GB" dirty="0"/>
              <a:t>Watch </a:t>
            </a:r>
            <a:r>
              <a:rPr lang="en-GB" i="1" dirty="0"/>
              <a:t>The Clock Tower </a:t>
            </a:r>
            <a:r>
              <a:rPr lang="en-GB" dirty="0"/>
              <a:t>again</a:t>
            </a:r>
            <a:r>
              <a:rPr lang="en-GB" i="1" dirty="0"/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241418-42D4-444F-8C93-0A2D0D8A765E}"/>
              </a:ext>
            </a:extLst>
          </p:cNvPr>
          <p:cNvSpPr txBox="1"/>
          <p:nvPr/>
        </p:nvSpPr>
        <p:spPr>
          <a:xfrm>
            <a:off x="494637" y="2020175"/>
            <a:ext cx="8003232" cy="646331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Whilst you watch, look for what feelings the character might have.  Add these abstract nouns and adjectives to your story plan.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A6B6E8-1A89-47D7-9269-32A7B2783FFA}"/>
              </a:ext>
            </a:extLst>
          </p:cNvPr>
          <p:cNvSpPr txBox="1"/>
          <p:nvPr/>
        </p:nvSpPr>
        <p:spPr>
          <a:xfrm>
            <a:off x="492278" y="2828835"/>
            <a:ext cx="7488832" cy="1200329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Explain to someone how to make a simple sentence. What must it have?</a:t>
            </a:r>
          </a:p>
          <a:p>
            <a:endParaRPr lang="en-GB" dirty="0"/>
          </a:p>
          <a:p>
            <a:r>
              <a:rPr lang="en-GB" dirty="0"/>
              <a:t>What words can you use to join two simple sentences to make a compound sentence?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DF5804-1773-413D-97DC-6762DE5D9976}"/>
              </a:ext>
            </a:extLst>
          </p:cNvPr>
          <p:cNvSpPr txBox="1"/>
          <p:nvPr/>
        </p:nvSpPr>
        <p:spPr>
          <a:xfrm>
            <a:off x="457200" y="4164889"/>
            <a:ext cx="7791853" cy="2308324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Are these compound sentences or simple sentences that have be added to?</a:t>
            </a:r>
          </a:p>
          <a:p>
            <a:endParaRPr lang="en-GB" dirty="0"/>
          </a:p>
          <a:p>
            <a:r>
              <a:rPr lang="en-GB" i="1" dirty="0"/>
              <a:t>The hands on the clock rotated, for the young girl continuously spun around.</a:t>
            </a:r>
          </a:p>
          <a:p>
            <a:endParaRPr lang="en-GB" i="1" dirty="0"/>
          </a:p>
          <a:p>
            <a:r>
              <a:rPr lang="en-GB" i="1" dirty="0"/>
              <a:t>A small green balloon floated across the window. </a:t>
            </a:r>
          </a:p>
          <a:p>
            <a:endParaRPr lang="en-GB" i="1" dirty="0"/>
          </a:p>
          <a:p>
            <a:r>
              <a:rPr lang="en-GB" i="1" dirty="0"/>
              <a:t>She did not want to be trapped in the tower, nor did she want the world to freeze around her.  </a:t>
            </a:r>
          </a:p>
        </p:txBody>
      </p:sp>
    </p:spTree>
    <p:extLst>
      <p:ext uri="{BB962C8B-B14F-4D97-AF65-F5344CB8AC3E}">
        <p14:creationId xmlns:p14="http://schemas.microsoft.com/office/powerpoint/2010/main" val="19262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5890C50-A70A-42BD-B2BC-F6773EF8BA60}"/>
              </a:ext>
            </a:extLst>
          </p:cNvPr>
          <p:cNvSpPr txBox="1">
            <a:spLocks/>
          </p:cNvSpPr>
          <p:nvPr/>
        </p:nvSpPr>
        <p:spPr>
          <a:xfrm>
            <a:off x="457200" y="526227"/>
            <a:ext cx="8229600" cy="742533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6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 two -part  three  and four </a:t>
            </a:r>
            <a:r>
              <a:rPr lang="en-GB" sz="14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Clock Tower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EE3FE3-4473-46E1-AEDE-EC991A1194A0}"/>
              </a:ext>
            </a:extLst>
          </p:cNvPr>
          <p:cNvSpPr txBox="1"/>
          <p:nvPr/>
        </p:nvSpPr>
        <p:spPr>
          <a:xfrm>
            <a:off x="736776" y="1412776"/>
            <a:ext cx="5616624" cy="163121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Now, read through the draft of paragraph one.</a:t>
            </a:r>
          </a:p>
          <a:p>
            <a:endParaRPr lang="en-GB" sz="1000" dirty="0"/>
          </a:p>
          <a:p>
            <a:r>
              <a:rPr lang="en-GB" b="1" u="sng" dirty="0"/>
              <a:t>Proofread it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Missing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Missing punction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Words that are spelt incorrectly.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9BB8E1-C9A1-4659-9337-AD40D6E896AF}"/>
              </a:ext>
            </a:extLst>
          </p:cNvPr>
          <p:cNvSpPr txBox="1"/>
          <p:nvPr/>
        </p:nvSpPr>
        <p:spPr>
          <a:xfrm>
            <a:off x="736776" y="3200042"/>
            <a:ext cx="8083696" cy="2862322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Next, </a:t>
            </a:r>
            <a:r>
              <a:rPr lang="en-GB" b="1" dirty="0"/>
              <a:t>edit </a:t>
            </a:r>
            <a:r>
              <a:rPr lang="en-GB" dirty="0"/>
              <a:t>your paragraph to make improvements to the sentence structure and quality of language used. </a:t>
            </a:r>
          </a:p>
          <a:p>
            <a:endParaRPr lang="en-GB" dirty="0"/>
          </a:p>
          <a:p>
            <a:r>
              <a:rPr lang="en-GB" dirty="0"/>
              <a:t>Check that any simple sentence used has a subject and a verb and makes sense on its own. </a:t>
            </a:r>
          </a:p>
          <a:p>
            <a:endParaRPr lang="en-GB" dirty="0"/>
          </a:p>
          <a:p>
            <a:r>
              <a:rPr lang="en-GB" dirty="0"/>
              <a:t>Look for any compound sentences and check they have been structured correctly. </a:t>
            </a:r>
          </a:p>
          <a:p>
            <a:endParaRPr lang="en-GB" dirty="0"/>
          </a:p>
          <a:p>
            <a:r>
              <a:rPr lang="en-GB" dirty="0"/>
              <a:t>Then look to see if there is anywhere else where a compound sentence can be developed.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3E783-AAF8-4956-8D47-D21B5AE8A43F}"/>
              </a:ext>
            </a:extLst>
          </p:cNvPr>
          <p:cNvSpPr txBox="1"/>
          <p:nvPr/>
        </p:nvSpPr>
        <p:spPr>
          <a:xfrm>
            <a:off x="736776" y="6381328"/>
            <a:ext cx="3475184" cy="369332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Finally, draft the second paragraph. </a:t>
            </a:r>
          </a:p>
        </p:txBody>
      </p:sp>
    </p:spTree>
    <p:extLst>
      <p:ext uri="{BB962C8B-B14F-4D97-AF65-F5344CB8AC3E}">
        <p14:creationId xmlns:p14="http://schemas.microsoft.com/office/powerpoint/2010/main" val="197889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1975</Words>
  <Application>Microsoft Office PowerPoint</Application>
  <PresentationFormat>On-screen Show (4:3)</PresentationFormat>
  <Paragraphs>229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Symbol</vt:lpstr>
      <vt:lpstr>Times New Roman</vt:lpstr>
      <vt:lpstr>Office Theme</vt:lpstr>
      <vt:lpstr> Week 3 Writing. Unit A - The Clock Tower</vt:lpstr>
      <vt:lpstr>Word classes</vt:lpstr>
      <vt:lpstr>Lesson one- part One Word class: nouns</vt:lpstr>
      <vt:lpstr>  lesson one -part one. Word Classes:Nouns </vt:lpstr>
      <vt:lpstr>  lesson one -part two. The Clock Tower </vt:lpstr>
      <vt:lpstr>  lesson one -part three. The Clock Tower </vt:lpstr>
      <vt:lpstr>Lesson 2 part 1 word class: noun</vt:lpstr>
      <vt:lpstr>  lesson two -part two and three The Clock Tower </vt:lpstr>
      <vt:lpstr>PowerPoint Presentation</vt:lpstr>
      <vt:lpstr>Lesson three- part one  word class: nouns</vt:lpstr>
      <vt:lpstr>PowerPoint Presentation</vt:lpstr>
      <vt:lpstr>Lesson four- part one  word class: determiners</vt:lpstr>
      <vt:lpstr>lesson three part two  Expanded noun phrases</vt:lpstr>
      <vt:lpstr>lesson three part two  Expanded noun phrases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Coordinating conjunctions</dc:title>
  <dc:creator>hometeacher</dc:creator>
  <cp:lastModifiedBy>Bradley Nash</cp:lastModifiedBy>
  <cp:revision>118</cp:revision>
  <dcterms:created xsi:type="dcterms:W3CDTF">2016-03-19T11:42:14Z</dcterms:created>
  <dcterms:modified xsi:type="dcterms:W3CDTF">2021-09-13T07:06:19Z</dcterms:modified>
</cp:coreProperties>
</file>