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2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69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8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3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53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6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02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6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16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58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4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9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81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2EFA-B4CE-4389-854E-242D180D44FB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18A64-A580-4B9C-853C-9285FA296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5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r>
              <a:rPr lang="en-GB" dirty="0" smtClean="0"/>
              <a:t>History lesson 1</a:t>
            </a:r>
            <a:br>
              <a:rPr lang="en-GB" dirty="0" smtClean="0"/>
            </a:br>
            <a:r>
              <a:rPr lang="en-GB" dirty="0" smtClean="0"/>
              <a:t>Historical skill: timelines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Outcome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Placing key events of WW2 on a timeline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txBody>
          <a:bodyPr/>
          <a:lstStyle/>
          <a:p>
            <a:r>
              <a:rPr lang="en-GB" dirty="0" smtClean="0"/>
              <a:t>Timelines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3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dirty="0" smtClean="0"/>
              <a:t>Finding out what you know about time lines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0795" y="2122386"/>
            <a:ext cx="8205401" cy="1846659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What types of things can they show</a:t>
            </a:r>
            <a:r>
              <a:rPr lang="en-GB" sz="2800" dirty="0" smtClean="0"/>
              <a:t>?</a:t>
            </a:r>
          </a:p>
          <a:p>
            <a:endParaRPr lang="en-GB" sz="1500" dirty="0"/>
          </a:p>
          <a:p>
            <a:r>
              <a:rPr lang="en-GB" sz="2800" dirty="0"/>
              <a:t>How are they set out</a:t>
            </a:r>
            <a:r>
              <a:rPr lang="en-GB" sz="2800" dirty="0" smtClean="0"/>
              <a:t>?</a:t>
            </a:r>
          </a:p>
          <a:p>
            <a:endParaRPr lang="en-GB" sz="1500" dirty="0"/>
          </a:p>
          <a:p>
            <a:r>
              <a:rPr lang="en-GB" sz="2800" dirty="0"/>
              <a:t>What types of scale may be used on them? 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5800" y="4300352"/>
            <a:ext cx="8172400" cy="1477328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i="1" dirty="0" smtClean="0"/>
              <a:t>They show how things have changed over a time period. It could be specific about the invention and development of something, e.g. TV.   They could show world changing events. </a:t>
            </a:r>
          </a:p>
          <a:p>
            <a:r>
              <a:rPr lang="en-GB" i="1" dirty="0" smtClean="0"/>
              <a:t>They are set out in chronological order.     </a:t>
            </a:r>
          </a:p>
          <a:p>
            <a:r>
              <a:rPr lang="en-GB" i="1" dirty="0" smtClean="0"/>
              <a:t>The scale depends on what they show</a:t>
            </a:r>
            <a:r>
              <a:rPr lang="en-GB" sz="1600" i="1" dirty="0" smtClean="0"/>
              <a:t>. </a:t>
            </a:r>
            <a:endParaRPr lang="en-GB" sz="1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80916" y="4023353"/>
            <a:ext cx="843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Answers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2913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txBody>
          <a:bodyPr/>
          <a:lstStyle/>
          <a:p>
            <a:r>
              <a:rPr lang="en-GB" dirty="0" smtClean="0"/>
              <a:t>Making a timeline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71801"/>
            <a:ext cx="7776864" cy="646331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What does BC and AD mean when seen on a timeline?</a:t>
            </a:r>
          </a:p>
          <a:p>
            <a:r>
              <a:rPr lang="en-GB" dirty="0" smtClean="0"/>
              <a:t>Which direction do the dates go in?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31590"/>
            <a:ext cx="3950096" cy="3139321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 How many?</a:t>
            </a:r>
          </a:p>
          <a:p>
            <a:r>
              <a:rPr lang="en-GB" dirty="0" smtClean="0"/>
              <a:t>Hours in a day?</a:t>
            </a:r>
          </a:p>
          <a:p>
            <a:r>
              <a:rPr lang="en-GB" dirty="0" smtClean="0"/>
              <a:t>Days in a week?    Days in a fortnight?</a:t>
            </a:r>
          </a:p>
          <a:p>
            <a:r>
              <a:rPr lang="en-GB" dirty="0" smtClean="0"/>
              <a:t>Days in a month?</a:t>
            </a:r>
          </a:p>
          <a:p>
            <a:r>
              <a:rPr lang="en-GB" dirty="0" smtClean="0"/>
              <a:t>Months in a year?</a:t>
            </a:r>
          </a:p>
          <a:p>
            <a:r>
              <a:rPr lang="en-GB" dirty="0" smtClean="0"/>
              <a:t>Years in a decade?</a:t>
            </a:r>
          </a:p>
          <a:p>
            <a:r>
              <a:rPr lang="en-GB" dirty="0" smtClean="0"/>
              <a:t>Months in a decade?</a:t>
            </a:r>
          </a:p>
          <a:p>
            <a:r>
              <a:rPr lang="en-GB" dirty="0" smtClean="0"/>
              <a:t>Years in a century? </a:t>
            </a:r>
          </a:p>
          <a:p>
            <a:r>
              <a:rPr lang="en-GB" dirty="0" smtClean="0"/>
              <a:t>Decades in a century?</a:t>
            </a:r>
          </a:p>
          <a:p>
            <a:r>
              <a:rPr lang="en-GB" dirty="0" smtClean="0"/>
              <a:t>Years </a:t>
            </a:r>
            <a:r>
              <a:rPr lang="en-GB" dirty="0"/>
              <a:t>in a millennium?  </a:t>
            </a:r>
          </a:p>
          <a:p>
            <a:r>
              <a:rPr lang="en-GB" dirty="0" smtClean="0"/>
              <a:t>Centuries in a millennium? 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4580" y="2331590"/>
            <a:ext cx="4112220" cy="3139321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 How many?</a:t>
            </a:r>
          </a:p>
          <a:p>
            <a:r>
              <a:rPr lang="en-GB" dirty="0" smtClean="0"/>
              <a:t>Hours in a day?   </a:t>
            </a:r>
            <a:r>
              <a:rPr lang="en-GB" b="1" dirty="0" smtClean="0">
                <a:solidFill>
                  <a:srgbClr val="FF0000"/>
                </a:solidFill>
              </a:rPr>
              <a:t>24</a:t>
            </a:r>
          </a:p>
          <a:p>
            <a:r>
              <a:rPr lang="en-GB" dirty="0" smtClean="0"/>
              <a:t>Days in a week?  </a:t>
            </a:r>
            <a:r>
              <a:rPr lang="en-GB" b="1" dirty="0" smtClean="0">
                <a:solidFill>
                  <a:srgbClr val="FF0000"/>
                </a:solidFill>
              </a:rPr>
              <a:t>7</a:t>
            </a:r>
            <a:r>
              <a:rPr lang="en-GB" dirty="0" smtClean="0"/>
              <a:t>  Days in a fortnight? </a:t>
            </a:r>
            <a:r>
              <a:rPr lang="en-GB" b="1" dirty="0" smtClean="0">
                <a:solidFill>
                  <a:srgbClr val="FF0000"/>
                </a:solidFill>
              </a:rPr>
              <a:t>14</a:t>
            </a:r>
          </a:p>
          <a:p>
            <a:r>
              <a:rPr lang="en-GB" dirty="0" smtClean="0"/>
              <a:t>Days in a month?  </a:t>
            </a:r>
            <a:r>
              <a:rPr lang="en-GB" b="1" dirty="0" smtClean="0">
                <a:solidFill>
                  <a:srgbClr val="FF0000"/>
                </a:solidFill>
              </a:rPr>
              <a:t>28/29   30 or 31</a:t>
            </a:r>
          </a:p>
          <a:p>
            <a:r>
              <a:rPr lang="en-GB" dirty="0" smtClean="0"/>
              <a:t>Months in a year?  </a:t>
            </a:r>
            <a:r>
              <a:rPr lang="en-GB" b="1" dirty="0" smtClean="0">
                <a:solidFill>
                  <a:srgbClr val="FF0000"/>
                </a:solidFill>
              </a:rPr>
              <a:t>12</a:t>
            </a:r>
          </a:p>
          <a:p>
            <a:r>
              <a:rPr lang="en-GB" dirty="0" smtClean="0"/>
              <a:t>Years in a decade?  </a:t>
            </a:r>
            <a:r>
              <a:rPr lang="en-GB" b="1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n-GB" dirty="0" smtClean="0"/>
              <a:t>Months in a decade?  </a:t>
            </a:r>
            <a:r>
              <a:rPr lang="en-GB" b="1" dirty="0" smtClean="0">
                <a:solidFill>
                  <a:srgbClr val="FF0000"/>
                </a:solidFill>
              </a:rPr>
              <a:t>120</a:t>
            </a:r>
          </a:p>
          <a:p>
            <a:r>
              <a:rPr lang="en-GB" dirty="0" smtClean="0"/>
              <a:t>Years in a century?  </a:t>
            </a:r>
            <a:r>
              <a:rPr lang="en-GB" b="1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en-GB" dirty="0" smtClean="0"/>
              <a:t>Decades in a century? </a:t>
            </a:r>
            <a:r>
              <a:rPr lang="en-GB" b="1" dirty="0" smtClean="0">
                <a:solidFill>
                  <a:srgbClr val="FF0000"/>
                </a:solidFill>
              </a:rPr>
              <a:t>10</a:t>
            </a:r>
            <a:r>
              <a:rPr lang="en-GB" dirty="0" smtClean="0"/>
              <a:t> </a:t>
            </a:r>
          </a:p>
          <a:p>
            <a:r>
              <a:rPr lang="en-GB" dirty="0" smtClean="0"/>
              <a:t>Years in a millennium? </a:t>
            </a:r>
            <a:r>
              <a:rPr lang="en-GB" b="1" dirty="0" smtClean="0">
                <a:solidFill>
                  <a:srgbClr val="FF0000"/>
                </a:solidFill>
              </a:rPr>
              <a:t>1000</a:t>
            </a:r>
          </a:p>
          <a:p>
            <a:r>
              <a:rPr lang="en-GB" dirty="0" smtClean="0"/>
              <a:t>Centuries in a millennium?  </a:t>
            </a:r>
            <a:r>
              <a:rPr lang="en-GB" b="1" dirty="0" smtClean="0">
                <a:solidFill>
                  <a:srgbClr val="FF0000"/>
                </a:solidFill>
              </a:rPr>
              <a:t>10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584369"/>
            <a:ext cx="8496944" cy="1015663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We are going to be making a timeline about the events of World war Two.</a:t>
            </a:r>
          </a:p>
          <a:p>
            <a:r>
              <a:rPr lang="en-GB" sz="2000" dirty="0" smtClean="0"/>
              <a:t>What possible scales could we use?</a:t>
            </a:r>
          </a:p>
          <a:p>
            <a:r>
              <a:rPr lang="en-GB" sz="2000" dirty="0" smtClean="0"/>
              <a:t>What do we need to find out first?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7255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33CC"/>
          </a:solidFill>
        </p:spPr>
        <p:txBody>
          <a:bodyPr/>
          <a:lstStyle/>
          <a:p>
            <a:r>
              <a:rPr lang="en-GB" dirty="0" smtClean="0"/>
              <a:t>Key events of World War Two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92646" y="1239540"/>
            <a:ext cx="8369746" cy="2800767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Part one.</a:t>
            </a:r>
          </a:p>
          <a:p>
            <a:r>
              <a:rPr lang="en-GB" sz="1600" dirty="0" smtClean="0"/>
              <a:t>You will work as part of a team to find out the year and month these key events of World war Two happened. </a:t>
            </a:r>
          </a:p>
          <a:p>
            <a:endParaRPr lang="en-GB" sz="1600" dirty="0" smtClean="0"/>
          </a:p>
          <a:p>
            <a:r>
              <a:rPr lang="en-GB" sz="1600" b="1" u="sng" dirty="0" smtClean="0"/>
              <a:t>Part two.</a:t>
            </a:r>
          </a:p>
          <a:p>
            <a:r>
              <a:rPr lang="en-GB" sz="1600" dirty="0" smtClean="0"/>
              <a:t>Once you have all the dates, you need to sequence them chronologically. </a:t>
            </a:r>
          </a:p>
          <a:p>
            <a:endParaRPr lang="en-GB" sz="1600" dirty="0"/>
          </a:p>
          <a:p>
            <a:r>
              <a:rPr lang="en-GB" sz="1600" i="1" dirty="0" smtClean="0"/>
              <a:t>If working at home, ask if someone can help you. </a:t>
            </a:r>
          </a:p>
          <a:p>
            <a:endParaRPr lang="en-GB" sz="1600" b="1" dirty="0"/>
          </a:p>
          <a:p>
            <a:r>
              <a:rPr lang="en-GB" sz="1600" b="1" dirty="0" smtClean="0"/>
              <a:t>What can you do to find out information? </a:t>
            </a:r>
          </a:p>
          <a:p>
            <a:r>
              <a:rPr lang="en-GB" sz="1600" b="1" dirty="0" smtClean="0"/>
              <a:t>How should you use the internet when searching for dates?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227111"/>
            <a:ext cx="8405192" cy="1077218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 can find out information by using research books linked to World war Two, or Britain during World war two.  You could use the internet or library.</a:t>
            </a:r>
          </a:p>
          <a:p>
            <a:r>
              <a:rPr lang="en-GB" sz="1600" dirty="0" smtClean="0"/>
              <a:t>You could watch documents or video clips.  </a:t>
            </a:r>
          </a:p>
          <a:p>
            <a:r>
              <a:rPr lang="en-GB" sz="1600" dirty="0" smtClean="0"/>
              <a:t>You could ask someone who might know. 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92646" y="5491133"/>
            <a:ext cx="8369746" cy="1200329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Always be specific with what you type into the search engine.</a:t>
            </a:r>
          </a:p>
          <a:p>
            <a:r>
              <a:rPr lang="en-GB" dirty="0" smtClean="0"/>
              <a:t>Put after your words- for kids   or  - for KS2 </a:t>
            </a:r>
          </a:p>
          <a:p>
            <a:r>
              <a:rPr lang="en-GB" dirty="0" smtClean="0"/>
              <a:t>You should only go to websites that show a padlock in the address and it should start with HTPS.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txBody>
          <a:bodyPr/>
          <a:lstStyle/>
          <a:p>
            <a:r>
              <a:rPr lang="en-GB" dirty="0" smtClean="0"/>
              <a:t>Events to find. 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259692"/>
              </p:ext>
            </p:extLst>
          </p:nvPr>
        </p:nvGraphicFramePr>
        <p:xfrm>
          <a:off x="333873" y="1196752"/>
          <a:ext cx="8352927" cy="59857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4208">
                  <a:extLst>
                    <a:ext uri="{9D8B030D-6E8A-4147-A177-3AD203B41FA5}">
                      <a16:colId xmlns:a16="http://schemas.microsoft.com/office/drawing/2014/main" val="4039607144"/>
                    </a:ext>
                  </a:extLst>
                </a:gridCol>
                <a:gridCol w="6286559">
                  <a:extLst>
                    <a:ext uri="{9D8B030D-6E8A-4147-A177-3AD203B41FA5}">
                      <a16:colId xmlns:a16="http://schemas.microsoft.com/office/drawing/2014/main" val="1939291458"/>
                    </a:ext>
                  </a:extLst>
                </a:gridCol>
                <a:gridCol w="1482160">
                  <a:extLst>
                    <a:ext uri="{9D8B030D-6E8A-4147-A177-3AD203B41FA5}">
                      <a16:colId xmlns:a16="http://schemas.microsoft.com/office/drawing/2014/main" val="4102542202"/>
                    </a:ext>
                  </a:extLst>
                </a:gridCol>
              </a:tblGrid>
              <a:tr h="440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Key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Event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Date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261991"/>
                  </a:ext>
                </a:extLst>
              </a:tr>
              <a:tr h="456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The Allies celebrate victory over Nazi Germany, on VE Day.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582312"/>
                  </a:ext>
                </a:extLst>
              </a:tr>
              <a:tr h="450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Japan bombs American ships at Pearl Harbour, bringing America into the war.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080084"/>
                  </a:ext>
                </a:extLst>
              </a:tr>
              <a:tr h="456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The Dambusters Raid takes place.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56989"/>
                  </a:ext>
                </a:extLst>
              </a:tr>
              <a:tr h="450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America drops an atom bomb on Hiroshima, leading to Japan’s surrender.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493334"/>
                  </a:ext>
                </a:extLst>
              </a:tr>
              <a:tr h="456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Hitler’s troops invade Poland.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993355"/>
                  </a:ext>
                </a:extLst>
              </a:tr>
              <a:tr h="456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Allied troops evacuated in boats from Dunkirk in France.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603612"/>
                  </a:ext>
                </a:extLst>
              </a:tr>
              <a:tr h="456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D-Day landings on the beaches of France.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292"/>
                  </a:ext>
                </a:extLst>
              </a:tr>
              <a:tr h="456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Nazi Germany invades the USSR.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024354"/>
                  </a:ext>
                </a:extLst>
              </a:tr>
              <a:tr h="913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The Blitz begins in Britain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Battle of Britain began between British and German forces.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997787"/>
                  </a:ext>
                </a:extLst>
              </a:tr>
              <a:tr h="766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Nazi Germany launches a final offensive in the west, known as the Battle of the Bulge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482975"/>
                  </a:ext>
                </a:extLst>
              </a:tr>
              <a:tr h="225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Battle of Britain begins between British and German air forces.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909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0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9966" y="260648"/>
            <a:ext cx="8856984" cy="1261884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r"/>
            <a:endParaRPr lang="en-GB" sz="28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Key Events in World War </a:t>
            </a:r>
            <a:r>
              <a:rPr lang="en-GB" sz="2400" b="1" u="sng" dirty="0" smtClean="0">
                <a:latin typeface="Comic Sans MS" panose="030F0702030302020204" pitchFamily="66" charset="0"/>
              </a:rPr>
              <a:t>Two</a:t>
            </a:r>
          </a:p>
          <a:p>
            <a:pPr algn="ctr"/>
            <a:endParaRPr lang="en-GB" sz="2400" b="1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65825"/>
              </p:ext>
            </p:extLst>
          </p:nvPr>
        </p:nvGraphicFramePr>
        <p:xfrm>
          <a:off x="107504" y="1844824"/>
          <a:ext cx="8809446" cy="1517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809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Helpful</a:t>
                      </a:r>
                      <a:r>
                        <a:rPr lang="en-GB" sz="2400" b="1" baseline="0" dirty="0" smtClean="0"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 w</a:t>
                      </a:r>
                      <a:r>
                        <a:rPr lang="en-GB" sz="2400" b="1" dirty="0" smtClean="0"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eb sites</a:t>
                      </a:r>
                      <a:endParaRPr lang="en-GB" sz="2400" b="1" dirty="0"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600" b="1" dirty="0"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2600" b="1" dirty="0" smtClean="0"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www.primaryhomeworkhelp.co.uk</a:t>
                      </a:r>
                      <a:endParaRPr lang="en-GB" sz="2600" b="1" dirty="0"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600" b="1" dirty="0"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2600" b="1" dirty="0" smtClean="0"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www.bbc.co.uk/schools/primaryhistory/world_war2</a:t>
                      </a:r>
                      <a:endParaRPr lang="en-GB" sz="2600" b="1" dirty="0"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4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7504" y="476672"/>
            <a:ext cx="8928992" cy="2475706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latin typeface="Comic Sans MS" panose="030F0702030302020204" pitchFamily="66" charset="0"/>
              </a:rPr>
              <a:t/>
            </a:r>
            <a:br>
              <a:rPr lang="en-GB" sz="5400" b="1" dirty="0" smtClean="0">
                <a:latin typeface="Comic Sans MS" panose="030F0702030302020204" pitchFamily="66" charset="0"/>
              </a:rPr>
            </a:br>
            <a:r>
              <a:rPr lang="en-GB" sz="5400" b="1" dirty="0" smtClean="0">
                <a:latin typeface="Comic Sans MS" panose="030F0702030302020204" pitchFamily="66" charset="0"/>
              </a:rPr>
              <a:t/>
            </a:r>
            <a:br>
              <a:rPr lang="en-GB" sz="5400" b="1" dirty="0" smtClean="0">
                <a:latin typeface="Comic Sans MS" panose="030F0702030302020204" pitchFamily="66" charset="0"/>
              </a:rPr>
            </a:br>
            <a:r>
              <a:rPr lang="en-GB" sz="5400" b="1" dirty="0" smtClean="0">
                <a:latin typeface="Comic Sans MS" panose="030F0702030302020204" pitchFamily="66" charset="0"/>
              </a:rPr>
              <a:t>Class task.</a:t>
            </a:r>
            <a:r>
              <a:rPr lang="en-GB" sz="5400" b="1" dirty="0">
                <a:latin typeface="Comic Sans MS" panose="030F0702030302020204" pitchFamily="66" charset="0"/>
              </a:rPr>
              <a:t/>
            </a:r>
            <a:br>
              <a:rPr lang="en-GB" sz="5400" b="1" dirty="0">
                <a:latin typeface="Comic Sans MS" panose="030F0702030302020204" pitchFamily="66" charset="0"/>
              </a:rPr>
            </a:br>
            <a:r>
              <a:rPr lang="en-GB" sz="5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Let’s </a:t>
            </a:r>
            <a:r>
              <a:rPr lang="en-GB" sz="5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construct a human timeline of these events!</a:t>
            </a:r>
            <a:endParaRPr lang="en-GB" sz="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1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7504" y="476672"/>
            <a:ext cx="8928992" cy="4320480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latin typeface="Comic Sans MS" panose="030F0702030302020204" pitchFamily="66" charset="0"/>
              </a:rPr>
              <a:t/>
            </a:r>
            <a:br>
              <a:rPr lang="en-GB" sz="5400" b="1" dirty="0" smtClean="0">
                <a:latin typeface="Comic Sans MS" panose="030F0702030302020204" pitchFamily="66" charset="0"/>
              </a:rPr>
            </a:br>
            <a:r>
              <a:rPr lang="en-GB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True or false: VE Day (held in May 1945)  marked the end of World War 2?</a:t>
            </a:r>
            <a:endParaRPr lang="en-GB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663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Office Theme</vt:lpstr>
      <vt:lpstr>History lesson 1 Historical skill: timelines</vt:lpstr>
      <vt:lpstr>Timelines</vt:lpstr>
      <vt:lpstr>Making a timeline</vt:lpstr>
      <vt:lpstr>Key events of World War Two</vt:lpstr>
      <vt:lpstr>Events to find. </vt:lpstr>
      <vt:lpstr>PowerPoint Presentation</vt:lpstr>
      <vt:lpstr>  Class task. Let’s construct a human timeline of these events!</vt:lpstr>
      <vt:lpstr> True or false: VE Day (held in May 1945)  marked the end of World War 2?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some of the key events of World War Two?</dc:title>
  <dc:creator>hometeacher</dc:creator>
  <cp:lastModifiedBy>Andrew Parr</cp:lastModifiedBy>
  <cp:revision>23</cp:revision>
  <dcterms:created xsi:type="dcterms:W3CDTF">2017-08-18T13:06:49Z</dcterms:created>
  <dcterms:modified xsi:type="dcterms:W3CDTF">2021-09-12T11:54:23Z</dcterms:modified>
</cp:coreProperties>
</file>