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5"/>
  </p:notesMasterIdLst>
  <p:handoutMasterIdLst>
    <p:handoutMasterId r:id="rId36"/>
  </p:handoutMasterIdLst>
  <p:sldIdLst>
    <p:sldId id="258" r:id="rId2"/>
    <p:sldId id="268" r:id="rId3"/>
    <p:sldId id="269" r:id="rId4"/>
    <p:sldId id="270" r:id="rId5"/>
    <p:sldId id="271" r:id="rId6"/>
    <p:sldId id="273" r:id="rId7"/>
    <p:sldId id="272"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67" r:id="rId34"/>
  </p:sldIdLst>
  <p:sldSz cx="9144000" cy="6858000" type="screen4x3"/>
  <p:notesSz cx="6858000" cy="9144000"/>
  <p:embeddedFontLst>
    <p:embeddedFont>
      <p:font typeface="Calibri" panose="020F0502020204030204" pitchFamily="34" charset="0"/>
      <p:regular r:id="rId37"/>
      <p:bold r:id="rId38"/>
      <p:italic r:id="rId39"/>
      <p:boldItalic r:id="rId40"/>
    </p:embeddedFont>
    <p:embeddedFont>
      <p:font typeface="Twinkl" panose="020B0604020202020204" charset="0"/>
      <p:regular r:id="rId41"/>
      <p:bold r:id="rId42"/>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3334">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53">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BB85"/>
    <a:srgbClr val="ED6C76"/>
    <a:srgbClr val="F08115"/>
    <a:srgbClr val="ED74A9"/>
    <a:srgbClr val="7767AE"/>
    <a:srgbClr val="00A8E6"/>
    <a:srgbClr val="BE0928"/>
    <a:srgbClr val="B9D2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0" autoAdjust="0"/>
    <p:restoredTop sz="94660"/>
  </p:normalViewPr>
  <p:slideViewPr>
    <p:cSldViewPr snapToGrid="0" showGuides="1">
      <p:cViewPr varScale="1">
        <p:scale>
          <a:sx n="69" d="100"/>
          <a:sy n="69" d="100"/>
        </p:scale>
        <p:origin x="1224" y="44"/>
      </p:cViewPr>
      <p:guideLst>
        <p:guide orient="horz" pos="2183"/>
        <p:guide pos="3334"/>
        <p:guide pos="340"/>
        <p:guide orient="horz" pos="3974"/>
        <p:guide pos="5420"/>
        <p:guide orient="horz" pos="346"/>
        <p:guide pos="453"/>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52CC1BB-F7FF-40A7-AB30-9A9E780591B4}" type="datetimeFigureOut">
              <a:rPr lang="en-GB"/>
              <a:pPr>
                <a:defRPr/>
              </a:pPr>
              <a:t>09/03/2022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A556BED-39E0-4BE0-867F-46B516FA8913}"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3E538AC-004B-4EFD-868E-BD3546BA18F3}" type="datetimeFigureOut">
              <a:rPr lang="en-GB"/>
              <a:pPr>
                <a:defRPr/>
              </a:pPr>
              <a:t>09/03/2022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9AFA772-10BA-4709-A7C7-7A0F2EF54D79}"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Picture 3"/>
          <p:cNvSpPr>
            <a:spLocks noChangeAspect="1"/>
          </p:cNvSpPr>
          <p:nvPr userDrawn="1"/>
        </p:nvSpPr>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Tree>
    <p:extLst>
      <p:ext uri="{BB962C8B-B14F-4D97-AF65-F5344CB8AC3E}">
        <p14:creationId xmlns:p14="http://schemas.microsoft.com/office/powerpoint/2010/main" val="2386630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3" name="Picture 4"/>
          <p:cNvSpPr>
            <a:spLocks noChangeAspect="1"/>
          </p:cNvSpPr>
          <p:nvPr userDrawn="1"/>
        </p:nvSpPr>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Tree>
    <p:extLst>
      <p:ext uri="{BB962C8B-B14F-4D97-AF65-F5344CB8AC3E}">
        <p14:creationId xmlns:p14="http://schemas.microsoft.com/office/powerpoint/2010/main" val="2820246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021039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97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Picture 3"/>
          <p:cNvSpPr>
            <a:spLocks noChangeAspect="1"/>
          </p:cNvSpPr>
          <p:nvPr userDrawn="1"/>
        </p:nvSpPr>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Tree>
    <p:extLst>
      <p:ext uri="{BB962C8B-B14F-4D97-AF65-F5344CB8AC3E}">
        <p14:creationId xmlns:p14="http://schemas.microsoft.com/office/powerpoint/2010/main" val="39414884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1" r:id="rId4"/>
    <p:sldLayoutId id="2147483685"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winkl" pitchFamily="2" charset="0"/>
          <a:cs typeface="Twinkl"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winkl" pitchFamily="2" charset="0"/>
          <a:cs typeface="Twinkl"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31.xml"/><Relationship Id="rId3" Type="http://schemas.openxmlformats.org/officeDocument/2006/relationships/slide" Target="slide21.xml"/><Relationship Id="rId7" Type="http://schemas.openxmlformats.org/officeDocument/2006/relationships/slide" Target="slide25.xml"/><Relationship Id="rId12" Type="http://schemas.openxmlformats.org/officeDocument/2006/relationships/slide" Target="slide30.xml"/><Relationship Id="rId2" Type="http://schemas.openxmlformats.org/officeDocument/2006/relationships/slide" Target="slide20.xml"/><Relationship Id="rId1" Type="http://schemas.openxmlformats.org/officeDocument/2006/relationships/slideLayout" Target="../slideLayouts/slideLayout3.xml"/><Relationship Id="rId6" Type="http://schemas.openxmlformats.org/officeDocument/2006/relationships/slide" Target="slide24.xml"/><Relationship Id="rId11" Type="http://schemas.openxmlformats.org/officeDocument/2006/relationships/slide" Target="slide29.xml"/><Relationship Id="rId5" Type="http://schemas.openxmlformats.org/officeDocument/2006/relationships/slide" Target="slide26.xml"/><Relationship Id="rId10" Type="http://schemas.openxmlformats.org/officeDocument/2006/relationships/slide" Target="slide28.xml"/><Relationship Id="rId4" Type="http://schemas.openxmlformats.org/officeDocument/2006/relationships/slide" Target="slide22.xml"/><Relationship Id="rId9" Type="http://schemas.openxmlformats.org/officeDocument/2006/relationships/slide" Target="slide2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19.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slide" Target="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19.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19.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slide" Target="slide19.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slide" Target="slide19.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19.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19.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slide" Target="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slide" Target="slide1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slide" Target="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slide" Target="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6"/>
          <p:cNvGrpSpPr>
            <a:grpSpLocks/>
          </p:cNvGrpSpPr>
          <p:nvPr/>
        </p:nvGrpSpPr>
        <p:grpSpPr bwMode="auto">
          <a:xfrm>
            <a:off x="719138" y="1389063"/>
            <a:ext cx="7705725" cy="5011737"/>
            <a:chOff x="719138" y="1473200"/>
            <a:chExt cx="7705724" cy="5012398"/>
          </a:xfrm>
        </p:grpSpPr>
        <p:pic>
          <p:nvPicPr>
            <p:cNvPr id="18449" name="Picture 17"/>
            <p:cNvPicPr>
              <a:picLocks noChangeAspect="1"/>
            </p:cNvPicPr>
            <p:nvPr/>
          </p:nvPicPr>
          <p:blipFill>
            <a:blip r:embed="rId2" cstate="hqprint">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18"/>
            <p:cNvPicPr>
              <a:picLocks noChangeAspect="1"/>
            </p:cNvPicPr>
            <p:nvPr/>
          </p:nvPicPr>
          <p:blipFill>
            <a:blip r:embed="rId3" cstate="hqprint">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8436"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8437"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750888" y="5499100"/>
            <a:ext cx="7632700" cy="57785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How do the actors know that they should not read</a:t>
            </a:r>
            <a:br>
              <a:rPr lang="en-GB" altLang="en-US" sz="1600">
                <a:solidFill>
                  <a:schemeClr val="bg1"/>
                </a:solidFill>
              </a:rPr>
            </a:br>
            <a:r>
              <a:rPr lang="en-GB" altLang="en-US" sz="1600">
                <a:solidFill>
                  <a:schemeClr val="bg1"/>
                </a:solidFill>
              </a:rPr>
              <a:t>this bit out loud?</a:t>
            </a:r>
          </a:p>
        </p:txBody>
      </p:sp>
      <p:sp>
        <p:nvSpPr>
          <p:cNvPr id="18439"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dirty="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dirty="0"/>
              <a:t> </a:t>
            </a:r>
          </a:p>
          <a:p>
            <a:pPr algn="just" eaLnBrk="1" hangingPunct="1">
              <a:lnSpc>
                <a:spcPct val="100000"/>
              </a:lnSpc>
              <a:spcBef>
                <a:spcPct val="0"/>
              </a:spcBef>
              <a:buFontTx/>
              <a:buNone/>
            </a:pPr>
            <a:r>
              <a:rPr lang="en-GB" altLang="en-US" sz="1400" dirty="0"/>
              <a:t>“Yes, Mother.” With a sigh, Red took the basket and hurried from the kitchen into the glorious spring sunshine.</a:t>
            </a:r>
            <a:endParaRPr lang="en-GB" altLang="en-US" sz="1400" dirty="0">
              <a:solidFill>
                <a:schemeClr val="tx1"/>
              </a:solidFill>
            </a:endParaRPr>
          </a:p>
        </p:txBody>
      </p:sp>
      <p:sp>
        <p:nvSpPr>
          <p:cNvPr id="18440"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18441" name="Rectangle 2"/>
          <p:cNvSpPr>
            <a:spLocks noChangeArrowheads="1"/>
          </p:cNvSpPr>
          <p:nvPr/>
        </p:nvSpPr>
        <p:spPr bwMode="auto">
          <a:xfrm>
            <a:off x="5435901" y="1919941"/>
            <a:ext cx="327713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dirty="0">
                <a:solidFill>
                  <a:schemeClr val="tx1"/>
                </a:solidFill>
              </a:rPr>
              <a:t>           Now, you’re to take the cupcakes straight to Granny’s.</a:t>
            </a:r>
            <a:r>
              <a:rPr lang="en-GB" altLang="en-US" sz="1400" b="1" dirty="0"/>
              <a:t> </a:t>
            </a:r>
            <a:endParaRPr lang="en-GB" altLang="en-US" sz="1400" dirty="0">
              <a:solidFill>
                <a:schemeClr val="tx1"/>
              </a:solidFill>
            </a:endParaRPr>
          </a:p>
        </p:txBody>
      </p:sp>
      <p:sp>
        <p:nvSpPr>
          <p:cNvPr id="11" name="Rectangle 10"/>
          <p:cNvSpPr/>
          <p:nvPr/>
        </p:nvSpPr>
        <p:spPr>
          <a:xfrm>
            <a:off x="1065213" y="2203450"/>
            <a:ext cx="2909887"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p:cNvSpPr>
            <a:spLocks noChangeArrowheads="1"/>
          </p:cNvSpPr>
          <p:nvPr/>
        </p:nvSpPr>
        <p:spPr bwMode="auto">
          <a:xfrm>
            <a:off x="5429643" y="170815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piling cupcakes into wicker </a:t>
            </a:r>
            <a:br>
              <a:rPr lang="en-GB" altLang="en-US" sz="1400" i="1" dirty="0"/>
            </a:br>
            <a:r>
              <a:rPr lang="en-GB" altLang="en-US" sz="1400" i="1" dirty="0"/>
              <a:t>basket</a:t>
            </a:r>
            <a:endParaRPr lang="en-GB" altLang="en-US" sz="1400" dirty="0">
              <a:solidFill>
                <a:schemeClr val="tx1"/>
              </a:solidFill>
            </a:endParaRPr>
          </a:p>
        </p:txBody>
      </p:sp>
      <p:sp>
        <p:nvSpPr>
          <p:cNvPr id="15" name="Rectangle 14"/>
          <p:cNvSpPr>
            <a:spLocks noChangeArrowheads="1"/>
          </p:cNvSpPr>
          <p:nvPr/>
        </p:nvSpPr>
        <p:spPr bwMode="auto">
          <a:xfrm>
            <a:off x="5366285" y="1708150"/>
            <a:ext cx="307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                                        </a:t>
            </a:r>
            <a:br>
              <a:rPr lang="en-GB" altLang="en-US" sz="1400" i="1" dirty="0"/>
            </a:br>
            <a:r>
              <a:rPr lang="en-GB" altLang="en-US" sz="1400" i="1" dirty="0"/>
              <a:t>          )                                          </a:t>
            </a:r>
            <a:endParaRPr lang="en-GB" altLang="en-US" sz="1400" dirty="0">
              <a:solidFill>
                <a:schemeClr val="tx1"/>
              </a:solidFill>
            </a:endParaRPr>
          </a:p>
        </p:txBody>
      </p:sp>
      <p:sp>
        <p:nvSpPr>
          <p:cNvPr id="12" name="Rectangle 11"/>
          <p:cNvSpPr>
            <a:spLocks noChangeArrowheads="1"/>
          </p:cNvSpPr>
          <p:nvPr/>
        </p:nvSpPr>
        <p:spPr bwMode="auto">
          <a:xfrm>
            <a:off x="750888" y="4256088"/>
            <a:ext cx="7632700" cy="58420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Look at the rest of the sentence. Did Mother </a:t>
            </a:r>
            <a:r>
              <a:rPr lang="en-GB" altLang="en-US" sz="1600" b="1">
                <a:solidFill>
                  <a:schemeClr val="bg1"/>
                </a:solidFill>
              </a:rPr>
              <a:t>do</a:t>
            </a:r>
            <a:r>
              <a:rPr lang="en-GB" altLang="en-US" sz="1600">
                <a:solidFill>
                  <a:schemeClr val="bg1"/>
                </a:solidFill>
              </a:rPr>
              <a:t> </a:t>
            </a:r>
            <a:r>
              <a:rPr lang="en-GB" altLang="en-US" sz="1600" b="1">
                <a:solidFill>
                  <a:schemeClr val="bg1"/>
                </a:solidFill>
              </a:rPr>
              <a:t>anything </a:t>
            </a:r>
            <a:br>
              <a:rPr lang="en-GB" altLang="en-US" sz="1600" b="1">
                <a:solidFill>
                  <a:schemeClr val="bg1"/>
                </a:solidFill>
              </a:rPr>
            </a:br>
            <a:r>
              <a:rPr lang="en-GB" altLang="en-US" sz="1600">
                <a:solidFill>
                  <a:schemeClr val="bg1"/>
                </a:solidFill>
              </a:rPr>
              <a:t>else that the actor needs to know about? </a:t>
            </a:r>
          </a:p>
        </p:txBody>
      </p:sp>
      <p:sp>
        <p:nvSpPr>
          <p:cNvPr id="16" name="Rectangle 15"/>
          <p:cNvSpPr>
            <a:spLocks noChangeArrowheads="1"/>
          </p:cNvSpPr>
          <p:nvPr/>
        </p:nvSpPr>
        <p:spPr bwMode="auto">
          <a:xfrm>
            <a:off x="750888" y="4876800"/>
            <a:ext cx="7632700" cy="58420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We can add a stage direction to tell the actors that </a:t>
            </a:r>
            <a:br>
              <a:rPr lang="en-GB" altLang="en-US" sz="1600">
                <a:solidFill>
                  <a:schemeClr val="bg1"/>
                </a:solidFill>
              </a:rPr>
            </a:br>
            <a:r>
              <a:rPr lang="en-GB" altLang="en-US" sz="1600">
                <a:solidFill>
                  <a:schemeClr val="bg1"/>
                </a:solidFill>
              </a:rPr>
              <a:t>Mother should pile the cupcakes into the basket. </a:t>
            </a:r>
          </a:p>
        </p:txBody>
      </p:sp>
      <p:sp>
        <p:nvSpPr>
          <p:cNvPr id="18447" name="Picture 7"/>
          <p:cNvSpPr>
            <a:spLocks noChangeAspect="1"/>
          </p:cNvSpPr>
          <p:nvPr/>
        </p:nvSpPr>
        <p:spPr bwMode="auto">
          <a:xfrm>
            <a:off x="5472113"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pic>
        <p:nvPicPr>
          <p:cNvPr id="18448"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7" grpId="0"/>
      <p:bldP spid="15" grpId="0"/>
      <p:bldP spid="12"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9"/>
          <p:cNvGrpSpPr>
            <a:grpSpLocks/>
          </p:cNvGrpSpPr>
          <p:nvPr/>
        </p:nvGrpSpPr>
        <p:grpSpPr bwMode="auto">
          <a:xfrm>
            <a:off x="719138" y="1389063"/>
            <a:ext cx="7705725" cy="5011737"/>
            <a:chOff x="719138" y="1473200"/>
            <a:chExt cx="7705724" cy="5012398"/>
          </a:xfrm>
        </p:grpSpPr>
        <p:pic>
          <p:nvPicPr>
            <p:cNvPr id="19475" name="Picture 20"/>
            <p:cNvPicPr>
              <a:picLocks noChangeAspect="1"/>
            </p:cNvPicPr>
            <p:nvPr/>
          </p:nvPicPr>
          <p:blipFill>
            <a:blip r:embed="rId2" cstate="hqprint">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21"/>
            <p:cNvPicPr>
              <a:picLocks noChangeAspect="1"/>
            </p:cNvPicPr>
            <p:nvPr/>
          </p:nvPicPr>
          <p:blipFill>
            <a:blip r:embed="rId3" cstate="hqprint">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59"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9460"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9461"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19462"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19463"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12" name="Rectangle 11"/>
          <p:cNvSpPr>
            <a:spLocks noChangeArrowheads="1"/>
          </p:cNvSpPr>
          <p:nvPr/>
        </p:nvSpPr>
        <p:spPr bwMode="auto">
          <a:xfrm>
            <a:off x="750888" y="5097463"/>
            <a:ext cx="7632700" cy="33813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Next, Mother continues to speak. </a:t>
            </a:r>
          </a:p>
        </p:txBody>
      </p:sp>
      <p:sp>
        <p:nvSpPr>
          <p:cNvPr id="16" name="Rectangle 15"/>
          <p:cNvSpPr>
            <a:spLocks noChangeArrowheads="1"/>
          </p:cNvSpPr>
          <p:nvPr/>
        </p:nvSpPr>
        <p:spPr bwMode="auto">
          <a:xfrm>
            <a:off x="750888" y="5508625"/>
            <a:ext cx="7632700" cy="58420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You don’t need to write her name again. </a:t>
            </a:r>
            <a:br>
              <a:rPr lang="en-GB" altLang="en-US" sz="1600">
                <a:solidFill>
                  <a:schemeClr val="bg1"/>
                </a:solidFill>
              </a:rPr>
            </a:br>
            <a:r>
              <a:rPr lang="en-GB" altLang="en-US" sz="1600">
                <a:solidFill>
                  <a:schemeClr val="bg1"/>
                </a:solidFill>
              </a:rPr>
              <a:t>Add to her speech in </a:t>
            </a:r>
            <a:r>
              <a:rPr lang="en-GB" altLang="en-US" sz="1600" b="1">
                <a:solidFill>
                  <a:schemeClr val="bg1"/>
                </a:solidFill>
              </a:rPr>
              <a:t>normal font</a:t>
            </a:r>
            <a:r>
              <a:rPr lang="en-GB" altLang="en-US" sz="1600">
                <a:solidFill>
                  <a:schemeClr val="bg1"/>
                </a:solidFill>
              </a:rPr>
              <a:t>. </a:t>
            </a:r>
          </a:p>
        </p:txBody>
      </p:sp>
      <p:sp>
        <p:nvSpPr>
          <p:cNvPr id="19469" name="Picture 7"/>
          <p:cNvSpPr>
            <a:spLocks noChangeAspect="1"/>
          </p:cNvSpPr>
          <p:nvPr/>
        </p:nvSpPr>
        <p:spPr bwMode="auto">
          <a:xfrm>
            <a:off x="5472113"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7" name="Rectangle 16"/>
          <p:cNvSpPr/>
          <p:nvPr/>
        </p:nvSpPr>
        <p:spPr>
          <a:xfrm>
            <a:off x="1082675" y="2395538"/>
            <a:ext cx="2908300" cy="217487"/>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18" name="Rectangle 17"/>
          <p:cNvSpPr/>
          <p:nvPr/>
        </p:nvSpPr>
        <p:spPr>
          <a:xfrm>
            <a:off x="1082675" y="2613025"/>
            <a:ext cx="2908300" cy="215900"/>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19" name="Rectangle 18"/>
          <p:cNvSpPr/>
          <p:nvPr/>
        </p:nvSpPr>
        <p:spPr>
          <a:xfrm>
            <a:off x="1082675" y="2828925"/>
            <a:ext cx="1252538" cy="254000"/>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13" name="Rectangle 12"/>
          <p:cNvSpPr>
            <a:spLocks noChangeArrowheads="1"/>
          </p:cNvSpPr>
          <p:nvPr/>
        </p:nvSpPr>
        <p:spPr bwMode="auto">
          <a:xfrm>
            <a:off x="5418138"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dirty="0"/>
              <a:t>No dilly-dallying, keep to the path, and never ever talk to strangers. Do you hear me?</a:t>
            </a:r>
            <a:endParaRPr lang="en-GB" altLang="en-US" sz="1400" dirty="0">
              <a:solidFill>
                <a:schemeClr val="tx1"/>
              </a:solidFill>
            </a:endParaRPr>
          </a:p>
        </p:txBody>
      </p:sp>
      <p:pic>
        <p:nvPicPr>
          <p:cNvPr id="19474"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a:spLocks noChangeArrowheads="1"/>
          </p:cNvSpPr>
          <p:nvPr/>
        </p:nvSpPr>
        <p:spPr bwMode="auto">
          <a:xfrm>
            <a:off x="5435901" y="1919941"/>
            <a:ext cx="327713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dirty="0">
                <a:solidFill>
                  <a:schemeClr val="tx1"/>
                </a:solidFill>
              </a:rPr>
              <a:t>           Now, you’re to take the cupcakes straight to Granny’s.</a:t>
            </a:r>
            <a:r>
              <a:rPr lang="en-GB" altLang="en-US" sz="1400" b="1" dirty="0"/>
              <a:t> </a:t>
            </a:r>
            <a:endParaRPr lang="en-GB" altLang="en-US" sz="1400" dirty="0">
              <a:solidFill>
                <a:schemeClr val="tx1"/>
              </a:solidFill>
            </a:endParaRPr>
          </a:p>
        </p:txBody>
      </p:sp>
      <p:sp>
        <p:nvSpPr>
          <p:cNvPr id="22" name="Rectangle 21"/>
          <p:cNvSpPr>
            <a:spLocks noChangeArrowheads="1"/>
          </p:cNvSpPr>
          <p:nvPr/>
        </p:nvSpPr>
        <p:spPr bwMode="auto">
          <a:xfrm>
            <a:off x="5429643" y="170815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piling cupcakes into wicker </a:t>
            </a:r>
            <a:br>
              <a:rPr lang="en-GB" altLang="en-US" sz="1400" i="1" dirty="0"/>
            </a:br>
            <a:r>
              <a:rPr lang="en-GB" altLang="en-US" sz="1400" i="1" dirty="0"/>
              <a:t>basket</a:t>
            </a:r>
            <a:endParaRPr lang="en-GB" altLang="en-US" sz="1400" dirty="0">
              <a:solidFill>
                <a:schemeClr val="tx1"/>
              </a:solidFill>
            </a:endParaRPr>
          </a:p>
        </p:txBody>
      </p:sp>
      <p:sp>
        <p:nvSpPr>
          <p:cNvPr id="23" name="Rectangle 22"/>
          <p:cNvSpPr>
            <a:spLocks noChangeArrowheads="1"/>
          </p:cNvSpPr>
          <p:nvPr/>
        </p:nvSpPr>
        <p:spPr bwMode="auto">
          <a:xfrm>
            <a:off x="5366285" y="1708150"/>
            <a:ext cx="307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                                        </a:t>
            </a:r>
            <a:br>
              <a:rPr lang="en-GB" altLang="en-US" sz="1400" i="1" dirty="0"/>
            </a:br>
            <a:r>
              <a:rPr lang="en-GB" altLang="en-US" sz="1400" i="1" dirty="0"/>
              <a:t>          )                                          </a:t>
            </a:r>
            <a:endParaRPr lang="en-GB" altLang="en-US" sz="1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2"/>
          <p:cNvGrpSpPr>
            <a:grpSpLocks/>
          </p:cNvGrpSpPr>
          <p:nvPr/>
        </p:nvGrpSpPr>
        <p:grpSpPr bwMode="auto">
          <a:xfrm>
            <a:off x="719138" y="1389063"/>
            <a:ext cx="7705725" cy="5011737"/>
            <a:chOff x="719138" y="1473200"/>
            <a:chExt cx="7705724" cy="5012398"/>
          </a:xfrm>
        </p:grpSpPr>
        <p:pic>
          <p:nvPicPr>
            <p:cNvPr id="20502" name="Picture 25"/>
            <p:cNvPicPr>
              <a:picLocks noChangeAspect="1"/>
            </p:cNvPicPr>
            <p:nvPr/>
          </p:nvPicPr>
          <p:blipFill>
            <a:blip r:embed="rId2" cstate="hqprint">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3" name="Picture 26"/>
            <p:cNvPicPr>
              <a:picLocks noChangeAspect="1"/>
            </p:cNvPicPr>
            <p:nvPr/>
          </p:nvPicPr>
          <p:blipFill>
            <a:blip r:embed="rId3" cstate="hqprint">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3"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0484"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0485"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0486"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20487"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20488" name="Rectangle 2"/>
          <p:cNvSpPr>
            <a:spLocks noChangeArrowheads="1"/>
          </p:cNvSpPr>
          <p:nvPr/>
        </p:nvSpPr>
        <p:spPr bwMode="auto">
          <a:xfrm>
            <a:off x="5418138" y="1703388"/>
            <a:ext cx="3128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tx1"/>
                </a:solidFill>
              </a:rPr>
              <a:t>Now, you’re to take the cupcakes straight to Granny’s.</a:t>
            </a:r>
            <a:r>
              <a:rPr lang="en-GB" altLang="en-US" sz="1400" b="1"/>
              <a:t> </a:t>
            </a:r>
            <a:endParaRPr lang="en-GB" altLang="en-US" sz="1400">
              <a:solidFill>
                <a:schemeClr val="tx1"/>
              </a:solidFill>
            </a:endParaRPr>
          </a:p>
        </p:txBody>
      </p:sp>
      <p:sp>
        <p:nvSpPr>
          <p:cNvPr id="20489" name="Rectangle 6"/>
          <p:cNvSpPr>
            <a:spLocks noChangeArrowheads="1"/>
          </p:cNvSpPr>
          <p:nvPr/>
        </p:nvSpPr>
        <p:spPr bwMode="auto">
          <a:xfrm>
            <a:off x="5218113" y="1905000"/>
            <a:ext cx="253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r" eaLnBrk="1" hangingPunct="1">
              <a:lnSpc>
                <a:spcPct val="100000"/>
              </a:lnSpc>
              <a:spcBef>
                <a:spcPct val="0"/>
              </a:spcBef>
              <a:buFontTx/>
              <a:buNone/>
            </a:pPr>
            <a:r>
              <a:rPr lang="en-GB" altLang="en-US" sz="1400" i="1"/>
              <a:t>piling </a:t>
            </a:r>
            <a:br>
              <a:rPr lang="en-GB" altLang="en-US" sz="1400" i="1"/>
            </a:br>
            <a:r>
              <a:rPr lang="en-GB" altLang="en-US" sz="1400" i="1"/>
              <a:t>cupcakes into wicker basket</a:t>
            </a:r>
            <a:endParaRPr lang="en-GB" altLang="en-US" sz="1400">
              <a:solidFill>
                <a:schemeClr val="tx1"/>
              </a:solidFill>
            </a:endParaRPr>
          </a:p>
        </p:txBody>
      </p:sp>
      <p:sp>
        <p:nvSpPr>
          <p:cNvPr id="20490" name="Rectangle 14"/>
          <p:cNvSpPr>
            <a:spLocks noChangeArrowheads="1"/>
          </p:cNvSpPr>
          <p:nvPr/>
        </p:nvSpPr>
        <p:spPr bwMode="auto">
          <a:xfrm>
            <a:off x="5902325" y="1908175"/>
            <a:ext cx="2530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i="1"/>
              <a:t>(</a:t>
            </a:r>
          </a:p>
          <a:p>
            <a:pPr algn="ctr" eaLnBrk="1" hangingPunct="1">
              <a:lnSpc>
                <a:spcPct val="100000"/>
              </a:lnSpc>
              <a:spcBef>
                <a:spcPct val="0"/>
              </a:spcBef>
              <a:buFontTx/>
              <a:buNone/>
            </a:pPr>
            <a:r>
              <a:rPr lang="en-GB" altLang="en-US" sz="1400" i="1"/>
              <a:t>                    )</a:t>
            </a:r>
            <a:endParaRPr lang="en-GB" altLang="en-US" sz="1400">
              <a:solidFill>
                <a:schemeClr val="tx1"/>
              </a:solidFill>
            </a:endParaRPr>
          </a:p>
        </p:txBody>
      </p:sp>
      <p:sp>
        <p:nvSpPr>
          <p:cNvPr id="12" name="Rectangle 11"/>
          <p:cNvSpPr>
            <a:spLocks noChangeArrowheads="1"/>
          </p:cNvSpPr>
          <p:nvPr/>
        </p:nvSpPr>
        <p:spPr bwMode="auto">
          <a:xfrm>
            <a:off x="750888" y="4283075"/>
            <a:ext cx="7632700" cy="338138"/>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Who do you think speaks next? </a:t>
            </a:r>
          </a:p>
        </p:txBody>
      </p:sp>
      <p:sp>
        <p:nvSpPr>
          <p:cNvPr id="16" name="Rectangle 15"/>
          <p:cNvSpPr>
            <a:spLocks noChangeArrowheads="1"/>
          </p:cNvSpPr>
          <p:nvPr/>
        </p:nvSpPr>
        <p:spPr bwMode="auto">
          <a:xfrm>
            <a:off x="750888" y="4694238"/>
            <a:ext cx="7632700" cy="33813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b="1">
                <a:solidFill>
                  <a:schemeClr val="bg1"/>
                </a:solidFill>
              </a:rPr>
              <a:t>Red </a:t>
            </a:r>
            <a:r>
              <a:rPr lang="en-GB" altLang="en-US" sz="1600">
                <a:solidFill>
                  <a:schemeClr val="bg1"/>
                </a:solidFill>
              </a:rPr>
              <a:t>is our next speaker. </a:t>
            </a:r>
          </a:p>
        </p:txBody>
      </p:sp>
      <p:sp>
        <p:nvSpPr>
          <p:cNvPr id="17" name="Rectangle 16"/>
          <p:cNvSpPr/>
          <p:nvPr/>
        </p:nvSpPr>
        <p:spPr>
          <a:xfrm>
            <a:off x="1082675" y="3248025"/>
            <a:ext cx="1136650" cy="217488"/>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20494" name="Rectangle 12"/>
          <p:cNvSpPr>
            <a:spLocks noChangeArrowheads="1"/>
          </p:cNvSpPr>
          <p:nvPr/>
        </p:nvSpPr>
        <p:spPr bwMode="auto">
          <a:xfrm>
            <a:off x="5418138"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No dilly-dallying, keep to the path, and never ever talk to strangers. Do you hear me?</a:t>
            </a:r>
            <a:endParaRPr lang="en-GB" altLang="en-US" sz="1400">
              <a:solidFill>
                <a:schemeClr val="tx1"/>
              </a:solidFill>
            </a:endParaRPr>
          </a:p>
        </p:txBody>
      </p:sp>
      <p:sp>
        <p:nvSpPr>
          <p:cNvPr id="20" name="Rectangle 19"/>
          <p:cNvSpPr>
            <a:spLocks noChangeArrowheads="1"/>
          </p:cNvSpPr>
          <p:nvPr/>
        </p:nvSpPr>
        <p:spPr bwMode="auto">
          <a:xfrm>
            <a:off x="757238" y="5105400"/>
            <a:ext cx="7632700" cy="58420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Start a new line for the new speaker, </a:t>
            </a:r>
            <a:br>
              <a:rPr lang="en-GB" altLang="en-US" sz="1600">
                <a:solidFill>
                  <a:schemeClr val="bg1"/>
                </a:solidFill>
              </a:rPr>
            </a:br>
            <a:r>
              <a:rPr lang="en-GB" altLang="en-US" sz="1600">
                <a:solidFill>
                  <a:schemeClr val="bg1"/>
                </a:solidFill>
              </a:rPr>
              <a:t>and write her name with a </a:t>
            </a:r>
            <a:r>
              <a:rPr lang="en-GB" altLang="en-US" sz="1600" b="1">
                <a:solidFill>
                  <a:schemeClr val="bg1"/>
                </a:solidFill>
              </a:rPr>
              <a:t>colon</a:t>
            </a:r>
            <a:r>
              <a:rPr lang="en-GB" altLang="en-US" sz="1600">
                <a:solidFill>
                  <a:schemeClr val="bg1"/>
                </a:solidFill>
              </a:rPr>
              <a:t>. </a:t>
            </a:r>
          </a:p>
        </p:txBody>
      </p:sp>
      <p:sp>
        <p:nvSpPr>
          <p:cNvPr id="21" name="Rectangle 20"/>
          <p:cNvSpPr>
            <a:spLocks noChangeArrowheads="1"/>
          </p:cNvSpPr>
          <p:nvPr/>
        </p:nvSpPr>
        <p:spPr bwMode="auto">
          <a:xfrm>
            <a:off x="757238" y="5762625"/>
            <a:ext cx="7632700" cy="338138"/>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Write Red’s speech beside her name with </a:t>
            </a:r>
            <a:r>
              <a:rPr lang="en-GB" altLang="en-US" sz="1600" b="1">
                <a:solidFill>
                  <a:schemeClr val="bg1"/>
                </a:solidFill>
              </a:rPr>
              <a:t>no speech marks</a:t>
            </a:r>
            <a:r>
              <a:rPr lang="en-GB" altLang="en-US" sz="1600">
                <a:solidFill>
                  <a:schemeClr val="bg1"/>
                </a:solidFill>
              </a:rPr>
              <a:t>.</a:t>
            </a:r>
          </a:p>
        </p:txBody>
      </p:sp>
      <p:sp>
        <p:nvSpPr>
          <p:cNvPr id="20497" name="Picture 7"/>
          <p:cNvSpPr>
            <a:spLocks noChangeAspect="1"/>
          </p:cNvSpPr>
          <p:nvPr/>
        </p:nvSpPr>
        <p:spPr bwMode="auto">
          <a:xfrm>
            <a:off x="5949950"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2" name="Rectangle 21"/>
          <p:cNvSpPr/>
          <p:nvPr/>
        </p:nvSpPr>
        <p:spPr>
          <a:xfrm>
            <a:off x="3244850" y="3259138"/>
            <a:ext cx="376238"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 name="Rectangle 23"/>
          <p:cNvSpPr>
            <a:spLocks noChangeArrowheads="1"/>
          </p:cNvSpPr>
          <p:nvPr/>
        </p:nvSpPr>
        <p:spPr bwMode="auto">
          <a:xfrm>
            <a:off x="4708525" y="31543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Red:</a:t>
            </a:r>
            <a:endParaRPr lang="en-GB" altLang="en-US" sz="1400">
              <a:solidFill>
                <a:schemeClr val="tx1"/>
              </a:solidFill>
            </a:endParaRPr>
          </a:p>
        </p:txBody>
      </p:sp>
      <p:sp>
        <p:nvSpPr>
          <p:cNvPr id="25" name="Rectangle 24"/>
          <p:cNvSpPr>
            <a:spLocks noChangeArrowheads="1"/>
          </p:cNvSpPr>
          <p:nvPr/>
        </p:nvSpPr>
        <p:spPr bwMode="auto">
          <a:xfrm>
            <a:off x="5418138" y="3163888"/>
            <a:ext cx="2673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pic>
        <p:nvPicPr>
          <p:cNvPr id="20501"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20" grpId="0" animBg="1"/>
      <p:bldP spid="21" grpId="0" animBg="1"/>
      <p:bldP spid="22" grpId="0" animBg="1"/>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3"/>
          <p:cNvGrpSpPr>
            <a:grpSpLocks/>
          </p:cNvGrpSpPr>
          <p:nvPr/>
        </p:nvGrpSpPr>
        <p:grpSpPr bwMode="auto">
          <a:xfrm>
            <a:off x="719138" y="1389063"/>
            <a:ext cx="7705725" cy="5011737"/>
            <a:chOff x="719138" y="1473200"/>
            <a:chExt cx="7705724" cy="5012398"/>
          </a:xfrm>
        </p:grpSpPr>
        <p:pic>
          <p:nvPicPr>
            <p:cNvPr id="21526" name="Picture 26"/>
            <p:cNvPicPr>
              <a:picLocks noChangeAspect="1"/>
            </p:cNvPicPr>
            <p:nvPr/>
          </p:nvPicPr>
          <p:blipFill>
            <a:blip r:embed="rId2" cstate="hqprint">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7"/>
            <p:cNvPicPr>
              <a:picLocks noChangeAspect="1"/>
            </p:cNvPicPr>
            <p:nvPr/>
          </p:nvPicPr>
          <p:blipFill>
            <a:blip r:embed="rId3" cstate="hqprint">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7"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1508"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1509"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1510"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21511"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21512" name="Rectangle 2"/>
          <p:cNvSpPr>
            <a:spLocks noChangeArrowheads="1"/>
          </p:cNvSpPr>
          <p:nvPr/>
        </p:nvSpPr>
        <p:spPr bwMode="auto">
          <a:xfrm>
            <a:off x="5418138" y="1703388"/>
            <a:ext cx="3128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tx1"/>
                </a:solidFill>
              </a:rPr>
              <a:t>Now, you’re to take the cupcakes straight to Granny’s.</a:t>
            </a:r>
            <a:r>
              <a:rPr lang="en-GB" altLang="en-US" sz="1400" b="1"/>
              <a:t> </a:t>
            </a:r>
            <a:endParaRPr lang="en-GB" altLang="en-US" sz="1400">
              <a:solidFill>
                <a:schemeClr val="tx1"/>
              </a:solidFill>
            </a:endParaRPr>
          </a:p>
        </p:txBody>
      </p:sp>
      <p:sp>
        <p:nvSpPr>
          <p:cNvPr id="21513" name="Rectangle 6"/>
          <p:cNvSpPr>
            <a:spLocks noChangeArrowheads="1"/>
          </p:cNvSpPr>
          <p:nvPr/>
        </p:nvSpPr>
        <p:spPr bwMode="auto">
          <a:xfrm>
            <a:off x="5218113" y="1905000"/>
            <a:ext cx="253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r" eaLnBrk="1" hangingPunct="1">
              <a:lnSpc>
                <a:spcPct val="100000"/>
              </a:lnSpc>
              <a:spcBef>
                <a:spcPct val="0"/>
              </a:spcBef>
              <a:buFontTx/>
              <a:buNone/>
            </a:pPr>
            <a:r>
              <a:rPr lang="en-GB" altLang="en-US" sz="1400" i="1"/>
              <a:t>piling </a:t>
            </a:r>
            <a:br>
              <a:rPr lang="en-GB" altLang="en-US" sz="1400" i="1"/>
            </a:br>
            <a:r>
              <a:rPr lang="en-GB" altLang="en-US" sz="1400" i="1"/>
              <a:t>cupcakes into wicker basket</a:t>
            </a:r>
            <a:endParaRPr lang="en-GB" altLang="en-US" sz="1400">
              <a:solidFill>
                <a:schemeClr val="tx1"/>
              </a:solidFill>
            </a:endParaRPr>
          </a:p>
        </p:txBody>
      </p:sp>
      <p:sp>
        <p:nvSpPr>
          <p:cNvPr id="21514" name="Rectangle 14"/>
          <p:cNvSpPr>
            <a:spLocks noChangeArrowheads="1"/>
          </p:cNvSpPr>
          <p:nvPr/>
        </p:nvSpPr>
        <p:spPr bwMode="auto">
          <a:xfrm>
            <a:off x="5902325" y="1908175"/>
            <a:ext cx="2530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i="1"/>
              <a:t>(</a:t>
            </a:r>
          </a:p>
          <a:p>
            <a:pPr algn="ctr" eaLnBrk="1" hangingPunct="1">
              <a:lnSpc>
                <a:spcPct val="100000"/>
              </a:lnSpc>
              <a:spcBef>
                <a:spcPct val="0"/>
              </a:spcBef>
              <a:buFontTx/>
              <a:buNone/>
            </a:pPr>
            <a:r>
              <a:rPr lang="en-GB" altLang="en-US" sz="1400" i="1"/>
              <a:t>                    )</a:t>
            </a:r>
            <a:endParaRPr lang="en-GB" altLang="en-US" sz="1400">
              <a:solidFill>
                <a:schemeClr val="tx1"/>
              </a:solidFill>
            </a:endParaRPr>
          </a:p>
        </p:txBody>
      </p:sp>
      <p:sp>
        <p:nvSpPr>
          <p:cNvPr id="17" name="Rectangle 16"/>
          <p:cNvSpPr/>
          <p:nvPr/>
        </p:nvSpPr>
        <p:spPr>
          <a:xfrm>
            <a:off x="1082675" y="3248025"/>
            <a:ext cx="1136650" cy="217488"/>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21516" name="Rectangle 12"/>
          <p:cNvSpPr>
            <a:spLocks noChangeArrowheads="1"/>
          </p:cNvSpPr>
          <p:nvPr/>
        </p:nvSpPr>
        <p:spPr bwMode="auto">
          <a:xfrm>
            <a:off x="5418138"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No dilly-dallying, keep to the path, and never ever talk to strangers. Do you hear me?</a:t>
            </a:r>
            <a:endParaRPr lang="en-GB" altLang="en-US" sz="1400">
              <a:solidFill>
                <a:schemeClr val="tx1"/>
              </a:solidFill>
            </a:endParaRPr>
          </a:p>
        </p:txBody>
      </p:sp>
      <p:sp>
        <p:nvSpPr>
          <p:cNvPr id="20" name="Rectangle 19"/>
          <p:cNvSpPr>
            <a:spLocks noChangeArrowheads="1"/>
          </p:cNvSpPr>
          <p:nvPr/>
        </p:nvSpPr>
        <p:spPr bwMode="auto">
          <a:xfrm>
            <a:off x="757238" y="5105400"/>
            <a:ext cx="7632700" cy="338138"/>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Does the story tell us </a:t>
            </a:r>
            <a:r>
              <a:rPr lang="en-GB" altLang="en-US" sz="1600" b="1">
                <a:solidFill>
                  <a:schemeClr val="bg1"/>
                </a:solidFill>
              </a:rPr>
              <a:t>how</a:t>
            </a:r>
            <a:r>
              <a:rPr lang="en-GB" altLang="en-US" sz="1600">
                <a:solidFill>
                  <a:schemeClr val="bg1"/>
                </a:solidFill>
              </a:rPr>
              <a:t> Red said this line?</a:t>
            </a:r>
          </a:p>
        </p:txBody>
      </p:sp>
      <p:sp>
        <p:nvSpPr>
          <p:cNvPr id="21" name="Rectangle 20"/>
          <p:cNvSpPr>
            <a:spLocks noChangeArrowheads="1"/>
          </p:cNvSpPr>
          <p:nvPr/>
        </p:nvSpPr>
        <p:spPr bwMode="auto">
          <a:xfrm>
            <a:off x="757238" y="5510213"/>
            <a:ext cx="7632700" cy="5857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Red is </a:t>
            </a:r>
            <a:r>
              <a:rPr lang="en-GB" altLang="en-US" sz="1600" b="1">
                <a:solidFill>
                  <a:schemeClr val="bg1"/>
                </a:solidFill>
              </a:rPr>
              <a:t>sighing</a:t>
            </a:r>
            <a:r>
              <a:rPr lang="en-GB" altLang="en-US" sz="1600">
                <a:solidFill>
                  <a:schemeClr val="bg1"/>
                </a:solidFill>
              </a:rPr>
              <a:t>. Add this </a:t>
            </a:r>
            <a:r>
              <a:rPr lang="en-GB" altLang="en-US" sz="1600" b="1">
                <a:solidFill>
                  <a:schemeClr val="bg1"/>
                </a:solidFill>
              </a:rPr>
              <a:t>before</a:t>
            </a:r>
            <a:r>
              <a:rPr lang="en-GB" altLang="en-US" sz="1600">
                <a:solidFill>
                  <a:schemeClr val="bg1"/>
                </a:solidFill>
              </a:rPr>
              <a:t> she speaks, because the </a:t>
            </a:r>
            <a:br>
              <a:rPr lang="en-GB" altLang="en-US" sz="1600">
                <a:solidFill>
                  <a:schemeClr val="bg1"/>
                </a:solidFill>
              </a:rPr>
            </a:br>
            <a:r>
              <a:rPr lang="en-GB" altLang="en-US" sz="1600">
                <a:solidFill>
                  <a:schemeClr val="bg1"/>
                </a:solidFill>
              </a:rPr>
              <a:t>actor needs to know this </a:t>
            </a:r>
            <a:r>
              <a:rPr lang="en-GB" altLang="en-US" sz="1600" b="1">
                <a:solidFill>
                  <a:schemeClr val="bg1"/>
                </a:solidFill>
              </a:rPr>
              <a:t>before </a:t>
            </a:r>
            <a:r>
              <a:rPr lang="en-GB" altLang="en-US" sz="1600">
                <a:solidFill>
                  <a:schemeClr val="bg1"/>
                </a:solidFill>
              </a:rPr>
              <a:t>they say the line.</a:t>
            </a:r>
          </a:p>
        </p:txBody>
      </p:sp>
      <p:sp>
        <p:nvSpPr>
          <p:cNvPr id="21519" name="Picture 7"/>
          <p:cNvSpPr>
            <a:spLocks noChangeAspect="1"/>
          </p:cNvSpPr>
          <p:nvPr/>
        </p:nvSpPr>
        <p:spPr bwMode="auto">
          <a:xfrm>
            <a:off x="5949950"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2" name="Rectangle 21"/>
          <p:cNvSpPr/>
          <p:nvPr/>
        </p:nvSpPr>
        <p:spPr>
          <a:xfrm>
            <a:off x="2219325" y="3259138"/>
            <a:ext cx="1039813"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521" name="Rectangle 23"/>
          <p:cNvSpPr>
            <a:spLocks noChangeArrowheads="1"/>
          </p:cNvSpPr>
          <p:nvPr/>
        </p:nvSpPr>
        <p:spPr bwMode="auto">
          <a:xfrm>
            <a:off x="4708525" y="31543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Red:</a:t>
            </a:r>
            <a:endParaRPr lang="en-GB" altLang="en-US" sz="1400">
              <a:solidFill>
                <a:schemeClr val="tx1"/>
              </a:solidFill>
            </a:endParaRPr>
          </a:p>
        </p:txBody>
      </p:sp>
      <p:sp>
        <p:nvSpPr>
          <p:cNvPr id="25" name="Rectangle 24"/>
          <p:cNvSpPr>
            <a:spLocks noChangeArrowheads="1"/>
          </p:cNvSpPr>
          <p:nvPr/>
        </p:nvSpPr>
        <p:spPr bwMode="auto">
          <a:xfrm>
            <a:off x="6127750" y="3155950"/>
            <a:ext cx="1154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sp>
        <p:nvSpPr>
          <p:cNvPr id="23" name="Rectangle 22"/>
          <p:cNvSpPr>
            <a:spLocks noChangeArrowheads="1"/>
          </p:cNvSpPr>
          <p:nvPr/>
        </p:nvSpPr>
        <p:spPr bwMode="auto">
          <a:xfrm>
            <a:off x="5348288" y="3157538"/>
            <a:ext cx="985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(sighing)</a:t>
            </a:r>
            <a:endParaRPr lang="en-GB" altLang="en-US" sz="1400">
              <a:solidFill>
                <a:schemeClr val="tx1"/>
              </a:solidFill>
            </a:endParaRPr>
          </a:p>
        </p:txBody>
      </p:sp>
      <p:sp>
        <p:nvSpPr>
          <p:cNvPr id="26" name="Rectangle 25"/>
          <p:cNvSpPr>
            <a:spLocks noChangeArrowheads="1"/>
          </p:cNvSpPr>
          <p:nvPr/>
        </p:nvSpPr>
        <p:spPr bwMode="auto">
          <a:xfrm>
            <a:off x="5418138" y="3163888"/>
            <a:ext cx="2673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pic>
        <p:nvPicPr>
          <p:cNvPr id="21525"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xit" presetSubtype="0" fill="hold" grpId="0" nodeType="with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P spid="22" grpId="0" animBg="1"/>
      <p:bldP spid="25" grpId="0"/>
      <p:bldP spid="23"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3"/>
          <p:cNvGrpSpPr>
            <a:grpSpLocks/>
          </p:cNvGrpSpPr>
          <p:nvPr/>
        </p:nvGrpSpPr>
        <p:grpSpPr bwMode="auto">
          <a:xfrm>
            <a:off x="719138" y="1389063"/>
            <a:ext cx="7705725" cy="5011737"/>
            <a:chOff x="719138" y="1473200"/>
            <a:chExt cx="7705724" cy="5012398"/>
          </a:xfrm>
        </p:grpSpPr>
        <p:pic>
          <p:nvPicPr>
            <p:cNvPr id="22553" name="Picture 24"/>
            <p:cNvPicPr>
              <a:picLocks noChangeAspect="1"/>
            </p:cNvPicPr>
            <p:nvPr/>
          </p:nvPicPr>
          <p:blipFill>
            <a:blip r:embed="rId2" cstate="hqprint">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5"/>
            <p:cNvPicPr>
              <a:picLocks noChangeAspect="1"/>
            </p:cNvPicPr>
            <p:nvPr/>
          </p:nvPicPr>
          <p:blipFill>
            <a:blip r:embed="rId3" cstate="hqprint">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2532"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2533"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2534"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22535"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22536" name="Rectangle 2"/>
          <p:cNvSpPr>
            <a:spLocks noChangeArrowheads="1"/>
          </p:cNvSpPr>
          <p:nvPr/>
        </p:nvSpPr>
        <p:spPr bwMode="auto">
          <a:xfrm>
            <a:off x="5418138" y="1703388"/>
            <a:ext cx="3128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tx1"/>
                </a:solidFill>
              </a:rPr>
              <a:t>Now, you’re to take the cupcakes straight to Granny’s.</a:t>
            </a:r>
            <a:r>
              <a:rPr lang="en-GB" altLang="en-US" sz="1400" b="1"/>
              <a:t> </a:t>
            </a:r>
            <a:endParaRPr lang="en-GB" altLang="en-US" sz="1400">
              <a:solidFill>
                <a:schemeClr val="tx1"/>
              </a:solidFill>
            </a:endParaRPr>
          </a:p>
        </p:txBody>
      </p:sp>
      <p:sp>
        <p:nvSpPr>
          <p:cNvPr id="22537" name="Rectangle 6"/>
          <p:cNvSpPr>
            <a:spLocks noChangeArrowheads="1"/>
          </p:cNvSpPr>
          <p:nvPr/>
        </p:nvSpPr>
        <p:spPr bwMode="auto">
          <a:xfrm>
            <a:off x="5218113" y="1905000"/>
            <a:ext cx="253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r" eaLnBrk="1" hangingPunct="1">
              <a:lnSpc>
                <a:spcPct val="100000"/>
              </a:lnSpc>
              <a:spcBef>
                <a:spcPct val="0"/>
              </a:spcBef>
              <a:buFontTx/>
              <a:buNone/>
            </a:pPr>
            <a:r>
              <a:rPr lang="en-GB" altLang="en-US" sz="1400" i="1"/>
              <a:t>piling </a:t>
            </a:r>
            <a:br>
              <a:rPr lang="en-GB" altLang="en-US" sz="1400" i="1"/>
            </a:br>
            <a:r>
              <a:rPr lang="en-GB" altLang="en-US" sz="1400" i="1"/>
              <a:t>cupcakes into wicker basket</a:t>
            </a:r>
            <a:endParaRPr lang="en-GB" altLang="en-US" sz="1400">
              <a:solidFill>
                <a:schemeClr val="tx1"/>
              </a:solidFill>
            </a:endParaRPr>
          </a:p>
        </p:txBody>
      </p:sp>
      <p:sp>
        <p:nvSpPr>
          <p:cNvPr id="22538" name="Rectangle 14"/>
          <p:cNvSpPr>
            <a:spLocks noChangeArrowheads="1"/>
          </p:cNvSpPr>
          <p:nvPr/>
        </p:nvSpPr>
        <p:spPr bwMode="auto">
          <a:xfrm>
            <a:off x="5902325" y="1908175"/>
            <a:ext cx="2530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i="1"/>
              <a:t>(</a:t>
            </a:r>
          </a:p>
          <a:p>
            <a:pPr algn="ctr" eaLnBrk="1" hangingPunct="1">
              <a:lnSpc>
                <a:spcPct val="100000"/>
              </a:lnSpc>
              <a:spcBef>
                <a:spcPct val="0"/>
              </a:spcBef>
              <a:buFontTx/>
              <a:buNone/>
            </a:pPr>
            <a:r>
              <a:rPr lang="en-GB" altLang="en-US" sz="1400" i="1"/>
              <a:t>                    )</a:t>
            </a:r>
            <a:endParaRPr lang="en-GB" altLang="en-US" sz="1400">
              <a:solidFill>
                <a:schemeClr val="tx1"/>
              </a:solidFill>
            </a:endParaRPr>
          </a:p>
        </p:txBody>
      </p:sp>
      <p:sp>
        <p:nvSpPr>
          <p:cNvPr id="22539" name="Rectangle 12"/>
          <p:cNvSpPr>
            <a:spLocks noChangeArrowheads="1"/>
          </p:cNvSpPr>
          <p:nvPr/>
        </p:nvSpPr>
        <p:spPr bwMode="auto">
          <a:xfrm>
            <a:off x="5418138"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No dilly-dallying, keep to the path, and never ever talk to strangers. Do you hear me?</a:t>
            </a:r>
            <a:endParaRPr lang="en-GB" altLang="en-US" sz="1400">
              <a:solidFill>
                <a:schemeClr val="tx1"/>
              </a:solidFill>
            </a:endParaRPr>
          </a:p>
        </p:txBody>
      </p:sp>
      <p:sp>
        <p:nvSpPr>
          <p:cNvPr id="20" name="Rectangle 19"/>
          <p:cNvSpPr>
            <a:spLocks noChangeArrowheads="1"/>
          </p:cNvSpPr>
          <p:nvPr/>
        </p:nvSpPr>
        <p:spPr bwMode="auto">
          <a:xfrm>
            <a:off x="757238" y="4456113"/>
            <a:ext cx="7632700" cy="83026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The story gives us more information about what Red does, </a:t>
            </a:r>
            <a:br>
              <a:rPr lang="en-GB" altLang="en-US" sz="1600">
                <a:solidFill>
                  <a:schemeClr val="bg1"/>
                </a:solidFill>
              </a:rPr>
            </a:br>
            <a:r>
              <a:rPr lang="en-GB" altLang="en-US" sz="1600">
                <a:solidFill>
                  <a:schemeClr val="bg1"/>
                </a:solidFill>
              </a:rPr>
              <a:t>in a new sentence. We can add this as a </a:t>
            </a:r>
            <a:r>
              <a:rPr lang="en-GB" altLang="en-US" sz="1600" b="1">
                <a:solidFill>
                  <a:schemeClr val="bg1"/>
                </a:solidFill>
              </a:rPr>
              <a:t>stage direction</a:t>
            </a:r>
            <a:r>
              <a:rPr lang="en-GB" altLang="en-US" sz="1600">
                <a:solidFill>
                  <a:schemeClr val="bg1"/>
                </a:solidFill>
              </a:rPr>
              <a:t> </a:t>
            </a:r>
            <a:br>
              <a:rPr lang="en-GB" altLang="en-US" sz="1600">
                <a:solidFill>
                  <a:schemeClr val="bg1"/>
                </a:solidFill>
              </a:rPr>
            </a:br>
            <a:r>
              <a:rPr lang="en-GB" altLang="en-US" sz="1600">
                <a:solidFill>
                  <a:schemeClr val="bg1"/>
                </a:solidFill>
              </a:rPr>
              <a:t>after Red has finished her line. </a:t>
            </a:r>
          </a:p>
        </p:txBody>
      </p:sp>
      <p:sp>
        <p:nvSpPr>
          <p:cNvPr id="21" name="Rectangle 20"/>
          <p:cNvSpPr>
            <a:spLocks noChangeArrowheads="1"/>
          </p:cNvSpPr>
          <p:nvPr/>
        </p:nvSpPr>
        <p:spPr bwMode="auto">
          <a:xfrm>
            <a:off x="757238" y="5357813"/>
            <a:ext cx="7632700" cy="83185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We don’t need </a:t>
            </a:r>
            <a:r>
              <a:rPr lang="en-GB" altLang="en-US" sz="1600" b="1">
                <a:solidFill>
                  <a:schemeClr val="bg1"/>
                </a:solidFill>
              </a:rPr>
              <a:t>all</a:t>
            </a:r>
            <a:r>
              <a:rPr lang="en-GB" altLang="en-US" sz="1600">
                <a:solidFill>
                  <a:schemeClr val="bg1"/>
                </a:solidFill>
              </a:rPr>
              <a:t> of the extra information. The actor </a:t>
            </a:r>
            <a:br>
              <a:rPr lang="en-GB" altLang="en-US" sz="1600">
                <a:solidFill>
                  <a:schemeClr val="bg1"/>
                </a:solidFill>
              </a:rPr>
            </a:br>
            <a:r>
              <a:rPr lang="en-GB" altLang="en-US" sz="1600">
                <a:solidFill>
                  <a:schemeClr val="bg1"/>
                </a:solidFill>
              </a:rPr>
              <a:t>just needs to take the basket and hurry off the stage. </a:t>
            </a:r>
            <a:br>
              <a:rPr lang="en-GB" altLang="en-US" sz="1600">
                <a:solidFill>
                  <a:schemeClr val="bg1"/>
                </a:solidFill>
              </a:rPr>
            </a:br>
            <a:r>
              <a:rPr lang="en-GB" altLang="en-US" sz="1600">
                <a:solidFill>
                  <a:schemeClr val="bg1"/>
                </a:solidFill>
              </a:rPr>
              <a:t>The audience will not see the ‘glorious spring sunshine’.</a:t>
            </a:r>
          </a:p>
        </p:txBody>
      </p:sp>
      <p:sp>
        <p:nvSpPr>
          <p:cNvPr id="22" name="Rectangle 21"/>
          <p:cNvSpPr/>
          <p:nvPr/>
        </p:nvSpPr>
        <p:spPr>
          <a:xfrm>
            <a:off x="3265488" y="3259138"/>
            <a:ext cx="746125"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543" name="Rectangle 23"/>
          <p:cNvSpPr>
            <a:spLocks noChangeArrowheads="1"/>
          </p:cNvSpPr>
          <p:nvPr/>
        </p:nvSpPr>
        <p:spPr bwMode="auto">
          <a:xfrm>
            <a:off x="4708525" y="31543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Red:</a:t>
            </a:r>
            <a:endParaRPr lang="en-GB" altLang="en-US" sz="1400">
              <a:solidFill>
                <a:schemeClr val="tx1"/>
              </a:solidFill>
            </a:endParaRPr>
          </a:p>
        </p:txBody>
      </p:sp>
      <p:sp>
        <p:nvSpPr>
          <p:cNvPr id="22544" name="Rectangle 24"/>
          <p:cNvSpPr>
            <a:spLocks noChangeArrowheads="1"/>
          </p:cNvSpPr>
          <p:nvPr/>
        </p:nvSpPr>
        <p:spPr bwMode="auto">
          <a:xfrm>
            <a:off x="6127750" y="3155950"/>
            <a:ext cx="1154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sp>
        <p:nvSpPr>
          <p:cNvPr id="22545" name="Rectangle 22"/>
          <p:cNvSpPr>
            <a:spLocks noChangeArrowheads="1"/>
          </p:cNvSpPr>
          <p:nvPr/>
        </p:nvSpPr>
        <p:spPr bwMode="auto">
          <a:xfrm>
            <a:off x="5348288" y="3157538"/>
            <a:ext cx="985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(sighing)</a:t>
            </a:r>
            <a:endParaRPr lang="en-GB" altLang="en-US" sz="1400">
              <a:solidFill>
                <a:schemeClr val="tx1"/>
              </a:solidFill>
            </a:endParaRPr>
          </a:p>
        </p:txBody>
      </p:sp>
      <p:sp>
        <p:nvSpPr>
          <p:cNvPr id="27" name="Rectangle 26"/>
          <p:cNvSpPr/>
          <p:nvPr/>
        </p:nvSpPr>
        <p:spPr>
          <a:xfrm>
            <a:off x="1006475" y="3454400"/>
            <a:ext cx="3011488"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8" name="Rectangle 27"/>
          <p:cNvSpPr/>
          <p:nvPr/>
        </p:nvSpPr>
        <p:spPr>
          <a:xfrm>
            <a:off x="1003300" y="3663950"/>
            <a:ext cx="3009900" cy="217488"/>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ectangle 28"/>
          <p:cNvSpPr/>
          <p:nvPr/>
        </p:nvSpPr>
        <p:spPr>
          <a:xfrm>
            <a:off x="1006475" y="3875088"/>
            <a:ext cx="866775"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 name="Rectangle 30"/>
          <p:cNvSpPr>
            <a:spLocks noChangeArrowheads="1"/>
          </p:cNvSpPr>
          <p:nvPr/>
        </p:nvSpPr>
        <p:spPr bwMode="auto">
          <a:xfrm>
            <a:off x="4708525" y="3560763"/>
            <a:ext cx="338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Red takes the basket and hurries from the kitchen.</a:t>
            </a:r>
          </a:p>
        </p:txBody>
      </p:sp>
      <p:cxnSp>
        <p:nvCxnSpPr>
          <p:cNvPr id="11" name="Straight Connector 10"/>
          <p:cNvCxnSpPr/>
          <p:nvPr/>
        </p:nvCxnSpPr>
        <p:spPr>
          <a:xfrm flipV="1">
            <a:off x="1798638" y="3787775"/>
            <a:ext cx="2214562" cy="9525"/>
          </a:xfrm>
          <a:prstGeom prst="line">
            <a:avLst/>
          </a:prstGeom>
          <a:ln w="12700">
            <a:solidFill>
              <a:srgbClr val="BE092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1074738" y="4011613"/>
            <a:ext cx="731837" cy="3175"/>
          </a:xfrm>
          <a:prstGeom prst="line">
            <a:avLst/>
          </a:prstGeom>
          <a:ln w="12700">
            <a:solidFill>
              <a:srgbClr val="BE0928"/>
            </a:solidFill>
          </a:ln>
        </p:spPr>
        <p:style>
          <a:lnRef idx="1">
            <a:schemeClr val="accent1"/>
          </a:lnRef>
          <a:fillRef idx="0">
            <a:schemeClr val="accent1"/>
          </a:fillRef>
          <a:effectRef idx="0">
            <a:schemeClr val="accent1"/>
          </a:effectRef>
          <a:fontRef idx="minor">
            <a:schemeClr val="tx1"/>
          </a:fontRef>
        </p:style>
      </p:cxnSp>
      <p:pic>
        <p:nvPicPr>
          <p:cNvPr id="22552" name="Picture 33"/>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7" grpId="0" animBg="1"/>
      <p:bldP spid="28" grpId="0" animBg="1"/>
      <p:bldP spid="29"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2"/>
          <p:cNvGrpSpPr>
            <a:grpSpLocks/>
          </p:cNvGrpSpPr>
          <p:nvPr/>
        </p:nvGrpSpPr>
        <p:grpSpPr bwMode="auto">
          <a:xfrm>
            <a:off x="719138" y="1389063"/>
            <a:ext cx="7705725" cy="5011737"/>
            <a:chOff x="719138" y="1473200"/>
            <a:chExt cx="7705724" cy="5012398"/>
          </a:xfrm>
        </p:grpSpPr>
        <p:pic>
          <p:nvPicPr>
            <p:cNvPr id="23575" name="Picture 23"/>
            <p:cNvPicPr>
              <a:picLocks noChangeAspect="1"/>
            </p:cNvPicPr>
            <p:nvPr/>
          </p:nvPicPr>
          <p:blipFill>
            <a:blip r:embed="rId2" cstate="hqprint">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4"/>
            <p:cNvPicPr>
              <a:picLocks noChangeAspect="1"/>
            </p:cNvPicPr>
            <p:nvPr/>
          </p:nvPicPr>
          <p:blipFill>
            <a:blip r:embed="rId3" cstate="hqprint">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Picture 9"/>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3556" name="Picture 5"/>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3557"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3558"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23559"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23560" name="Rectangle 2"/>
          <p:cNvSpPr>
            <a:spLocks noChangeArrowheads="1"/>
          </p:cNvSpPr>
          <p:nvPr/>
        </p:nvSpPr>
        <p:spPr bwMode="auto">
          <a:xfrm>
            <a:off x="5418138" y="1703388"/>
            <a:ext cx="3128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tx1"/>
                </a:solidFill>
              </a:rPr>
              <a:t>Now, you’re to take the cupcakes straight to Granny’s.</a:t>
            </a:r>
            <a:r>
              <a:rPr lang="en-GB" altLang="en-US" sz="1400" b="1"/>
              <a:t> </a:t>
            </a:r>
            <a:endParaRPr lang="en-GB" altLang="en-US" sz="1400">
              <a:solidFill>
                <a:schemeClr val="tx1"/>
              </a:solidFill>
            </a:endParaRPr>
          </a:p>
        </p:txBody>
      </p:sp>
      <p:sp>
        <p:nvSpPr>
          <p:cNvPr id="23561" name="Rectangle 6"/>
          <p:cNvSpPr>
            <a:spLocks noChangeArrowheads="1"/>
          </p:cNvSpPr>
          <p:nvPr/>
        </p:nvSpPr>
        <p:spPr bwMode="auto">
          <a:xfrm>
            <a:off x="5218113" y="1905000"/>
            <a:ext cx="2530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r" eaLnBrk="1" hangingPunct="1">
              <a:lnSpc>
                <a:spcPct val="100000"/>
              </a:lnSpc>
              <a:spcBef>
                <a:spcPct val="0"/>
              </a:spcBef>
              <a:buFontTx/>
              <a:buNone/>
            </a:pPr>
            <a:r>
              <a:rPr lang="en-GB" altLang="en-US" sz="1400" i="1"/>
              <a:t>piling </a:t>
            </a:r>
            <a:br>
              <a:rPr lang="en-GB" altLang="en-US" sz="1400" i="1"/>
            </a:br>
            <a:r>
              <a:rPr lang="en-GB" altLang="en-US" sz="1400" i="1"/>
              <a:t>cupcakes into wicker basket</a:t>
            </a:r>
            <a:endParaRPr lang="en-GB" altLang="en-US" sz="1400">
              <a:solidFill>
                <a:schemeClr val="tx1"/>
              </a:solidFill>
            </a:endParaRPr>
          </a:p>
        </p:txBody>
      </p:sp>
      <p:sp>
        <p:nvSpPr>
          <p:cNvPr id="23562" name="Rectangle 14"/>
          <p:cNvSpPr>
            <a:spLocks noChangeArrowheads="1"/>
          </p:cNvSpPr>
          <p:nvPr/>
        </p:nvSpPr>
        <p:spPr bwMode="auto">
          <a:xfrm>
            <a:off x="5902325" y="1908175"/>
            <a:ext cx="2530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400" i="1"/>
              <a:t>(</a:t>
            </a:r>
          </a:p>
          <a:p>
            <a:pPr algn="ctr" eaLnBrk="1" hangingPunct="1">
              <a:lnSpc>
                <a:spcPct val="100000"/>
              </a:lnSpc>
              <a:spcBef>
                <a:spcPct val="0"/>
              </a:spcBef>
              <a:buFontTx/>
              <a:buNone/>
            </a:pPr>
            <a:r>
              <a:rPr lang="en-GB" altLang="en-US" sz="1400" i="1"/>
              <a:t>                    )</a:t>
            </a:r>
            <a:endParaRPr lang="en-GB" altLang="en-US" sz="1400">
              <a:solidFill>
                <a:schemeClr val="tx1"/>
              </a:solidFill>
            </a:endParaRPr>
          </a:p>
        </p:txBody>
      </p:sp>
      <p:sp>
        <p:nvSpPr>
          <p:cNvPr id="23563" name="Rectangle 12"/>
          <p:cNvSpPr>
            <a:spLocks noChangeArrowheads="1"/>
          </p:cNvSpPr>
          <p:nvPr/>
        </p:nvSpPr>
        <p:spPr bwMode="auto">
          <a:xfrm>
            <a:off x="5418138"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No dilly-dallying, keep to the path, and never ever talk to strangers. Do you hear me?</a:t>
            </a:r>
            <a:endParaRPr lang="en-GB" altLang="en-US" sz="1400">
              <a:solidFill>
                <a:schemeClr val="tx1"/>
              </a:solidFill>
            </a:endParaRPr>
          </a:p>
        </p:txBody>
      </p:sp>
      <p:sp>
        <p:nvSpPr>
          <p:cNvPr id="20" name="Rectangle 19"/>
          <p:cNvSpPr>
            <a:spLocks noChangeArrowheads="1"/>
          </p:cNvSpPr>
          <p:nvPr/>
        </p:nvSpPr>
        <p:spPr bwMode="auto">
          <a:xfrm>
            <a:off x="757238" y="4710113"/>
            <a:ext cx="7632700" cy="5857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Have you noticed that the </a:t>
            </a:r>
            <a:r>
              <a:rPr lang="en-GB" altLang="en-US" sz="1600" b="1">
                <a:solidFill>
                  <a:schemeClr val="bg1"/>
                </a:solidFill>
              </a:rPr>
              <a:t>stage directions </a:t>
            </a:r>
            <a:br>
              <a:rPr lang="en-GB" altLang="en-US" sz="1600" b="1">
                <a:solidFill>
                  <a:schemeClr val="bg1"/>
                </a:solidFill>
              </a:rPr>
            </a:br>
            <a:r>
              <a:rPr lang="en-GB" altLang="en-US" sz="1600">
                <a:solidFill>
                  <a:schemeClr val="bg1"/>
                </a:solidFill>
              </a:rPr>
              <a:t>are written in the </a:t>
            </a:r>
            <a:r>
              <a:rPr lang="en-GB" altLang="en-US" sz="1600" b="1">
                <a:solidFill>
                  <a:schemeClr val="bg1"/>
                </a:solidFill>
              </a:rPr>
              <a:t>present tense</a:t>
            </a:r>
            <a:r>
              <a:rPr lang="en-GB" altLang="en-US" sz="1600">
                <a:solidFill>
                  <a:schemeClr val="bg1"/>
                </a:solidFill>
              </a:rPr>
              <a:t>? </a:t>
            </a:r>
          </a:p>
        </p:txBody>
      </p:sp>
      <p:sp>
        <p:nvSpPr>
          <p:cNvPr id="21" name="Rectangle 20"/>
          <p:cNvSpPr>
            <a:spLocks noChangeArrowheads="1"/>
          </p:cNvSpPr>
          <p:nvPr/>
        </p:nvSpPr>
        <p:spPr bwMode="auto">
          <a:xfrm>
            <a:off x="757238" y="5357813"/>
            <a:ext cx="7632700" cy="83185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This is because, for the actors, the story hasn’t </a:t>
            </a:r>
            <a:br>
              <a:rPr lang="en-GB" altLang="en-US" sz="1600">
                <a:solidFill>
                  <a:schemeClr val="bg1"/>
                </a:solidFill>
              </a:rPr>
            </a:br>
            <a:r>
              <a:rPr lang="en-GB" altLang="en-US" sz="1600" b="1">
                <a:solidFill>
                  <a:schemeClr val="bg1"/>
                </a:solidFill>
              </a:rPr>
              <a:t>happened</a:t>
            </a:r>
            <a:r>
              <a:rPr lang="en-GB" altLang="en-US" sz="1600">
                <a:solidFill>
                  <a:schemeClr val="bg1"/>
                </a:solidFill>
              </a:rPr>
              <a:t>; it’s happening right now and will </a:t>
            </a:r>
            <a:br>
              <a:rPr lang="en-GB" altLang="en-US" sz="1600">
                <a:solidFill>
                  <a:schemeClr val="bg1"/>
                </a:solidFill>
              </a:rPr>
            </a:br>
            <a:r>
              <a:rPr lang="en-GB" altLang="en-US" sz="1600">
                <a:solidFill>
                  <a:schemeClr val="bg1"/>
                </a:solidFill>
              </a:rPr>
              <a:t>happen again, every time they perform it!</a:t>
            </a:r>
          </a:p>
        </p:txBody>
      </p:sp>
      <p:sp>
        <p:nvSpPr>
          <p:cNvPr id="22" name="Rectangle 21"/>
          <p:cNvSpPr/>
          <p:nvPr/>
        </p:nvSpPr>
        <p:spPr>
          <a:xfrm>
            <a:off x="3609975" y="3259138"/>
            <a:ext cx="387350"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567" name="Rectangle 23"/>
          <p:cNvSpPr>
            <a:spLocks noChangeArrowheads="1"/>
          </p:cNvSpPr>
          <p:nvPr/>
        </p:nvSpPr>
        <p:spPr bwMode="auto">
          <a:xfrm>
            <a:off x="4708525" y="31543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Red:</a:t>
            </a:r>
            <a:endParaRPr lang="en-GB" altLang="en-US" sz="1400">
              <a:solidFill>
                <a:schemeClr val="tx1"/>
              </a:solidFill>
            </a:endParaRPr>
          </a:p>
        </p:txBody>
      </p:sp>
      <p:sp>
        <p:nvSpPr>
          <p:cNvPr id="23568" name="Rectangle 24"/>
          <p:cNvSpPr>
            <a:spLocks noChangeArrowheads="1"/>
          </p:cNvSpPr>
          <p:nvPr/>
        </p:nvSpPr>
        <p:spPr bwMode="auto">
          <a:xfrm>
            <a:off x="6127750" y="3155950"/>
            <a:ext cx="1154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sp>
        <p:nvSpPr>
          <p:cNvPr id="23569" name="Rectangle 22"/>
          <p:cNvSpPr>
            <a:spLocks noChangeArrowheads="1"/>
          </p:cNvSpPr>
          <p:nvPr/>
        </p:nvSpPr>
        <p:spPr bwMode="auto">
          <a:xfrm>
            <a:off x="5348288" y="3157538"/>
            <a:ext cx="985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(sighing)</a:t>
            </a:r>
            <a:endParaRPr lang="en-GB" altLang="en-US" sz="1400">
              <a:solidFill>
                <a:schemeClr val="tx1"/>
              </a:solidFill>
            </a:endParaRPr>
          </a:p>
        </p:txBody>
      </p:sp>
      <p:sp>
        <p:nvSpPr>
          <p:cNvPr id="27" name="Rectangle 26"/>
          <p:cNvSpPr/>
          <p:nvPr/>
        </p:nvSpPr>
        <p:spPr>
          <a:xfrm>
            <a:off x="2511425" y="3454400"/>
            <a:ext cx="598488"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571" name="Rectangle 30"/>
          <p:cNvSpPr>
            <a:spLocks noChangeArrowheads="1"/>
          </p:cNvSpPr>
          <p:nvPr/>
        </p:nvSpPr>
        <p:spPr bwMode="auto">
          <a:xfrm>
            <a:off x="4708525" y="3560763"/>
            <a:ext cx="338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Red takes the basket and hurries from the kitchen.</a:t>
            </a:r>
          </a:p>
        </p:txBody>
      </p:sp>
      <p:sp>
        <p:nvSpPr>
          <p:cNvPr id="26" name="Rectangle 25"/>
          <p:cNvSpPr/>
          <p:nvPr/>
        </p:nvSpPr>
        <p:spPr>
          <a:xfrm>
            <a:off x="6789738" y="3614738"/>
            <a:ext cx="600075"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ectangle 29"/>
          <p:cNvSpPr/>
          <p:nvPr/>
        </p:nvSpPr>
        <p:spPr>
          <a:xfrm>
            <a:off x="5132388" y="3614738"/>
            <a:ext cx="441325"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3574"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7" grpId="0" animBg="1"/>
      <p:bldP spid="26"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5"/>
          <p:cNvPicPr>
            <a:picLocks noChangeAspect="1"/>
          </p:cNvPicPr>
          <p:nvPr/>
        </p:nvPicPr>
        <p:blipFill>
          <a:blip r:embed="rId2" cstate="hqprint">
            <a:extLst>
              <a:ext uri="{28A0092B-C50C-407E-A947-70E740481C1C}">
                <a14:useLocalDpi xmlns:a14="http://schemas.microsoft.com/office/drawing/2010/main" val="0"/>
              </a:ext>
            </a:extLst>
          </a:blip>
          <a:srcRect b="9822"/>
          <a:stretch>
            <a:fillRect/>
          </a:stretch>
        </p:blipFill>
        <p:spPr bwMode="auto">
          <a:xfrm>
            <a:off x="2565400" y="1473200"/>
            <a:ext cx="3852863"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Picture 3"/>
          <p:cNvSpPr>
            <a:spLocks noChangeAspect="1"/>
          </p:cNvSpPr>
          <p:nvPr/>
        </p:nvSpPr>
        <p:spPr bwMode="auto">
          <a:xfrm>
            <a:off x="2663825"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4580"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4581" name="Rectangle 2"/>
          <p:cNvSpPr>
            <a:spLocks noChangeArrowheads="1"/>
          </p:cNvSpPr>
          <p:nvPr/>
        </p:nvSpPr>
        <p:spPr bwMode="auto">
          <a:xfrm>
            <a:off x="757238" y="5262563"/>
            <a:ext cx="7632700" cy="83026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With a partner, read the script that we have </a:t>
            </a:r>
            <a:br>
              <a:rPr lang="en-GB" altLang="en-US" sz="1600">
                <a:solidFill>
                  <a:schemeClr val="bg1"/>
                </a:solidFill>
              </a:rPr>
            </a:br>
            <a:r>
              <a:rPr lang="en-GB" altLang="en-US" sz="1600">
                <a:solidFill>
                  <a:schemeClr val="bg1"/>
                </a:solidFill>
              </a:rPr>
              <a:t>written so far. Make sure that you </a:t>
            </a:r>
            <a:r>
              <a:rPr lang="en-GB" altLang="en-US" sz="1600" b="1">
                <a:solidFill>
                  <a:schemeClr val="bg1"/>
                </a:solidFill>
              </a:rPr>
              <a:t>perform </a:t>
            </a:r>
            <a:br>
              <a:rPr lang="en-GB" altLang="en-US" sz="1600" b="1">
                <a:solidFill>
                  <a:schemeClr val="bg1"/>
                </a:solidFill>
              </a:rPr>
            </a:br>
            <a:r>
              <a:rPr lang="en-GB" altLang="en-US" sz="1600">
                <a:solidFill>
                  <a:schemeClr val="bg1"/>
                </a:solidFill>
              </a:rPr>
              <a:t>the stage directions, but</a:t>
            </a:r>
            <a:r>
              <a:rPr lang="en-GB" altLang="en-US" sz="1600" b="1">
                <a:solidFill>
                  <a:schemeClr val="bg1"/>
                </a:solidFill>
              </a:rPr>
              <a:t> don’t read them</a:t>
            </a:r>
            <a:r>
              <a:rPr lang="en-GB" altLang="en-US" sz="1600">
                <a:solidFill>
                  <a:schemeClr val="bg1"/>
                </a:solidFill>
              </a:rPr>
              <a:t>!</a:t>
            </a:r>
          </a:p>
        </p:txBody>
      </p:sp>
      <p:sp>
        <p:nvSpPr>
          <p:cNvPr id="24582" name="Rectangle 4"/>
          <p:cNvSpPr>
            <a:spLocks noChangeArrowheads="1"/>
          </p:cNvSpPr>
          <p:nvPr/>
        </p:nvSpPr>
        <p:spPr bwMode="auto">
          <a:xfrm>
            <a:off x="2800350"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24586" name="Rectangle 8"/>
          <p:cNvSpPr>
            <a:spLocks noChangeArrowheads="1"/>
          </p:cNvSpPr>
          <p:nvPr/>
        </p:nvSpPr>
        <p:spPr bwMode="auto">
          <a:xfrm>
            <a:off x="3509963" y="2335213"/>
            <a:ext cx="26733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No dilly-dallying, keep to the path, and never ever talk to strangers. Do you hear me?</a:t>
            </a:r>
            <a:endParaRPr lang="en-GB" altLang="en-US" sz="1400">
              <a:solidFill>
                <a:schemeClr val="tx1"/>
              </a:solidFill>
            </a:endParaRPr>
          </a:p>
        </p:txBody>
      </p:sp>
      <p:sp>
        <p:nvSpPr>
          <p:cNvPr id="24587" name="Rectangle 9"/>
          <p:cNvSpPr>
            <a:spLocks noChangeArrowheads="1"/>
          </p:cNvSpPr>
          <p:nvPr/>
        </p:nvSpPr>
        <p:spPr bwMode="auto">
          <a:xfrm>
            <a:off x="2800350" y="31543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Red:</a:t>
            </a:r>
            <a:endParaRPr lang="en-GB" altLang="en-US" sz="1400">
              <a:solidFill>
                <a:schemeClr val="tx1"/>
              </a:solidFill>
            </a:endParaRPr>
          </a:p>
        </p:txBody>
      </p:sp>
      <p:sp>
        <p:nvSpPr>
          <p:cNvPr id="24588" name="Rectangle 10"/>
          <p:cNvSpPr>
            <a:spLocks noChangeArrowheads="1"/>
          </p:cNvSpPr>
          <p:nvPr/>
        </p:nvSpPr>
        <p:spPr bwMode="auto">
          <a:xfrm>
            <a:off x="4219575" y="3155950"/>
            <a:ext cx="1154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Yes, Mother.</a:t>
            </a:r>
            <a:endParaRPr lang="en-GB" altLang="en-US" sz="1400">
              <a:solidFill>
                <a:schemeClr val="tx1"/>
              </a:solidFill>
            </a:endParaRPr>
          </a:p>
        </p:txBody>
      </p:sp>
      <p:sp>
        <p:nvSpPr>
          <p:cNvPr id="24589" name="Rectangle 11"/>
          <p:cNvSpPr>
            <a:spLocks noChangeArrowheads="1"/>
          </p:cNvSpPr>
          <p:nvPr/>
        </p:nvSpPr>
        <p:spPr bwMode="auto">
          <a:xfrm>
            <a:off x="3440113" y="3157538"/>
            <a:ext cx="985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(sighing)</a:t>
            </a:r>
            <a:endParaRPr lang="en-GB" altLang="en-US" sz="1400">
              <a:solidFill>
                <a:schemeClr val="tx1"/>
              </a:solidFill>
            </a:endParaRPr>
          </a:p>
        </p:txBody>
      </p:sp>
      <p:sp>
        <p:nvSpPr>
          <p:cNvPr id="24590" name="Rectangle 12"/>
          <p:cNvSpPr>
            <a:spLocks noChangeArrowheads="1"/>
          </p:cNvSpPr>
          <p:nvPr/>
        </p:nvSpPr>
        <p:spPr bwMode="auto">
          <a:xfrm>
            <a:off x="2800350" y="3560763"/>
            <a:ext cx="338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Red takes the basket and hurries from the kitchen.</a:t>
            </a:r>
          </a:p>
        </p:txBody>
      </p:sp>
      <p:sp>
        <p:nvSpPr>
          <p:cNvPr id="24591" name="Picture 14"/>
          <p:cNvSpPr>
            <a:spLocks noChangeAspect="1"/>
          </p:cNvSpPr>
          <p:nvPr/>
        </p:nvSpPr>
        <p:spPr bwMode="auto">
          <a:xfrm>
            <a:off x="5248275"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pic>
        <p:nvPicPr>
          <p:cNvPr id="24592" name="Picture 31"/>
          <p:cNvPicPr>
            <a:picLocks noChangeAspect="1"/>
          </p:cNvPicPr>
          <p:nvPr/>
        </p:nvPicPr>
        <p:blipFill>
          <a:blip r:embed="rId3">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p:cNvSpPr>
            <a:spLocks noChangeArrowheads="1"/>
          </p:cNvSpPr>
          <p:nvPr/>
        </p:nvSpPr>
        <p:spPr bwMode="auto">
          <a:xfrm>
            <a:off x="3509729" y="1908721"/>
            <a:ext cx="327713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dirty="0">
                <a:solidFill>
                  <a:schemeClr val="tx1"/>
                </a:solidFill>
              </a:rPr>
              <a:t>           Now, you’re to take the cupcakes straight to Granny’s.</a:t>
            </a:r>
            <a:r>
              <a:rPr lang="en-GB" altLang="en-US" sz="1400" b="1" dirty="0"/>
              <a:t> </a:t>
            </a:r>
            <a:endParaRPr lang="en-GB" altLang="en-US" sz="1400" dirty="0">
              <a:solidFill>
                <a:schemeClr val="tx1"/>
              </a:solidFill>
            </a:endParaRPr>
          </a:p>
        </p:txBody>
      </p:sp>
      <p:sp>
        <p:nvSpPr>
          <p:cNvPr id="18" name="Rectangle 17"/>
          <p:cNvSpPr>
            <a:spLocks noChangeArrowheads="1"/>
          </p:cNvSpPr>
          <p:nvPr/>
        </p:nvSpPr>
        <p:spPr bwMode="auto">
          <a:xfrm>
            <a:off x="3503471" y="169693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piling cupcakes into wicker </a:t>
            </a:r>
            <a:br>
              <a:rPr lang="en-GB" altLang="en-US" sz="1400" i="1" dirty="0"/>
            </a:br>
            <a:r>
              <a:rPr lang="en-GB" altLang="en-US" sz="1400" i="1" dirty="0"/>
              <a:t>basket</a:t>
            </a:r>
            <a:endParaRPr lang="en-GB" altLang="en-US" sz="1400" dirty="0">
              <a:solidFill>
                <a:schemeClr val="tx1"/>
              </a:solidFill>
            </a:endParaRPr>
          </a:p>
        </p:txBody>
      </p:sp>
      <p:sp>
        <p:nvSpPr>
          <p:cNvPr id="19" name="Rectangle 18"/>
          <p:cNvSpPr>
            <a:spLocks noChangeArrowheads="1"/>
          </p:cNvSpPr>
          <p:nvPr/>
        </p:nvSpPr>
        <p:spPr bwMode="auto">
          <a:xfrm>
            <a:off x="3440113" y="1696930"/>
            <a:ext cx="307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                                        </a:t>
            </a:r>
            <a:br>
              <a:rPr lang="en-GB" altLang="en-US" sz="1400" i="1" dirty="0"/>
            </a:br>
            <a:r>
              <a:rPr lang="en-GB" altLang="en-US" sz="1400" i="1" dirty="0"/>
              <a:t>          )                                          </a:t>
            </a:r>
            <a:endParaRPr lang="en-GB" altLang="en-US" sz="140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7"/>
          <p:cNvGrpSpPr>
            <a:grpSpLocks/>
          </p:cNvGrpSpPr>
          <p:nvPr/>
        </p:nvGrpSpPr>
        <p:grpSpPr bwMode="auto">
          <a:xfrm>
            <a:off x="719138" y="1389063"/>
            <a:ext cx="7705725" cy="5011737"/>
            <a:chOff x="719138" y="1473200"/>
            <a:chExt cx="7705724" cy="5012398"/>
          </a:xfrm>
        </p:grpSpPr>
        <p:pic>
          <p:nvPicPr>
            <p:cNvPr id="25610" name="Picture 8"/>
            <p:cNvPicPr>
              <a:picLocks noChangeAspect="1"/>
            </p:cNvPicPr>
            <p:nvPr/>
          </p:nvPicPr>
          <p:blipFill>
            <a:blip r:embed="rId2" cstate="hqprint">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9"/>
            <p:cNvPicPr>
              <a:picLocks noChangeAspect="1"/>
            </p:cNvPicPr>
            <p:nvPr/>
          </p:nvPicPr>
          <p:blipFill>
            <a:blip r:embed="rId3" cstate="hqprint">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3" name="Picture 15"/>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5604" name="Picture 16"/>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5605"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5606" name="Rectangle 2"/>
          <p:cNvSpPr>
            <a:spLocks noChangeArrowheads="1"/>
          </p:cNvSpPr>
          <p:nvPr/>
        </p:nvSpPr>
        <p:spPr bwMode="auto">
          <a:xfrm>
            <a:off x="757238" y="5262563"/>
            <a:ext cx="7632700" cy="83026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Now, see if you can turn this </a:t>
            </a:r>
            <a:r>
              <a:rPr lang="en-GB" altLang="en-US" sz="1600" b="1">
                <a:solidFill>
                  <a:schemeClr val="bg1"/>
                </a:solidFill>
              </a:rPr>
              <a:t>story extract </a:t>
            </a:r>
            <a:r>
              <a:rPr lang="en-GB" altLang="en-US" sz="1600">
                <a:solidFill>
                  <a:schemeClr val="bg1"/>
                </a:solidFill>
              </a:rPr>
              <a:t>into a </a:t>
            </a:r>
            <a:br>
              <a:rPr lang="en-GB" altLang="en-US" sz="1600">
                <a:solidFill>
                  <a:schemeClr val="bg1"/>
                </a:solidFill>
              </a:rPr>
            </a:br>
            <a:r>
              <a:rPr lang="en-GB" altLang="en-US" sz="1600" b="1">
                <a:solidFill>
                  <a:schemeClr val="bg1"/>
                </a:solidFill>
              </a:rPr>
              <a:t>play script</a:t>
            </a:r>
            <a:r>
              <a:rPr lang="en-GB" altLang="en-US" sz="1600">
                <a:solidFill>
                  <a:schemeClr val="bg1"/>
                </a:solidFill>
              </a:rPr>
              <a:t>. When you have finished, try performing </a:t>
            </a:r>
            <a:br>
              <a:rPr lang="en-GB" altLang="en-US" sz="1600">
                <a:solidFill>
                  <a:schemeClr val="bg1"/>
                </a:solidFill>
              </a:rPr>
            </a:br>
            <a:r>
              <a:rPr lang="en-GB" altLang="en-US" sz="1600">
                <a:solidFill>
                  <a:schemeClr val="bg1"/>
                </a:solidFill>
              </a:rPr>
              <a:t>your script to see if it makes sense.</a:t>
            </a:r>
          </a:p>
        </p:txBody>
      </p:sp>
      <p:sp>
        <p:nvSpPr>
          <p:cNvPr id="25607" name="Picture 14"/>
          <p:cNvSpPr>
            <a:spLocks noChangeAspect="1"/>
          </p:cNvSpPr>
          <p:nvPr/>
        </p:nvSpPr>
        <p:spPr bwMode="auto">
          <a:xfrm>
            <a:off x="5248275"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5608" name="Rectangle 13"/>
          <p:cNvSpPr>
            <a:spLocks noChangeArrowheads="1"/>
          </p:cNvSpPr>
          <p:nvPr/>
        </p:nvSpPr>
        <p:spPr bwMode="auto">
          <a:xfrm>
            <a:off x="927100" y="1739900"/>
            <a:ext cx="34734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The wolf scurried up to the cottage door on tiptoes, so as not to alarm Granny.</a:t>
            </a:r>
          </a:p>
          <a:p>
            <a:pPr eaLnBrk="1" hangingPunct="1">
              <a:lnSpc>
                <a:spcPct val="100000"/>
              </a:lnSpc>
              <a:spcBef>
                <a:spcPct val="0"/>
              </a:spcBef>
              <a:buFontTx/>
              <a:buNone/>
            </a:pPr>
            <a:endParaRPr lang="en-GB" altLang="en-US" sz="1400"/>
          </a:p>
          <a:p>
            <a:pPr eaLnBrk="1" hangingPunct="1">
              <a:lnSpc>
                <a:spcPct val="100000"/>
              </a:lnSpc>
              <a:spcBef>
                <a:spcPct val="0"/>
              </a:spcBef>
              <a:buFontTx/>
              <a:buNone/>
            </a:pPr>
            <a:r>
              <a:rPr lang="en-GB" altLang="en-US" sz="1400" i="1"/>
              <a:t>Knock, knock, knock.</a:t>
            </a:r>
          </a:p>
          <a:p>
            <a:pPr eaLnBrk="1" hangingPunct="1">
              <a:lnSpc>
                <a:spcPct val="100000"/>
              </a:lnSpc>
              <a:spcBef>
                <a:spcPct val="0"/>
              </a:spcBef>
              <a:buFontTx/>
              <a:buNone/>
            </a:pPr>
            <a:endParaRPr lang="en-GB" altLang="en-US" sz="1400" i="1"/>
          </a:p>
          <a:p>
            <a:pPr eaLnBrk="1" hangingPunct="1">
              <a:lnSpc>
                <a:spcPct val="100000"/>
              </a:lnSpc>
              <a:spcBef>
                <a:spcPct val="0"/>
              </a:spcBef>
              <a:buFontTx/>
              <a:buNone/>
            </a:pPr>
            <a:r>
              <a:rPr lang="en-GB" altLang="en-US" sz="1400"/>
              <a:t>“Who is it?” quavered a frail voice </a:t>
            </a:r>
            <a:br>
              <a:rPr lang="en-GB" altLang="en-US" sz="1400"/>
            </a:br>
            <a:r>
              <a:rPr lang="en-GB" altLang="en-US" sz="1400"/>
              <a:t>from inside.</a:t>
            </a:r>
            <a:br>
              <a:rPr lang="en-GB" altLang="en-US" sz="1400"/>
            </a:br>
            <a:endParaRPr lang="en-GB" altLang="en-US" sz="1400"/>
          </a:p>
          <a:p>
            <a:pPr eaLnBrk="1" hangingPunct="1">
              <a:lnSpc>
                <a:spcPct val="100000"/>
              </a:lnSpc>
              <a:spcBef>
                <a:spcPct val="0"/>
              </a:spcBef>
              <a:buFontTx/>
              <a:buNone/>
            </a:pPr>
            <a:r>
              <a:rPr lang="en-GB" altLang="en-US" sz="1400"/>
              <a:t>“It’s me, Granny! It’s your granddaughter,” said Mr Wolf in a </a:t>
            </a:r>
            <a:br>
              <a:rPr lang="en-GB" altLang="en-US" sz="1400"/>
            </a:br>
            <a:r>
              <a:rPr lang="en-GB" altLang="en-US" sz="1400"/>
              <a:t>high, squeaking voice.</a:t>
            </a:r>
          </a:p>
          <a:p>
            <a:pPr eaLnBrk="1" hangingPunct="1">
              <a:lnSpc>
                <a:spcPct val="100000"/>
              </a:lnSpc>
              <a:spcBef>
                <a:spcPct val="0"/>
              </a:spcBef>
              <a:buFontTx/>
              <a:buNone/>
            </a:pPr>
            <a:endParaRPr lang="en-GB" altLang="en-US" sz="1400"/>
          </a:p>
          <a:p>
            <a:pPr eaLnBrk="1" hangingPunct="1">
              <a:lnSpc>
                <a:spcPct val="100000"/>
              </a:lnSpc>
              <a:spcBef>
                <a:spcPct val="0"/>
              </a:spcBef>
              <a:buFontTx/>
              <a:buNone/>
            </a:pPr>
            <a:r>
              <a:rPr lang="en-GB" altLang="en-US" sz="1400"/>
              <a:t>“The door’s unlocked, dear,” Granny called out. The wolf lifted the latch.</a:t>
            </a:r>
          </a:p>
        </p:txBody>
      </p:sp>
      <p:pic>
        <p:nvPicPr>
          <p:cNvPr id="25609"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54"/>
          <p:cNvGrpSpPr>
            <a:grpSpLocks/>
          </p:cNvGrpSpPr>
          <p:nvPr/>
        </p:nvGrpSpPr>
        <p:grpSpPr bwMode="auto">
          <a:xfrm>
            <a:off x="719138" y="1389063"/>
            <a:ext cx="7705725" cy="5011737"/>
            <a:chOff x="719138" y="1473200"/>
            <a:chExt cx="7705724" cy="5012398"/>
          </a:xfrm>
        </p:grpSpPr>
        <p:pic>
          <p:nvPicPr>
            <p:cNvPr id="26666" name="Picture 55"/>
            <p:cNvPicPr>
              <a:picLocks noChangeAspect="1"/>
            </p:cNvPicPr>
            <p:nvPr/>
          </p:nvPicPr>
          <p:blipFill>
            <a:blip r:embed="rId2" cstate="hqprint">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7" name="Picture 56"/>
            <p:cNvPicPr>
              <a:picLocks noChangeAspect="1"/>
            </p:cNvPicPr>
            <p:nvPr/>
          </p:nvPicPr>
          <p:blipFill>
            <a:blip r:embed="rId3" cstate="hqprint">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627" name="Picture 15"/>
          <p:cNvSpPr>
            <a:spLocks noChangeAspect="1"/>
          </p:cNvSpPr>
          <p:nvPr/>
        </p:nvSpPr>
        <p:spPr bwMode="auto">
          <a:xfrm>
            <a:off x="457200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6628" name="Picture 16"/>
          <p:cNvSpPr>
            <a:spLocks noChangeAspect="1"/>
          </p:cNvSpPr>
          <p:nvPr/>
        </p:nvSpPr>
        <p:spPr bwMode="auto">
          <a:xfrm>
            <a:off x="755650" y="1473200"/>
            <a:ext cx="3816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26629"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6630" name="Rectangle 2"/>
          <p:cNvSpPr>
            <a:spLocks noChangeArrowheads="1"/>
          </p:cNvSpPr>
          <p:nvPr/>
        </p:nvSpPr>
        <p:spPr bwMode="auto">
          <a:xfrm>
            <a:off x="757238" y="5754688"/>
            <a:ext cx="7632700" cy="33813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1600">
                <a:solidFill>
                  <a:schemeClr val="bg1"/>
                </a:solidFill>
              </a:rPr>
              <a:t>Here is the same extract as a </a:t>
            </a:r>
            <a:r>
              <a:rPr lang="en-GB" altLang="en-US" sz="1600" b="1">
                <a:solidFill>
                  <a:schemeClr val="bg1"/>
                </a:solidFill>
              </a:rPr>
              <a:t>play script</a:t>
            </a:r>
            <a:r>
              <a:rPr lang="en-GB" altLang="en-US" sz="1600">
                <a:solidFill>
                  <a:schemeClr val="bg1"/>
                </a:solidFill>
              </a:rPr>
              <a:t>. </a:t>
            </a:r>
          </a:p>
        </p:txBody>
      </p:sp>
      <p:sp>
        <p:nvSpPr>
          <p:cNvPr id="26631" name="Rectangle 13"/>
          <p:cNvSpPr>
            <a:spLocks noChangeArrowheads="1"/>
          </p:cNvSpPr>
          <p:nvPr/>
        </p:nvSpPr>
        <p:spPr bwMode="auto">
          <a:xfrm>
            <a:off x="927100" y="1739900"/>
            <a:ext cx="34734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The wolf scurried up to the cottage door on tiptoes, so as not to alarm Granny.</a:t>
            </a:r>
          </a:p>
          <a:p>
            <a:pPr eaLnBrk="1" hangingPunct="1">
              <a:lnSpc>
                <a:spcPct val="100000"/>
              </a:lnSpc>
              <a:spcBef>
                <a:spcPct val="0"/>
              </a:spcBef>
              <a:buFontTx/>
              <a:buNone/>
            </a:pPr>
            <a:endParaRPr lang="en-GB" altLang="en-US" sz="1400"/>
          </a:p>
          <a:p>
            <a:pPr eaLnBrk="1" hangingPunct="1">
              <a:lnSpc>
                <a:spcPct val="100000"/>
              </a:lnSpc>
              <a:spcBef>
                <a:spcPct val="0"/>
              </a:spcBef>
              <a:buFontTx/>
              <a:buNone/>
            </a:pPr>
            <a:r>
              <a:rPr lang="en-GB" altLang="en-US" sz="1400" i="1"/>
              <a:t>Knock, knock, knock.</a:t>
            </a:r>
          </a:p>
          <a:p>
            <a:pPr eaLnBrk="1" hangingPunct="1">
              <a:lnSpc>
                <a:spcPct val="100000"/>
              </a:lnSpc>
              <a:spcBef>
                <a:spcPct val="0"/>
              </a:spcBef>
              <a:buFontTx/>
              <a:buNone/>
            </a:pPr>
            <a:endParaRPr lang="en-GB" altLang="en-US" sz="1400" i="1"/>
          </a:p>
          <a:p>
            <a:pPr eaLnBrk="1" hangingPunct="1">
              <a:lnSpc>
                <a:spcPct val="100000"/>
              </a:lnSpc>
              <a:spcBef>
                <a:spcPct val="0"/>
              </a:spcBef>
              <a:buFontTx/>
              <a:buNone/>
            </a:pPr>
            <a:r>
              <a:rPr lang="en-GB" altLang="en-US" sz="1400"/>
              <a:t>“Who is it?” quavered Granny’s frail voice from inside.</a:t>
            </a:r>
            <a:br>
              <a:rPr lang="en-GB" altLang="en-US" sz="1400"/>
            </a:br>
            <a:endParaRPr lang="en-GB" altLang="en-US" sz="1400"/>
          </a:p>
          <a:p>
            <a:pPr eaLnBrk="1" hangingPunct="1">
              <a:lnSpc>
                <a:spcPct val="100000"/>
              </a:lnSpc>
              <a:spcBef>
                <a:spcPct val="0"/>
              </a:spcBef>
              <a:buFontTx/>
              <a:buNone/>
            </a:pPr>
            <a:r>
              <a:rPr lang="en-GB" altLang="en-US" sz="1400"/>
              <a:t>“It’s me, Granny! It’s your granddaughter,” said Mr Wolf in a </a:t>
            </a:r>
            <a:br>
              <a:rPr lang="en-GB" altLang="en-US" sz="1400"/>
            </a:br>
            <a:r>
              <a:rPr lang="en-GB" altLang="en-US" sz="1400"/>
              <a:t>high, squeaking voice.</a:t>
            </a:r>
          </a:p>
          <a:p>
            <a:pPr eaLnBrk="1" hangingPunct="1">
              <a:lnSpc>
                <a:spcPct val="100000"/>
              </a:lnSpc>
              <a:spcBef>
                <a:spcPct val="0"/>
              </a:spcBef>
              <a:buFontTx/>
              <a:buNone/>
            </a:pPr>
            <a:endParaRPr lang="en-GB" altLang="en-US" sz="1400"/>
          </a:p>
          <a:p>
            <a:pPr eaLnBrk="1" hangingPunct="1">
              <a:lnSpc>
                <a:spcPct val="100000"/>
              </a:lnSpc>
              <a:spcBef>
                <a:spcPct val="0"/>
              </a:spcBef>
              <a:buFontTx/>
              <a:buNone/>
            </a:pPr>
            <a:r>
              <a:rPr lang="en-GB" altLang="en-US" sz="1400"/>
              <a:t>“The door’s unlocked, dear,” Granny called out. The wolf lifted the latch.</a:t>
            </a:r>
          </a:p>
        </p:txBody>
      </p:sp>
      <p:sp>
        <p:nvSpPr>
          <p:cNvPr id="26632" name="Rectangle 7"/>
          <p:cNvSpPr>
            <a:spLocks noChangeArrowheads="1"/>
          </p:cNvSpPr>
          <p:nvPr/>
        </p:nvSpPr>
        <p:spPr bwMode="auto">
          <a:xfrm>
            <a:off x="4826000" y="2432050"/>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Granny:</a:t>
            </a:r>
            <a:endParaRPr lang="en-GB" altLang="en-US" sz="1400">
              <a:solidFill>
                <a:schemeClr val="tx1"/>
              </a:solidFill>
            </a:endParaRPr>
          </a:p>
        </p:txBody>
      </p:sp>
      <p:sp>
        <p:nvSpPr>
          <p:cNvPr id="26633" name="Rectangle 8"/>
          <p:cNvSpPr>
            <a:spLocks noChangeArrowheads="1"/>
          </p:cNvSpPr>
          <p:nvPr/>
        </p:nvSpPr>
        <p:spPr bwMode="auto">
          <a:xfrm>
            <a:off x="5534025" y="2360613"/>
            <a:ext cx="31305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50000"/>
              </a:lnSpc>
              <a:spcBef>
                <a:spcPct val="0"/>
              </a:spcBef>
              <a:buFontTx/>
              <a:buNone/>
            </a:pPr>
            <a:r>
              <a:rPr lang="en-GB" altLang="en-US" sz="1400" i="1"/>
              <a:t>(quavering) </a:t>
            </a:r>
            <a:r>
              <a:rPr lang="en-GB" altLang="en-US" sz="1400"/>
              <a:t>Who is it?</a:t>
            </a:r>
          </a:p>
        </p:txBody>
      </p:sp>
      <p:sp>
        <p:nvSpPr>
          <p:cNvPr id="26634" name="Rectangle 12"/>
          <p:cNvSpPr>
            <a:spLocks noChangeArrowheads="1"/>
          </p:cNvSpPr>
          <p:nvPr/>
        </p:nvSpPr>
        <p:spPr bwMode="auto">
          <a:xfrm>
            <a:off x="4826000" y="3657600"/>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Granny:</a:t>
            </a:r>
            <a:endParaRPr lang="en-GB" altLang="en-US" sz="1400">
              <a:solidFill>
                <a:schemeClr val="tx1"/>
              </a:solidFill>
            </a:endParaRPr>
          </a:p>
        </p:txBody>
      </p:sp>
      <p:sp>
        <p:nvSpPr>
          <p:cNvPr id="26635" name="Rectangle 17"/>
          <p:cNvSpPr>
            <a:spLocks noChangeArrowheads="1"/>
          </p:cNvSpPr>
          <p:nvPr/>
        </p:nvSpPr>
        <p:spPr bwMode="auto">
          <a:xfrm>
            <a:off x="5534025" y="3659188"/>
            <a:ext cx="2397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t>The door’s unlocked, dear.</a:t>
            </a:r>
            <a:endParaRPr lang="en-GB" altLang="en-US" sz="1400">
              <a:solidFill>
                <a:schemeClr val="tx1"/>
              </a:solidFill>
            </a:endParaRPr>
          </a:p>
        </p:txBody>
      </p:sp>
      <p:sp>
        <p:nvSpPr>
          <p:cNvPr id="26636" name="Rectangle 19"/>
          <p:cNvSpPr>
            <a:spLocks noChangeArrowheads="1"/>
          </p:cNvSpPr>
          <p:nvPr/>
        </p:nvSpPr>
        <p:spPr bwMode="auto">
          <a:xfrm>
            <a:off x="4826000" y="4116388"/>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dirty="0"/>
              <a:t>The wolf lifts the latch.</a:t>
            </a:r>
          </a:p>
        </p:txBody>
      </p:sp>
      <p:sp>
        <p:nvSpPr>
          <p:cNvPr id="26637" name="Rectangle 20"/>
          <p:cNvSpPr>
            <a:spLocks noChangeArrowheads="1"/>
          </p:cNvSpPr>
          <p:nvPr/>
        </p:nvSpPr>
        <p:spPr bwMode="auto">
          <a:xfrm>
            <a:off x="4826000" y="1739900"/>
            <a:ext cx="33067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The wolf scurries up to the cottage door on tiptoes and knocks three times.</a:t>
            </a:r>
          </a:p>
        </p:txBody>
      </p:sp>
      <p:sp>
        <p:nvSpPr>
          <p:cNvPr id="26638" name="Rectangle 21"/>
          <p:cNvSpPr>
            <a:spLocks noChangeArrowheads="1"/>
          </p:cNvSpPr>
          <p:nvPr/>
        </p:nvSpPr>
        <p:spPr bwMode="auto">
          <a:xfrm>
            <a:off x="4826000" y="2849563"/>
            <a:ext cx="3382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Wolf:</a:t>
            </a:r>
            <a:endParaRPr lang="en-GB" altLang="en-US" sz="1400">
              <a:solidFill>
                <a:schemeClr val="tx1"/>
              </a:solidFill>
            </a:endParaRPr>
          </a:p>
        </p:txBody>
      </p:sp>
      <p:sp>
        <p:nvSpPr>
          <p:cNvPr id="26639" name="Rectangle 22"/>
          <p:cNvSpPr>
            <a:spLocks noChangeArrowheads="1"/>
          </p:cNvSpPr>
          <p:nvPr/>
        </p:nvSpPr>
        <p:spPr bwMode="auto">
          <a:xfrm>
            <a:off x="5534025" y="2854325"/>
            <a:ext cx="31305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i="1"/>
              <a:t>(in a high, squeaky voice) </a:t>
            </a:r>
            <a:br>
              <a:rPr lang="en-GB" altLang="en-US" sz="1400" i="1"/>
            </a:br>
            <a:r>
              <a:rPr lang="en-GB" altLang="en-US" sz="1400"/>
              <a:t>It’s me, Granny! It’s your granddaughter.</a:t>
            </a:r>
          </a:p>
        </p:txBody>
      </p:sp>
      <p:sp>
        <p:nvSpPr>
          <p:cNvPr id="24" name="Rectangle 23"/>
          <p:cNvSpPr/>
          <p:nvPr/>
        </p:nvSpPr>
        <p:spPr>
          <a:xfrm>
            <a:off x="1003300" y="1784350"/>
            <a:ext cx="3200400" cy="217488"/>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Rectangle 25"/>
          <p:cNvSpPr/>
          <p:nvPr/>
        </p:nvSpPr>
        <p:spPr>
          <a:xfrm>
            <a:off x="1003300" y="2001838"/>
            <a:ext cx="862013"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27" name="Straight Connector 26"/>
          <p:cNvCxnSpPr/>
          <p:nvPr/>
        </p:nvCxnSpPr>
        <p:spPr>
          <a:xfrm>
            <a:off x="1865313" y="2120900"/>
            <a:ext cx="2174875" cy="3175"/>
          </a:xfrm>
          <a:prstGeom prst="line">
            <a:avLst/>
          </a:prstGeom>
          <a:ln w="12700">
            <a:solidFill>
              <a:srgbClr val="BE0928"/>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003300" y="2441575"/>
            <a:ext cx="1689100" cy="217488"/>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ectangle 28"/>
          <p:cNvSpPr/>
          <p:nvPr/>
        </p:nvSpPr>
        <p:spPr>
          <a:xfrm>
            <a:off x="1865313" y="4548188"/>
            <a:ext cx="2057400"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ectangle 29"/>
          <p:cNvSpPr/>
          <p:nvPr/>
        </p:nvSpPr>
        <p:spPr>
          <a:xfrm>
            <a:off x="4914900" y="1790700"/>
            <a:ext cx="3200400"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 name="Rectangle 30"/>
          <p:cNvSpPr/>
          <p:nvPr/>
        </p:nvSpPr>
        <p:spPr>
          <a:xfrm>
            <a:off x="4900613" y="2011363"/>
            <a:ext cx="3200400" cy="215900"/>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 name="Rectangle 31"/>
          <p:cNvSpPr/>
          <p:nvPr/>
        </p:nvSpPr>
        <p:spPr>
          <a:xfrm>
            <a:off x="1003300" y="2862263"/>
            <a:ext cx="987425" cy="215900"/>
          </a:xfrm>
          <a:prstGeom prst="rect">
            <a:avLst/>
          </a:prstGeom>
          <a:solidFill>
            <a:srgbClr val="B9D26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33" name="Rectangle 32"/>
          <p:cNvSpPr/>
          <p:nvPr/>
        </p:nvSpPr>
        <p:spPr>
          <a:xfrm>
            <a:off x="1003300" y="4338638"/>
            <a:ext cx="2201863" cy="217487"/>
          </a:xfrm>
          <a:prstGeom prst="rect">
            <a:avLst/>
          </a:prstGeom>
          <a:solidFill>
            <a:srgbClr val="B9D26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34" name="Rectangle 33"/>
          <p:cNvSpPr/>
          <p:nvPr/>
        </p:nvSpPr>
        <p:spPr>
          <a:xfrm>
            <a:off x="6567488" y="2490788"/>
            <a:ext cx="866775" cy="215900"/>
          </a:xfrm>
          <a:prstGeom prst="rect">
            <a:avLst/>
          </a:prstGeom>
          <a:solidFill>
            <a:srgbClr val="B9D26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35" name="Rectangle 34"/>
          <p:cNvSpPr/>
          <p:nvPr/>
        </p:nvSpPr>
        <p:spPr>
          <a:xfrm>
            <a:off x="5611813" y="3703638"/>
            <a:ext cx="2097087" cy="215900"/>
          </a:xfrm>
          <a:prstGeom prst="rect">
            <a:avLst/>
          </a:prstGeom>
          <a:solidFill>
            <a:srgbClr val="B9D26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36" name="Rectangle 35"/>
          <p:cNvSpPr/>
          <p:nvPr/>
        </p:nvSpPr>
        <p:spPr>
          <a:xfrm>
            <a:off x="4892675" y="3703638"/>
            <a:ext cx="717550" cy="215900"/>
          </a:xfrm>
          <a:prstGeom prst="rect">
            <a:avLst/>
          </a:prstGeom>
          <a:solidFill>
            <a:srgbClr val="00A8E6">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38" name="Rectangle 37"/>
          <p:cNvSpPr/>
          <p:nvPr/>
        </p:nvSpPr>
        <p:spPr>
          <a:xfrm>
            <a:off x="4914900" y="4179888"/>
            <a:ext cx="1848039"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39" name="Rectangle 38"/>
          <p:cNvSpPr/>
          <p:nvPr/>
        </p:nvSpPr>
        <p:spPr>
          <a:xfrm>
            <a:off x="4892675" y="2495550"/>
            <a:ext cx="717550" cy="217488"/>
          </a:xfrm>
          <a:prstGeom prst="rect">
            <a:avLst/>
          </a:prstGeom>
          <a:solidFill>
            <a:srgbClr val="00A8E6">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0" name="Rectangle 39"/>
          <p:cNvSpPr/>
          <p:nvPr/>
        </p:nvSpPr>
        <p:spPr>
          <a:xfrm>
            <a:off x="3208338" y="4332288"/>
            <a:ext cx="714375" cy="217487"/>
          </a:xfrm>
          <a:prstGeom prst="rect">
            <a:avLst/>
          </a:prstGeom>
          <a:solidFill>
            <a:srgbClr val="00A8E6">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1" name="Rectangle 40"/>
          <p:cNvSpPr/>
          <p:nvPr/>
        </p:nvSpPr>
        <p:spPr>
          <a:xfrm>
            <a:off x="2751138" y="2859088"/>
            <a:ext cx="717550" cy="215900"/>
          </a:xfrm>
          <a:prstGeom prst="rect">
            <a:avLst/>
          </a:prstGeom>
          <a:solidFill>
            <a:srgbClr val="00A8E6">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2" name="Rectangle 41"/>
          <p:cNvSpPr/>
          <p:nvPr/>
        </p:nvSpPr>
        <p:spPr>
          <a:xfrm>
            <a:off x="1990725" y="2857500"/>
            <a:ext cx="758825" cy="217488"/>
          </a:xfrm>
          <a:prstGeom prst="rect">
            <a:avLst/>
          </a:prstGeom>
          <a:solidFill>
            <a:srgbClr val="7767AE">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3" name="Rectangle 42"/>
          <p:cNvSpPr/>
          <p:nvPr/>
        </p:nvSpPr>
        <p:spPr>
          <a:xfrm>
            <a:off x="1003300" y="3910013"/>
            <a:ext cx="1746250" cy="215900"/>
          </a:xfrm>
          <a:prstGeom prst="rect">
            <a:avLst/>
          </a:prstGeom>
          <a:solidFill>
            <a:srgbClr val="7767AE">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4" name="Rectangle 43"/>
          <p:cNvSpPr/>
          <p:nvPr/>
        </p:nvSpPr>
        <p:spPr>
          <a:xfrm>
            <a:off x="5610225" y="2908300"/>
            <a:ext cx="2098675" cy="215900"/>
          </a:xfrm>
          <a:prstGeom prst="rect">
            <a:avLst/>
          </a:prstGeom>
          <a:solidFill>
            <a:srgbClr val="7767AE">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5" name="Rectangle 44"/>
          <p:cNvSpPr/>
          <p:nvPr/>
        </p:nvSpPr>
        <p:spPr>
          <a:xfrm>
            <a:off x="5605463" y="2495550"/>
            <a:ext cx="960437" cy="217488"/>
          </a:xfrm>
          <a:prstGeom prst="rect">
            <a:avLst/>
          </a:prstGeom>
          <a:solidFill>
            <a:srgbClr val="7767AE">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6" name="Rectangle 45"/>
          <p:cNvSpPr/>
          <p:nvPr/>
        </p:nvSpPr>
        <p:spPr>
          <a:xfrm>
            <a:off x="5610225" y="3127375"/>
            <a:ext cx="2098675" cy="215900"/>
          </a:xfrm>
          <a:prstGeom prst="rect">
            <a:avLst/>
          </a:prstGeom>
          <a:solidFill>
            <a:srgbClr val="ED74A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7" name="Rectangle 46"/>
          <p:cNvSpPr/>
          <p:nvPr/>
        </p:nvSpPr>
        <p:spPr>
          <a:xfrm>
            <a:off x="5605463" y="3330575"/>
            <a:ext cx="1266825" cy="217488"/>
          </a:xfrm>
          <a:prstGeom prst="rect">
            <a:avLst/>
          </a:prstGeom>
          <a:solidFill>
            <a:srgbClr val="ED74A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8" name="Rectangle 47"/>
          <p:cNvSpPr/>
          <p:nvPr/>
        </p:nvSpPr>
        <p:spPr>
          <a:xfrm>
            <a:off x="1003300" y="3475038"/>
            <a:ext cx="2098675" cy="215900"/>
          </a:xfrm>
          <a:prstGeom prst="rect">
            <a:avLst/>
          </a:prstGeom>
          <a:solidFill>
            <a:srgbClr val="ED74A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49" name="Rectangle 48"/>
          <p:cNvSpPr/>
          <p:nvPr/>
        </p:nvSpPr>
        <p:spPr>
          <a:xfrm>
            <a:off x="998538" y="3687763"/>
            <a:ext cx="1335087" cy="215900"/>
          </a:xfrm>
          <a:prstGeom prst="rect">
            <a:avLst/>
          </a:prstGeom>
          <a:solidFill>
            <a:srgbClr val="ED74A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50" name="Rectangle 49"/>
          <p:cNvSpPr/>
          <p:nvPr/>
        </p:nvSpPr>
        <p:spPr>
          <a:xfrm>
            <a:off x="2716213" y="3684588"/>
            <a:ext cx="674687" cy="217487"/>
          </a:xfrm>
          <a:prstGeom prst="rect">
            <a:avLst/>
          </a:prstGeom>
          <a:solidFill>
            <a:srgbClr val="F0811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51" name="Rectangle 50"/>
          <p:cNvSpPr/>
          <p:nvPr/>
        </p:nvSpPr>
        <p:spPr>
          <a:xfrm>
            <a:off x="4900613" y="2913063"/>
            <a:ext cx="487362" cy="217487"/>
          </a:xfrm>
          <a:prstGeom prst="rect">
            <a:avLst/>
          </a:prstGeom>
          <a:solidFill>
            <a:srgbClr val="F08115">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500"/>
                                        <p:tgtEl>
                                          <p:spTgt spid="4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fade">
                                      <p:cBhvr>
                                        <p:cTn id="78" dur="500"/>
                                        <p:tgtEl>
                                          <p:spTgt spid="44"/>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500"/>
                                        <p:tgtEl>
                                          <p:spTgt spid="4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500"/>
                                        <p:tgtEl>
                                          <p:spTgt spid="2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27651" name="Rectangle 2"/>
          <p:cNvSpPr>
            <a:spLocks noChangeArrowheads="1"/>
          </p:cNvSpPr>
          <p:nvPr/>
        </p:nvSpPr>
        <p:spPr bwMode="auto">
          <a:xfrm>
            <a:off x="750888" y="5262563"/>
            <a:ext cx="7632700" cy="83026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600">
                <a:solidFill>
                  <a:schemeClr val="bg1"/>
                </a:solidFill>
              </a:rPr>
              <a:t>Before you write a play script, you need to know some special words and phrases that are used to tell actors and stage crew what to do. Here are some important ones. Click on each button to find out what each one means.</a:t>
            </a:r>
          </a:p>
        </p:txBody>
      </p:sp>
      <p:sp>
        <p:nvSpPr>
          <p:cNvPr id="6" name="Rectangle 5">
            <a:hlinkClick r:id="rId2" action="ppaction://hlinksldjump"/>
          </p:cNvPr>
          <p:cNvSpPr/>
          <p:nvPr/>
        </p:nvSpPr>
        <p:spPr>
          <a:xfrm>
            <a:off x="850900" y="1473200"/>
            <a:ext cx="1720850" cy="1112838"/>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lights up</a:t>
            </a:r>
          </a:p>
        </p:txBody>
      </p:sp>
      <p:sp>
        <p:nvSpPr>
          <p:cNvPr id="8" name="Rectangle 7">
            <a:hlinkClick r:id="rId3" action="ppaction://hlinksldjump"/>
          </p:cNvPr>
          <p:cNvSpPr/>
          <p:nvPr/>
        </p:nvSpPr>
        <p:spPr>
          <a:xfrm>
            <a:off x="2759075" y="1473200"/>
            <a:ext cx="1720850" cy="1112838"/>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lights down</a:t>
            </a:r>
          </a:p>
        </p:txBody>
      </p:sp>
      <p:sp>
        <p:nvSpPr>
          <p:cNvPr id="9" name="Rectangle 8">
            <a:hlinkClick r:id="rId4" action="ppaction://hlinksldjump"/>
          </p:cNvPr>
          <p:cNvSpPr/>
          <p:nvPr/>
        </p:nvSpPr>
        <p:spPr>
          <a:xfrm>
            <a:off x="4668838" y="1473200"/>
            <a:ext cx="1719262" cy="1112838"/>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upstage</a:t>
            </a:r>
          </a:p>
        </p:txBody>
      </p:sp>
      <p:sp>
        <p:nvSpPr>
          <p:cNvPr id="10" name="Rectangle 9">
            <a:hlinkClick r:id="rId5" action="ppaction://hlinksldjump"/>
          </p:cNvPr>
          <p:cNvSpPr/>
          <p:nvPr/>
        </p:nvSpPr>
        <p:spPr>
          <a:xfrm>
            <a:off x="6577013" y="1473200"/>
            <a:ext cx="1720850" cy="1112838"/>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centre stage</a:t>
            </a:r>
          </a:p>
        </p:txBody>
      </p:sp>
      <p:sp>
        <p:nvSpPr>
          <p:cNvPr id="11" name="Rectangle 10">
            <a:hlinkClick r:id="rId6" action="ppaction://hlinksldjump"/>
          </p:cNvPr>
          <p:cNvSpPr/>
          <p:nvPr/>
        </p:nvSpPr>
        <p:spPr>
          <a:xfrm>
            <a:off x="850900" y="2735263"/>
            <a:ext cx="1720850" cy="1114425"/>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stage left</a:t>
            </a:r>
          </a:p>
        </p:txBody>
      </p:sp>
      <p:sp>
        <p:nvSpPr>
          <p:cNvPr id="12" name="Rectangle 11">
            <a:hlinkClick r:id="rId7" action="ppaction://hlinksldjump"/>
          </p:cNvPr>
          <p:cNvSpPr/>
          <p:nvPr/>
        </p:nvSpPr>
        <p:spPr>
          <a:xfrm>
            <a:off x="2759075" y="2735263"/>
            <a:ext cx="1720850" cy="1114425"/>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stage right</a:t>
            </a:r>
          </a:p>
        </p:txBody>
      </p:sp>
      <p:sp>
        <p:nvSpPr>
          <p:cNvPr id="13" name="Rectangle 12">
            <a:hlinkClick r:id="rId8" action="ppaction://hlinksldjump"/>
          </p:cNvPr>
          <p:cNvSpPr/>
          <p:nvPr/>
        </p:nvSpPr>
        <p:spPr>
          <a:xfrm>
            <a:off x="4668838" y="2735263"/>
            <a:ext cx="1719262" cy="1114425"/>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downstage</a:t>
            </a:r>
          </a:p>
        </p:txBody>
      </p:sp>
      <p:sp>
        <p:nvSpPr>
          <p:cNvPr id="14" name="Rectangle 13">
            <a:hlinkClick r:id="rId9" action="ppaction://hlinksldjump"/>
          </p:cNvPr>
          <p:cNvSpPr/>
          <p:nvPr/>
        </p:nvSpPr>
        <p:spPr>
          <a:xfrm>
            <a:off x="6577013" y="2735263"/>
            <a:ext cx="1720850" cy="1114425"/>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offstage</a:t>
            </a:r>
          </a:p>
        </p:txBody>
      </p:sp>
      <p:sp>
        <p:nvSpPr>
          <p:cNvPr id="15" name="Rectangle 14">
            <a:hlinkClick r:id="rId10" action="ppaction://hlinksldjump"/>
          </p:cNvPr>
          <p:cNvSpPr/>
          <p:nvPr/>
        </p:nvSpPr>
        <p:spPr>
          <a:xfrm>
            <a:off x="850900" y="3998913"/>
            <a:ext cx="1720850" cy="111283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narrator</a:t>
            </a:r>
          </a:p>
        </p:txBody>
      </p:sp>
      <p:sp>
        <p:nvSpPr>
          <p:cNvPr id="16" name="Rectangle 15">
            <a:hlinkClick r:id="rId11" action="ppaction://hlinksldjump"/>
          </p:cNvPr>
          <p:cNvSpPr/>
          <p:nvPr/>
        </p:nvSpPr>
        <p:spPr>
          <a:xfrm>
            <a:off x="2759075" y="3998913"/>
            <a:ext cx="1720850" cy="111283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audience</a:t>
            </a:r>
          </a:p>
        </p:txBody>
      </p:sp>
      <p:sp>
        <p:nvSpPr>
          <p:cNvPr id="17" name="Rectangle 16">
            <a:hlinkClick r:id="rId12" action="ppaction://hlinksldjump"/>
          </p:cNvPr>
          <p:cNvSpPr/>
          <p:nvPr/>
        </p:nvSpPr>
        <p:spPr>
          <a:xfrm>
            <a:off x="4668838" y="3998913"/>
            <a:ext cx="1719262" cy="111283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cast</a:t>
            </a:r>
          </a:p>
        </p:txBody>
      </p:sp>
      <p:sp>
        <p:nvSpPr>
          <p:cNvPr id="18" name="Rectangle 17">
            <a:hlinkClick r:id="rId13" action="ppaction://hlinksldjump"/>
          </p:cNvPr>
          <p:cNvSpPr/>
          <p:nvPr/>
        </p:nvSpPr>
        <p:spPr>
          <a:xfrm>
            <a:off x="6577013" y="3998913"/>
            <a:ext cx="1720850" cy="111283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props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92364" y="479425"/>
            <a:ext cx="8584911" cy="993775"/>
          </a:xfrm>
        </p:spPr>
        <p:txBody>
          <a:bodyPr/>
          <a:lstStyle/>
          <a:p>
            <a:pPr eaLnBrk="1" hangingPunct="1"/>
            <a:r>
              <a:rPr lang="en-GB" altLang="en-US" dirty="0" smtClean="0"/>
              <a:t>Let’s recap: Writing </a:t>
            </a:r>
            <a:r>
              <a:rPr lang="en-GB" altLang="en-US" dirty="0"/>
              <a:t>a Play Script</a:t>
            </a:r>
          </a:p>
        </p:txBody>
      </p:sp>
      <p:sp>
        <p:nvSpPr>
          <p:cNvPr id="9219" name="Picture 3"/>
          <p:cNvSpPr>
            <a:spLocks noChangeAspect="1"/>
          </p:cNvSpPr>
          <p:nvPr/>
        </p:nvSpPr>
        <p:spPr bwMode="auto">
          <a:xfrm>
            <a:off x="5940425"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pic>
        <p:nvPicPr>
          <p:cNvPr id="9221" name="Picture 31"/>
          <p:cNvPicPr>
            <a:picLocks noChangeAspect="1"/>
          </p:cNvPicPr>
          <p:nvPr/>
        </p:nvPicPr>
        <p:blipFill>
          <a:blip r:embed="rId3">
            <a:extLst>
              <a:ext uri="{28A0092B-C50C-407E-A947-70E740481C1C}">
                <a14:useLocalDpi xmlns:a14="http://schemas.microsoft.com/office/drawing/2010/main" val="0"/>
              </a:ext>
            </a:extLst>
          </a:blip>
          <a:srcRect b="10448"/>
          <a:stretch>
            <a:fillRect/>
          </a:stretch>
        </p:blipFill>
        <p:spPr bwMode="auto">
          <a:xfrm>
            <a:off x="6119813" y="3430588"/>
            <a:ext cx="2439987"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479425"/>
            <a:ext cx="8220075" cy="993775"/>
          </a:xfrm>
        </p:spPr>
        <p:txBody>
          <a:bodyPr/>
          <a:lstStyle/>
          <a:p>
            <a:pPr eaLnBrk="1" hangingPunct="1"/>
            <a:r>
              <a:rPr lang="en-GB" altLang="en-US" dirty="0"/>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lights up</a:t>
            </a:r>
          </a:p>
        </p:txBody>
      </p:sp>
      <p:sp>
        <p:nvSpPr>
          <p:cNvPr id="28676" name="Rectangle 3"/>
          <p:cNvSpPr>
            <a:spLocks noChangeArrowheads="1"/>
          </p:cNvSpPr>
          <p:nvPr/>
        </p:nvSpPr>
        <p:spPr bwMode="auto">
          <a:xfrm>
            <a:off x="755650" y="5784850"/>
            <a:ext cx="7632700" cy="3079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dirty="0">
                <a:solidFill>
                  <a:schemeClr val="bg1"/>
                </a:solidFill>
              </a:rPr>
              <a:t>‘</a:t>
            </a:r>
            <a:r>
              <a:rPr lang="en-GB" altLang="en-US" sz="1400" b="1" dirty="0">
                <a:solidFill>
                  <a:schemeClr val="bg1"/>
                </a:solidFill>
              </a:rPr>
              <a:t>Lights up</a:t>
            </a:r>
            <a:r>
              <a:rPr lang="en-GB" altLang="en-US" sz="1400" dirty="0">
                <a:solidFill>
                  <a:schemeClr val="bg1"/>
                </a:solidFill>
              </a:rPr>
              <a:t>’ means that the lights on the stage turn on, so that the audience can see the actors.</a:t>
            </a:r>
            <a:endParaRPr lang="en-GB" altLang="en-US" sz="900" dirty="0">
              <a:solidFill>
                <a:schemeClr val="bg1"/>
              </a:solidFill>
            </a:endParaRPr>
          </a:p>
        </p:txBody>
      </p:sp>
      <p:pic>
        <p:nvPicPr>
          <p:cNvPr id="2867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8528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7822193" y="549275"/>
            <a:ext cx="868975" cy="343119"/>
            <a:chOff x="7822193" y="549275"/>
            <a:chExt cx="868975" cy="343119"/>
          </a:xfrm>
        </p:grpSpPr>
        <p:sp>
          <p:nvSpPr>
            <p:cNvPr id="9"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2" name="Rectangle 1">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lights down</a:t>
            </a:r>
          </a:p>
        </p:txBody>
      </p:sp>
      <p:sp>
        <p:nvSpPr>
          <p:cNvPr id="29700" name="Rectangle 3"/>
          <p:cNvSpPr>
            <a:spLocks noChangeArrowheads="1"/>
          </p:cNvSpPr>
          <p:nvPr/>
        </p:nvSpPr>
        <p:spPr bwMode="auto">
          <a:xfrm>
            <a:off x="755650" y="5568950"/>
            <a:ext cx="7632700" cy="523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t>
            </a:r>
            <a:r>
              <a:rPr lang="en-GB" altLang="en-US" sz="1400" b="1">
                <a:solidFill>
                  <a:schemeClr val="bg1"/>
                </a:solidFill>
              </a:rPr>
              <a:t>Lights down</a:t>
            </a:r>
            <a:r>
              <a:rPr lang="en-GB" altLang="en-US" sz="1400">
                <a:solidFill>
                  <a:schemeClr val="bg1"/>
                </a:solidFill>
              </a:rPr>
              <a:t>’ means that the lights on the stage turn off, so that the audience can not see the stage. This is usually so that the </a:t>
            </a:r>
            <a:r>
              <a:rPr lang="en-GB" altLang="en-US" sz="1400" b="1">
                <a:solidFill>
                  <a:schemeClr val="bg1"/>
                </a:solidFill>
              </a:rPr>
              <a:t>scenery</a:t>
            </a:r>
            <a:r>
              <a:rPr lang="en-GB" altLang="en-US" sz="1400">
                <a:solidFill>
                  <a:schemeClr val="bg1"/>
                </a:solidFill>
              </a:rPr>
              <a:t> can be changed in between </a:t>
            </a:r>
            <a:r>
              <a:rPr lang="en-GB" altLang="en-US" sz="1400" b="1">
                <a:solidFill>
                  <a:schemeClr val="bg1"/>
                </a:solidFill>
              </a:rPr>
              <a:t>scenes.</a:t>
            </a:r>
            <a:endParaRPr lang="en-GB" altLang="en-US" sz="900" b="1">
              <a:solidFill>
                <a:schemeClr val="bg1"/>
              </a:solidFill>
            </a:endParaRPr>
          </a:p>
        </p:txBody>
      </p:sp>
      <p:pic>
        <p:nvPicPr>
          <p:cNvPr id="29701"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36369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7822193" y="549275"/>
            <a:ext cx="868975" cy="343119"/>
            <a:chOff x="7822193" y="549275"/>
            <a:chExt cx="868975" cy="343119"/>
          </a:xfrm>
        </p:grpSpPr>
        <p:sp>
          <p:nvSpPr>
            <p:cNvPr id="8" name="Rectangle 3">
              <a:hlinkClick r:id="rId4"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9" name="Rectangle 8">
              <a:hlinkClick r:id="rId4"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0723"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upstage</a:t>
            </a:r>
          </a:p>
        </p:txBody>
      </p:sp>
      <p:sp>
        <p:nvSpPr>
          <p:cNvPr id="30725" name="Rectangle 3"/>
          <p:cNvSpPr>
            <a:spLocks noChangeArrowheads="1"/>
          </p:cNvSpPr>
          <p:nvPr/>
        </p:nvSpPr>
        <p:spPr bwMode="auto">
          <a:xfrm>
            <a:off x="755650" y="5568950"/>
            <a:ext cx="7632700" cy="523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t>
            </a:r>
            <a:r>
              <a:rPr lang="en-GB" altLang="en-US" sz="1400" b="1">
                <a:solidFill>
                  <a:schemeClr val="bg1"/>
                </a:solidFill>
              </a:rPr>
              <a:t>Upstage</a:t>
            </a:r>
            <a:r>
              <a:rPr lang="en-GB" altLang="en-US" sz="1400">
                <a:solidFill>
                  <a:schemeClr val="bg1"/>
                </a:solidFill>
              </a:rPr>
              <a:t>’ means the back of the stage, furthest away from the audience. It’s called ‘up’ because most stages are slightly higher at the back so that people can see the action.</a:t>
            </a:r>
            <a:endParaRPr lang="en-GB" altLang="en-US" sz="900" b="1">
              <a:solidFill>
                <a:schemeClr val="bg1"/>
              </a:solidFill>
            </a:endParaRPr>
          </a:p>
        </p:txBody>
      </p:sp>
      <p:pic>
        <p:nvPicPr>
          <p:cNvPr id="3072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3403600" y="3740150"/>
            <a:ext cx="1023938" cy="7683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0728"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6369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822193" y="549275"/>
            <a:ext cx="868975" cy="343119"/>
            <a:chOff x="7822193" y="549275"/>
            <a:chExt cx="868975" cy="343119"/>
          </a:xfrm>
        </p:grpSpPr>
        <p:sp>
          <p:nvSpPr>
            <p:cNvPr id="10"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1" name="Rectangle 10">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1747"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downstage</a:t>
            </a:r>
          </a:p>
        </p:txBody>
      </p:sp>
      <p:sp>
        <p:nvSpPr>
          <p:cNvPr id="31749" name="Rectangle 3"/>
          <p:cNvSpPr>
            <a:spLocks noChangeArrowheads="1"/>
          </p:cNvSpPr>
          <p:nvPr/>
        </p:nvSpPr>
        <p:spPr bwMode="auto">
          <a:xfrm>
            <a:off x="755650" y="5568950"/>
            <a:ext cx="7632700" cy="523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t>
            </a:r>
            <a:r>
              <a:rPr lang="en-GB" altLang="en-US" sz="1400" b="1">
                <a:solidFill>
                  <a:schemeClr val="bg1"/>
                </a:solidFill>
              </a:rPr>
              <a:t>Downstage</a:t>
            </a:r>
            <a:r>
              <a:rPr lang="en-GB" altLang="en-US" sz="1400">
                <a:solidFill>
                  <a:schemeClr val="bg1"/>
                </a:solidFill>
              </a:rPr>
              <a:t>’ means the front of the stage, closest to the audience. It’s called ‘down’ because most stages are slightly higher at the back so that people can see the action.</a:t>
            </a:r>
            <a:endParaRPr lang="en-GB" altLang="en-US" sz="900" b="1">
              <a:solidFill>
                <a:schemeClr val="bg1"/>
              </a:solidFill>
            </a:endParaRPr>
          </a:p>
        </p:txBody>
      </p:sp>
      <p:pic>
        <p:nvPicPr>
          <p:cNvPr id="3175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3403600" y="4508500"/>
            <a:ext cx="1168400" cy="381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1752"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6369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822193" y="549275"/>
            <a:ext cx="868975" cy="343119"/>
            <a:chOff x="7822193" y="549275"/>
            <a:chExt cx="868975" cy="343119"/>
          </a:xfrm>
        </p:grpSpPr>
        <p:sp>
          <p:nvSpPr>
            <p:cNvPr id="10"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1" name="Rectangle 10">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3300" y="2006600"/>
            <a:ext cx="4597400" cy="3251200"/>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2771"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stage left</a:t>
            </a:r>
          </a:p>
        </p:txBody>
      </p:sp>
      <p:sp>
        <p:nvSpPr>
          <p:cNvPr id="32773" name="Rectangle 3"/>
          <p:cNvSpPr>
            <a:spLocks noChangeArrowheads="1"/>
          </p:cNvSpPr>
          <p:nvPr/>
        </p:nvSpPr>
        <p:spPr bwMode="auto">
          <a:xfrm>
            <a:off x="755650" y="5354638"/>
            <a:ext cx="7632700" cy="7381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t>
            </a:r>
            <a:r>
              <a:rPr lang="en-GB" altLang="en-US" sz="1400" b="1">
                <a:solidFill>
                  <a:schemeClr val="bg1"/>
                </a:solidFill>
              </a:rPr>
              <a:t>Stage left</a:t>
            </a:r>
            <a:r>
              <a:rPr lang="en-GB" altLang="en-US" sz="1400">
                <a:solidFill>
                  <a:schemeClr val="bg1"/>
                </a:solidFill>
              </a:rPr>
              <a:t>’ means the left-hand side of the stage, when you are an actor </a:t>
            </a:r>
            <a:r>
              <a:rPr lang="en-GB" altLang="en-US" sz="1400" b="1">
                <a:solidFill>
                  <a:schemeClr val="bg1"/>
                </a:solidFill>
              </a:rPr>
              <a:t>facing </a:t>
            </a:r>
            <a:r>
              <a:rPr lang="en-GB" altLang="en-US" sz="1400">
                <a:solidFill>
                  <a:schemeClr val="bg1"/>
                </a:solidFill>
              </a:rPr>
              <a:t>the audience. These directions are written from the </a:t>
            </a:r>
            <a:r>
              <a:rPr lang="en-GB" altLang="en-US" sz="1400" b="1">
                <a:solidFill>
                  <a:schemeClr val="bg1"/>
                </a:solidFill>
              </a:rPr>
              <a:t>actor’s</a:t>
            </a:r>
            <a:r>
              <a:rPr lang="en-GB" altLang="en-US" sz="1400">
                <a:solidFill>
                  <a:schemeClr val="bg1"/>
                </a:solidFill>
              </a:rPr>
              <a:t> point of view, because it is the actor who will be reading and following the instructions.</a:t>
            </a:r>
            <a:endParaRPr lang="en-GB" altLang="en-US" sz="900">
              <a:solidFill>
                <a:schemeClr val="bg1"/>
              </a:solidFill>
            </a:endParaRPr>
          </a:p>
        </p:txBody>
      </p:sp>
      <p:cxnSp>
        <p:nvCxnSpPr>
          <p:cNvPr id="6" name="Straight Arrow Connector 5"/>
          <p:cNvCxnSpPr/>
          <p:nvPr/>
        </p:nvCxnSpPr>
        <p:spPr>
          <a:xfrm flipV="1">
            <a:off x="5097463" y="4106863"/>
            <a:ext cx="566737" cy="53816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2775"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421063"/>
            <a:ext cx="2097087"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822193" y="549275"/>
            <a:ext cx="868975" cy="343119"/>
            <a:chOff x="7822193" y="549275"/>
            <a:chExt cx="868975" cy="343119"/>
          </a:xfrm>
        </p:grpSpPr>
        <p:sp>
          <p:nvSpPr>
            <p:cNvPr id="10"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1" name="Rectangle 10">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3300" y="2006600"/>
            <a:ext cx="4597400" cy="3251200"/>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3795"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stage right</a:t>
            </a:r>
          </a:p>
        </p:txBody>
      </p:sp>
      <p:sp>
        <p:nvSpPr>
          <p:cNvPr id="33797" name="Rectangle 3"/>
          <p:cNvSpPr>
            <a:spLocks noChangeArrowheads="1"/>
          </p:cNvSpPr>
          <p:nvPr/>
        </p:nvSpPr>
        <p:spPr bwMode="auto">
          <a:xfrm>
            <a:off x="755650" y="5354638"/>
            <a:ext cx="7632700" cy="7381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t>
            </a:r>
            <a:r>
              <a:rPr lang="en-GB" altLang="en-US" sz="1400" b="1">
                <a:solidFill>
                  <a:schemeClr val="bg1"/>
                </a:solidFill>
              </a:rPr>
              <a:t>Stage right’ </a:t>
            </a:r>
            <a:r>
              <a:rPr lang="en-GB" altLang="en-US" sz="1400">
                <a:solidFill>
                  <a:schemeClr val="bg1"/>
                </a:solidFill>
              </a:rPr>
              <a:t>means the right-hand side of the stage, when you are an actor </a:t>
            </a:r>
            <a:r>
              <a:rPr lang="en-GB" altLang="en-US" sz="1400" b="1">
                <a:solidFill>
                  <a:schemeClr val="bg1"/>
                </a:solidFill>
              </a:rPr>
              <a:t>facing </a:t>
            </a:r>
            <a:r>
              <a:rPr lang="en-GB" altLang="en-US" sz="1400">
                <a:solidFill>
                  <a:schemeClr val="bg1"/>
                </a:solidFill>
              </a:rPr>
              <a:t>the audience. These directions are written from the </a:t>
            </a:r>
            <a:r>
              <a:rPr lang="en-GB" altLang="en-US" sz="1400" b="1">
                <a:solidFill>
                  <a:schemeClr val="bg1"/>
                </a:solidFill>
              </a:rPr>
              <a:t>actor’s</a:t>
            </a:r>
            <a:r>
              <a:rPr lang="en-GB" altLang="en-US" sz="1400">
                <a:solidFill>
                  <a:schemeClr val="bg1"/>
                </a:solidFill>
              </a:rPr>
              <a:t> point of view, because it is the actor who will be reading and following the instructions.</a:t>
            </a:r>
            <a:endParaRPr lang="en-GB" altLang="en-US" sz="900">
              <a:solidFill>
                <a:schemeClr val="bg1"/>
              </a:solidFill>
            </a:endParaRPr>
          </a:p>
        </p:txBody>
      </p:sp>
      <p:cxnSp>
        <p:nvCxnSpPr>
          <p:cNvPr id="6" name="Straight Arrow Connector 5"/>
          <p:cNvCxnSpPr/>
          <p:nvPr/>
        </p:nvCxnSpPr>
        <p:spPr>
          <a:xfrm flipH="1" flipV="1">
            <a:off x="3222625" y="4110038"/>
            <a:ext cx="525463" cy="59848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379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42741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822193" y="549275"/>
            <a:ext cx="868975" cy="343119"/>
            <a:chOff x="7822193" y="549275"/>
            <a:chExt cx="868975" cy="343119"/>
          </a:xfrm>
        </p:grpSpPr>
        <p:sp>
          <p:nvSpPr>
            <p:cNvPr id="10"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1" name="Rectangle 10">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4819"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centre stage</a:t>
            </a:r>
          </a:p>
        </p:txBody>
      </p:sp>
      <p:sp>
        <p:nvSpPr>
          <p:cNvPr id="34821" name="Rectangle 3"/>
          <p:cNvSpPr>
            <a:spLocks noChangeArrowheads="1"/>
          </p:cNvSpPr>
          <p:nvPr/>
        </p:nvSpPr>
        <p:spPr bwMode="auto">
          <a:xfrm>
            <a:off x="755650" y="5568950"/>
            <a:ext cx="7632700" cy="523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bg1"/>
                </a:solidFill>
              </a:rPr>
              <a:t>‘Centre stage’</a:t>
            </a:r>
            <a:r>
              <a:rPr lang="en-GB" altLang="en-US" sz="1400">
                <a:solidFill>
                  <a:schemeClr val="bg1"/>
                </a:solidFill>
              </a:rPr>
              <a:t> means that you are standing right in the middle of the stage. </a:t>
            </a:r>
            <a:br>
              <a:rPr lang="en-GB" altLang="en-US" sz="1400">
                <a:solidFill>
                  <a:schemeClr val="bg1"/>
                </a:solidFill>
              </a:rPr>
            </a:br>
            <a:r>
              <a:rPr lang="en-GB" altLang="en-US" sz="1400">
                <a:solidFill>
                  <a:schemeClr val="bg1"/>
                </a:solidFill>
              </a:rPr>
              <a:t>This is usually because the most important action is going on here.</a:t>
            </a:r>
            <a:endParaRPr lang="en-GB" altLang="en-US" sz="900">
              <a:solidFill>
                <a:schemeClr val="bg1"/>
              </a:solidFill>
            </a:endParaRPr>
          </a:p>
        </p:txBody>
      </p:sp>
      <p:pic>
        <p:nvPicPr>
          <p:cNvPr id="3482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4572000" y="4408488"/>
            <a:ext cx="0" cy="5159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482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6369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7822193" y="549275"/>
            <a:ext cx="868975" cy="343119"/>
            <a:chOff x="7822193" y="549275"/>
            <a:chExt cx="868975" cy="343119"/>
          </a:xfrm>
        </p:grpSpPr>
        <p:sp>
          <p:nvSpPr>
            <p:cNvPr id="10"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1" name="Rectangle 10">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07010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sp>
        <p:nvSpPr>
          <p:cNvPr id="35843"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offstage</a:t>
            </a:r>
          </a:p>
        </p:txBody>
      </p:sp>
      <p:sp>
        <p:nvSpPr>
          <p:cNvPr id="35845" name="Rectangle 3"/>
          <p:cNvSpPr>
            <a:spLocks noChangeArrowheads="1"/>
          </p:cNvSpPr>
          <p:nvPr/>
        </p:nvSpPr>
        <p:spPr bwMode="auto">
          <a:xfrm>
            <a:off x="755650" y="5568950"/>
            <a:ext cx="7632700" cy="480131"/>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lvl="0">
              <a:spcBef>
                <a:spcPts val="0"/>
              </a:spcBef>
              <a:spcAft>
                <a:spcPts val="0"/>
              </a:spcAft>
              <a:buNone/>
            </a:pPr>
            <a:r>
              <a:rPr lang="en-GB" sz="1400" b="1" dirty="0">
                <a:solidFill>
                  <a:schemeClr val="bg1"/>
                </a:solidFill>
              </a:rPr>
              <a:t>‘Offstage’</a:t>
            </a:r>
            <a:r>
              <a:rPr lang="en-GB" sz="1400" dirty="0">
                <a:solidFill>
                  <a:schemeClr val="bg1"/>
                </a:solidFill>
              </a:rPr>
              <a:t> means that an actor is not standing on the stage. Things can be shouted from offstage, or an actor can ‘walk offstage’, which means that they are exiting the scene.</a:t>
            </a:r>
            <a:endParaRPr lang="en-GB" sz="900" dirty="0">
              <a:solidFill>
                <a:schemeClr val="bg1"/>
              </a:solidFill>
            </a:endParaRPr>
          </a:p>
        </p:txBody>
      </p:sp>
      <p:pic>
        <p:nvPicPr>
          <p:cNvPr id="3584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09550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5097463" y="3856038"/>
            <a:ext cx="650875"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375025" y="3856038"/>
            <a:ext cx="652463"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5849"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636963"/>
            <a:ext cx="2097087"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7822193" y="549275"/>
            <a:ext cx="868975" cy="343119"/>
            <a:chOff x="7822193" y="549275"/>
            <a:chExt cx="868975" cy="343119"/>
          </a:xfrm>
        </p:grpSpPr>
        <p:sp>
          <p:nvSpPr>
            <p:cNvPr id="12"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3" name="Rectangle 12">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narrator</a:t>
            </a:r>
          </a:p>
        </p:txBody>
      </p:sp>
      <p:sp>
        <p:nvSpPr>
          <p:cNvPr id="36868" name="Rectangle 3"/>
          <p:cNvSpPr>
            <a:spLocks noChangeArrowheads="1"/>
          </p:cNvSpPr>
          <p:nvPr/>
        </p:nvSpPr>
        <p:spPr bwMode="auto">
          <a:xfrm>
            <a:off x="755650" y="5365750"/>
            <a:ext cx="7632700" cy="738188"/>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A </a:t>
            </a:r>
            <a:r>
              <a:rPr lang="en-GB" altLang="en-US" sz="1400" b="1">
                <a:solidFill>
                  <a:schemeClr val="bg1"/>
                </a:solidFill>
              </a:rPr>
              <a:t>‘narrator’</a:t>
            </a:r>
            <a:r>
              <a:rPr lang="en-GB" altLang="en-US" sz="1400">
                <a:solidFill>
                  <a:schemeClr val="bg1"/>
                </a:solidFill>
              </a:rPr>
              <a:t> is an extra character who might not appear in a traditional story. In the original story of ‘Little Red Riding Hood’, there is no narrator but in our play, we used Big Rabbit and Little Rabbit as storytellers, to give the audience some extra information.</a:t>
            </a:r>
            <a:endParaRPr lang="en-GB" altLang="en-US" sz="900">
              <a:solidFill>
                <a:schemeClr val="bg1"/>
              </a:solidFill>
            </a:endParaRPr>
          </a:p>
        </p:txBody>
      </p:sp>
      <p:cxnSp>
        <p:nvCxnSpPr>
          <p:cNvPr id="11" name="Straight Arrow Connector 10"/>
          <p:cNvCxnSpPr/>
          <p:nvPr/>
        </p:nvCxnSpPr>
        <p:spPr>
          <a:xfrm flipH="1" flipV="1">
            <a:off x="3375025" y="3856038"/>
            <a:ext cx="652463"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68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2963" y="2128838"/>
            <a:ext cx="3332162"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2128838"/>
            <a:ext cx="34163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7822193" y="549275"/>
            <a:ext cx="868975" cy="343119"/>
            <a:chOff x="7822193" y="549275"/>
            <a:chExt cx="868975" cy="343119"/>
          </a:xfrm>
        </p:grpSpPr>
        <p:sp>
          <p:nvSpPr>
            <p:cNvPr id="9" name="Rectangle 3">
              <a:hlinkClick r:id="rId4"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0" name="Rectangle 9">
              <a:hlinkClick r:id="rId4"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audience</a:t>
            </a:r>
          </a:p>
        </p:txBody>
      </p:sp>
      <p:sp>
        <p:nvSpPr>
          <p:cNvPr id="37892" name="Rectangle 3"/>
          <p:cNvSpPr>
            <a:spLocks noChangeArrowheads="1"/>
          </p:cNvSpPr>
          <p:nvPr/>
        </p:nvSpPr>
        <p:spPr bwMode="auto">
          <a:xfrm>
            <a:off x="755650" y="5784850"/>
            <a:ext cx="7632700" cy="3079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The </a:t>
            </a:r>
            <a:r>
              <a:rPr lang="en-GB" altLang="en-US" sz="1400" b="1">
                <a:solidFill>
                  <a:schemeClr val="bg1"/>
                </a:solidFill>
              </a:rPr>
              <a:t>‘audience’</a:t>
            </a:r>
            <a:r>
              <a:rPr lang="en-GB" altLang="en-US" sz="1400">
                <a:solidFill>
                  <a:schemeClr val="bg1"/>
                </a:solidFill>
              </a:rPr>
              <a:t> is the group of people watching the play.</a:t>
            </a:r>
            <a:endParaRPr lang="en-GB" altLang="en-US" sz="900">
              <a:solidFill>
                <a:schemeClr val="bg1"/>
              </a:solidFill>
            </a:endParaRPr>
          </a:p>
        </p:txBody>
      </p:sp>
      <p:cxnSp>
        <p:nvCxnSpPr>
          <p:cNvPr id="11" name="Straight Arrow Connector 10"/>
          <p:cNvCxnSpPr/>
          <p:nvPr/>
        </p:nvCxnSpPr>
        <p:spPr>
          <a:xfrm flipH="1" flipV="1">
            <a:off x="3375025" y="3856038"/>
            <a:ext cx="652463"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789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11388" y="2178050"/>
            <a:ext cx="4721225" cy="3338513"/>
          </a:xfrm>
          <a:prstGeom prst="rect">
            <a:avLst/>
          </a:prstGeom>
          <a:noFill/>
          <a:ln w="38100">
            <a:solidFill>
              <a:srgbClr val="ED6C76"/>
            </a:solidFill>
            <a:miter lim="800000"/>
            <a:headEnd/>
            <a:tailEnd/>
          </a:ln>
          <a:extLst>
            <a:ext uri="{909E8E84-426E-40DD-AFC4-6F175D3DCCD1}">
              <a14:hiddenFill xmlns:a14="http://schemas.microsoft.com/office/drawing/2010/main">
                <a:solidFill>
                  <a:srgbClr val="FFFFFF"/>
                </a:solidFill>
              </a14:hiddenFill>
            </a:ext>
          </a:extLst>
        </p:spPr>
      </p:pic>
      <p:pic>
        <p:nvPicPr>
          <p:cNvPr id="3789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2203450"/>
            <a:ext cx="314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5178425" y="4735513"/>
            <a:ext cx="327025" cy="53498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711575" y="4732338"/>
            <a:ext cx="292100" cy="53816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7898"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1263" y="3857625"/>
            <a:ext cx="2097087"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7822193" y="549275"/>
            <a:ext cx="868975" cy="343119"/>
            <a:chOff x="7822193" y="549275"/>
            <a:chExt cx="868975" cy="343119"/>
          </a:xfrm>
        </p:grpSpPr>
        <p:sp>
          <p:nvSpPr>
            <p:cNvPr id="15" name="Rectangle 3">
              <a:hlinkClick r:id="rId5"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6" name="Rectangle 15">
              <a:hlinkClick r:id="rId5"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hqprint">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sp>
        <p:nvSpPr>
          <p:cNvPr id="10243" name="Rectangle 4"/>
          <p:cNvSpPr>
            <a:spLocks noChangeArrowheads="1"/>
          </p:cNvSpPr>
          <p:nvPr/>
        </p:nvSpPr>
        <p:spPr bwMode="auto">
          <a:xfrm>
            <a:off x="755650" y="5168900"/>
            <a:ext cx="7002463" cy="92392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a:solidFill>
                  <a:srgbClr val="FFFFFF"/>
                </a:solidFill>
              </a:rPr>
              <a:t>A play script is very similar to a story text (</a:t>
            </a:r>
            <a:r>
              <a:rPr lang="en-GB" altLang="en-US" b="1">
                <a:solidFill>
                  <a:srgbClr val="FFFFFF"/>
                </a:solidFill>
              </a:rPr>
              <a:t>prose</a:t>
            </a:r>
            <a:r>
              <a:rPr lang="en-GB" altLang="en-US">
                <a:solidFill>
                  <a:srgbClr val="FFFFFF"/>
                </a:solidFill>
              </a:rPr>
              <a:t>), </a:t>
            </a:r>
            <a:br>
              <a:rPr lang="en-GB" altLang="en-US">
                <a:solidFill>
                  <a:srgbClr val="FFFFFF"/>
                </a:solidFill>
              </a:rPr>
            </a:br>
            <a:r>
              <a:rPr lang="en-GB" altLang="en-US">
                <a:solidFill>
                  <a:srgbClr val="FFFFFF"/>
                </a:solidFill>
              </a:rPr>
              <a:t>but it is set out differently to make it easier for </a:t>
            </a:r>
            <a:br>
              <a:rPr lang="en-GB" altLang="en-US">
                <a:solidFill>
                  <a:srgbClr val="FFFFFF"/>
                </a:solidFill>
              </a:rPr>
            </a:br>
            <a:r>
              <a:rPr lang="en-GB" altLang="en-US" b="1">
                <a:solidFill>
                  <a:srgbClr val="FFFFFF"/>
                </a:solidFill>
              </a:rPr>
              <a:t>actors </a:t>
            </a:r>
            <a:r>
              <a:rPr lang="en-GB" altLang="en-US">
                <a:solidFill>
                  <a:srgbClr val="FFFFFF"/>
                </a:solidFill>
              </a:rPr>
              <a:t>and </a:t>
            </a:r>
            <a:r>
              <a:rPr lang="en-GB" altLang="en-US" b="1">
                <a:solidFill>
                  <a:srgbClr val="FFFFFF"/>
                </a:solidFill>
              </a:rPr>
              <a:t>directors </a:t>
            </a:r>
            <a:r>
              <a:rPr lang="en-GB" altLang="en-US">
                <a:solidFill>
                  <a:srgbClr val="FFFFFF"/>
                </a:solidFill>
              </a:rPr>
              <a:t>to use.</a:t>
            </a:r>
          </a:p>
        </p:txBody>
      </p:sp>
      <p:sp>
        <p:nvSpPr>
          <p:cNvPr id="10244"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10245" name="Picture 3"/>
          <p:cNvSpPr>
            <a:spLocks noChangeAspect="1"/>
          </p:cNvSpPr>
          <p:nvPr/>
        </p:nvSpPr>
        <p:spPr bwMode="auto">
          <a:xfrm>
            <a:off x="5940425"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pic>
        <p:nvPicPr>
          <p:cNvPr id="10246" name="Picture 31"/>
          <p:cNvPicPr>
            <a:picLocks noChangeAspect="1"/>
          </p:cNvPicPr>
          <p:nvPr/>
        </p:nvPicPr>
        <p:blipFill>
          <a:blip r:embed="rId3">
            <a:extLst>
              <a:ext uri="{28A0092B-C50C-407E-A947-70E740481C1C}">
                <a14:useLocalDpi xmlns:a14="http://schemas.microsoft.com/office/drawing/2010/main" val="0"/>
              </a:ext>
            </a:extLst>
          </a:blip>
          <a:srcRect b="10448"/>
          <a:stretch>
            <a:fillRect/>
          </a:stretch>
        </p:blipFill>
        <p:spPr bwMode="auto">
          <a:xfrm>
            <a:off x="6119813" y="3430588"/>
            <a:ext cx="2439987"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cast</a:t>
            </a:r>
          </a:p>
        </p:txBody>
      </p:sp>
      <p:sp>
        <p:nvSpPr>
          <p:cNvPr id="38916" name="Rectangle 3"/>
          <p:cNvSpPr>
            <a:spLocks noChangeArrowheads="1"/>
          </p:cNvSpPr>
          <p:nvPr/>
        </p:nvSpPr>
        <p:spPr bwMode="auto">
          <a:xfrm>
            <a:off x="755650" y="5568950"/>
            <a:ext cx="7632700" cy="523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bg1"/>
                </a:solidFill>
              </a:rPr>
              <a:t>The </a:t>
            </a:r>
            <a:r>
              <a:rPr lang="en-GB" altLang="en-US" sz="1400" b="1">
                <a:solidFill>
                  <a:schemeClr val="bg1"/>
                </a:solidFill>
              </a:rPr>
              <a:t>‘cast’</a:t>
            </a:r>
            <a:r>
              <a:rPr lang="en-GB" altLang="en-US" sz="1400">
                <a:solidFill>
                  <a:schemeClr val="bg1"/>
                </a:solidFill>
              </a:rPr>
              <a:t> are the actors in the play. You might see a </a:t>
            </a:r>
            <a:r>
              <a:rPr lang="en-GB" altLang="en-US" sz="1400" b="1">
                <a:solidFill>
                  <a:schemeClr val="bg1"/>
                </a:solidFill>
              </a:rPr>
              <a:t>cast list</a:t>
            </a:r>
            <a:r>
              <a:rPr lang="en-GB" altLang="en-US" sz="1400">
                <a:solidFill>
                  <a:schemeClr val="bg1"/>
                </a:solidFill>
              </a:rPr>
              <a:t> when you go to see a play, which tells you who is playing each character.</a:t>
            </a:r>
            <a:endParaRPr lang="en-GB" altLang="en-US" sz="900">
              <a:solidFill>
                <a:schemeClr val="bg1"/>
              </a:solidFill>
            </a:endParaRPr>
          </a:p>
        </p:txBody>
      </p:sp>
      <p:cxnSp>
        <p:nvCxnSpPr>
          <p:cNvPr id="11" name="Straight Arrow Connector 10"/>
          <p:cNvCxnSpPr/>
          <p:nvPr/>
        </p:nvCxnSpPr>
        <p:spPr>
          <a:xfrm flipH="1" flipV="1">
            <a:off x="3375025" y="3856038"/>
            <a:ext cx="652463"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8918"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3883025"/>
            <a:ext cx="17145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968500"/>
            <a:ext cx="183991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1425" y="3883025"/>
            <a:ext cx="16097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4000" y="1908175"/>
            <a:ext cx="18605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7188" y="2200275"/>
            <a:ext cx="167798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52988" y="2200275"/>
            <a:ext cx="16541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2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78013" y="3881438"/>
            <a:ext cx="1627187"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7822193" y="549275"/>
            <a:ext cx="868975" cy="343119"/>
            <a:chOff x="7822193" y="549275"/>
            <a:chExt cx="868975" cy="343119"/>
          </a:xfrm>
        </p:grpSpPr>
        <p:sp>
          <p:nvSpPr>
            <p:cNvPr id="14" name="Rectangle 3">
              <a:hlinkClick r:id="rId9"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5" name="Rectangle 14">
              <a:hlinkClick r:id="rId9"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3" name="Rectangle 2"/>
          <p:cNvSpPr/>
          <p:nvPr/>
        </p:nvSpPr>
        <p:spPr>
          <a:xfrm>
            <a:off x="844550" y="1473200"/>
            <a:ext cx="7454900" cy="436563"/>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props</a:t>
            </a:r>
          </a:p>
        </p:txBody>
      </p:sp>
      <p:sp>
        <p:nvSpPr>
          <p:cNvPr id="39940" name="Rectangle 3"/>
          <p:cNvSpPr>
            <a:spLocks noChangeArrowheads="1"/>
          </p:cNvSpPr>
          <p:nvPr/>
        </p:nvSpPr>
        <p:spPr bwMode="auto">
          <a:xfrm>
            <a:off x="755650" y="5354638"/>
            <a:ext cx="7632700" cy="7381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bg1"/>
                </a:solidFill>
              </a:rPr>
              <a:t>‘Props’</a:t>
            </a:r>
            <a:r>
              <a:rPr lang="en-GB" altLang="en-US" sz="1400">
                <a:solidFill>
                  <a:schemeClr val="bg1"/>
                </a:solidFill>
              </a:rPr>
              <a:t> is short for </a:t>
            </a:r>
            <a:r>
              <a:rPr lang="en-GB" altLang="en-US" sz="1400" b="1">
                <a:solidFill>
                  <a:schemeClr val="bg1"/>
                </a:solidFill>
              </a:rPr>
              <a:t>properties. </a:t>
            </a:r>
            <a:r>
              <a:rPr lang="en-GB" altLang="en-US" sz="1400">
                <a:solidFill>
                  <a:schemeClr val="bg1"/>
                </a:solidFill>
              </a:rPr>
              <a:t>These are objects that the actors will need on the stage </a:t>
            </a:r>
            <a:br>
              <a:rPr lang="en-GB" altLang="en-US" sz="1400">
                <a:solidFill>
                  <a:schemeClr val="bg1"/>
                </a:solidFill>
              </a:rPr>
            </a:br>
            <a:r>
              <a:rPr lang="en-GB" altLang="en-US" sz="1400">
                <a:solidFill>
                  <a:schemeClr val="bg1"/>
                </a:solidFill>
              </a:rPr>
              <a:t>with them. For example, Granny might need to remember to bring her knitting needles</a:t>
            </a:r>
            <a:br>
              <a:rPr lang="en-GB" altLang="en-US" sz="1400">
                <a:solidFill>
                  <a:schemeClr val="bg1"/>
                </a:solidFill>
              </a:rPr>
            </a:br>
            <a:r>
              <a:rPr lang="en-GB" altLang="en-US" sz="1400">
                <a:solidFill>
                  <a:schemeClr val="bg1"/>
                </a:solidFill>
              </a:rPr>
              <a:t>onto the stage!</a:t>
            </a:r>
            <a:endParaRPr lang="en-GB" altLang="en-US" sz="900">
              <a:solidFill>
                <a:schemeClr val="bg1"/>
              </a:solidFill>
            </a:endParaRPr>
          </a:p>
        </p:txBody>
      </p:sp>
      <p:cxnSp>
        <p:nvCxnSpPr>
          <p:cNvPr id="11" name="Straight Arrow Connector 10"/>
          <p:cNvCxnSpPr/>
          <p:nvPr/>
        </p:nvCxnSpPr>
        <p:spPr>
          <a:xfrm flipH="1" flipV="1">
            <a:off x="3375025" y="3856038"/>
            <a:ext cx="652463" cy="23971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99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2563" y="2305050"/>
            <a:ext cx="3698875"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3421063"/>
            <a:ext cx="2097087"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7822193" y="549275"/>
            <a:ext cx="868975" cy="343119"/>
            <a:chOff x="7822193" y="549275"/>
            <a:chExt cx="868975" cy="343119"/>
          </a:xfrm>
        </p:grpSpPr>
        <p:sp>
          <p:nvSpPr>
            <p:cNvPr id="9" name="Rectangle 3">
              <a:hlinkClick r:id="rId4" action="ppaction://hlinksldjump"/>
            </p:cNvPr>
            <p:cNvSpPr>
              <a:spLocks noChangeArrowheads="1"/>
            </p:cNvSpPr>
            <p:nvPr/>
          </p:nvSpPr>
          <p:spPr bwMode="auto">
            <a:xfrm rot="10800000">
              <a:off x="7822193" y="549275"/>
              <a:ext cx="868975" cy="334640"/>
            </a:xfrm>
            <a:prstGeom prst="homePlate">
              <a:avLst>
                <a:gd name="adj" fmla="val 64698"/>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endParaRPr lang="en-GB" altLang="en-US" sz="900" dirty="0">
                <a:solidFill>
                  <a:schemeClr val="bg1"/>
                </a:solidFill>
              </a:endParaRPr>
            </a:p>
          </p:txBody>
        </p:sp>
        <p:sp>
          <p:nvSpPr>
            <p:cNvPr id="10" name="Rectangle 9">
              <a:hlinkClick r:id="rId4" action="ppaction://hlinksldjump"/>
            </p:cNvPr>
            <p:cNvSpPr/>
            <p:nvPr/>
          </p:nvSpPr>
          <p:spPr>
            <a:xfrm>
              <a:off x="8004222" y="553840"/>
              <a:ext cx="599844" cy="338554"/>
            </a:xfrm>
            <a:prstGeom prst="rect">
              <a:avLst/>
            </a:prstGeom>
          </p:spPr>
          <p:txBody>
            <a:bodyPr wrap="none">
              <a:spAutoFit/>
            </a:bodyPr>
            <a:lstStyle/>
            <a:p>
              <a:pPr eaLnBrk="1" hangingPunct="1"/>
              <a:r>
                <a:rPr lang="en-GB" altLang="en-US" sz="1600" dirty="0">
                  <a:solidFill>
                    <a:schemeClr val="bg1"/>
                  </a:solidFill>
                </a:rPr>
                <a:t>back</a:t>
              </a:r>
              <a:endParaRPr lang="en-GB" altLang="en-US" sz="1000" dirty="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40963" name="Rectangle 2"/>
          <p:cNvSpPr>
            <a:spLocks noChangeArrowheads="1"/>
          </p:cNvSpPr>
          <p:nvPr/>
        </p:nvSpPr>
        <p:spPr bwMode="auto">
          <a:xfrm>
            <a:off x="750887" y="5208732"/>
            <a:ext cx="7632700" cy="1015663"/>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ctr" eaLnBrk="1" hangingPunct="1">
              <a:lnSpc>
                <a:spcPct val="100000"/>
              </a:lnSpc>
              <a:spcBef>
                <a:spcPct val="0"/>
              </a:spcBef>
              <a:buFontTx/>
              <a:buNone/>
            </a:pPr>
            <a:r>
              <a:rPr lang="en-GB" altLang="en-US" sz="2000" dirty="0">
                <a:solidFill>
                  <a:schemeClr val="bg1"/>
                </a:solidFill>
              </a:rPr>
              <a:t>Now, you’re ready to write your play </a:t>
            </a:r>
            <a:r>
              <a:rPr lang="en-GB" altLang="en-US" sz="2000" dirty="0" smtClean="0">
                <a:solidFill>
                  <a:schemeClr val="bg1"/>
                </a:solidFill>
              </a:rPr>
              <a:t>script based on a scene from Macbeth! </a:t>
            </a:r>
            <a:r>
              <a:rPr lang="en-GB" altLang="en-US" sz="2000" dirty="0">
                <a:solidFill>
                  <a:schemeClr val="bg1"/>
                </a:solidFill>
              </a:rPr>
              <a:t/>
            </a:r>
            <a:br>
              <a:rPr lang="en-GB" altLang="en-US" sz="2000" dirty="0">
                <a:solidFill>
                  <a:schemeClr val="bg1"/>
                </a:solidFill>
              </a:rPr>
            </a:br>
            <a:r>
              <a:rPr lang="en-GB" altLang="en-US" sz="2000" dirty="0">
                <a:solidFill>
                  <a:schemeClr val="bg1"/>
                </a:solidFill>
              </a:rPr>
              <a:t>Be sure to include all of the </a:t>
            </a:r>
            <a:r>
              <a:rPr lang="en-GB" altLang="en-US" sz="2000" dirty="0" smtClean="0">
                <a:solidFill>
                  <a:schemeClr val="bg1"/>
                </a:solidFill>
              </a:rPr>
              <a:t>features listed</a:t>
            </a:r>
            <a:r>
              <a:rPr lang="en-GB" altLang="en-US" sz="2000" dirty="0" smtClean="0">
                <a:solidFill>
                  <a:schemeClr val="bg1"/>
                </a:solidFill>
              </a:rPr>
              <a:t> </a:t>
            </a:r>
            <a:r>
              <a:rPr lang="en-GB" altLang="en-US" sz="2000" dirty="0">
                <a:solidFill>
                  <a:schemeClr val="bg1"/>
                </a:solidFill>
              </a:rPr>
              <a:t>on this checklist.</a:t>
            </a:r>
            <a:endParaRPr lang="en-GB" altLang="en-US" sz="1100" dirty="0">
              <a:solidFill>
                <a:schemeClr val="bg1"/>
              </a:solidFill>
            </a:endParaRPr>
          </a:p>
        </p:txBody>
      </p:sp>
      <p:graphicFrame>
        <p:nvGraphicFramePr>
          <p:cNvPr id="5" name="Table 4"/>
          <p:cNvGraphicFramePr>
            <a:graphicFrameLocks noGrp="1"/>
          </p:cNvGraphicFramePr>
          <p:nvPr/>
        </p:nvGraphicFramePr>
        <p:xfrm>
          <a:off x="1524000" y="1492250"/>
          <a:ext cx="6096000" cy="3563936"/>
        </p:xfrm>
        <a:graphic>
          <a:graphicData uri="http://schemas.openxmlformats.org/drawingml/2006/table">
            <a:tbl>
              <a:tblPr firstRow="1" bandRow="1">
                <a:tableStyleId>{2D5ABB26-0587-4C30-8999-92F81FD0307C}</a:tableStyleId>
              </a:tblPr>
              <a:tblGrid>
                <a:gridCol w="6096000">
                  <a:extLst>
                    <a:ext uri="{9D8B030D-6E8A-4147-A177-3AD203B41FA5}">
                      <a16:colId xmlns:a16="http://schemas.microsoft.com/office/drawing/2014/main" val="3131463117"/>
                    </a:ext>
                  </a:extLst>
                </a:gridCol>
              </a:tblGrid>
              <a:tr h="445492">
                <a:tc>
                  <a:txBody>
                    <a:bodyPr/>
                    <a:lstStyle/>
                    <a:p>
                      <a:pPr marL="0" lvl="0" indent="0" rtl="0">
                        <a:spcBef>
                          <a:spcPts val="0"/>
                        </a:spcBef>
                        <a:spcAft>
                          <a:spcPts val="0"/>
                        </a:spcAft>
                        <a:buNone/>
                      </a:pPr>
                      <a:r>
                        <a:rPr lang="en-GB" sz="1400"/>
                        <a:t>Includes a cast list</a:t>
                      </a:r>
                      <a:endParaRPr sz="140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3843778258"/>
                  </a:ext>
                </a:extLst>
              </a:tr>
              <a:tr h="445492">
                <a:tc>
                  <a:txBody>
                    <a:bodyPr/>
                    <a:lstStyle/>
                    <a:p>
                      <a:pPr marL="0" lvl="0" indent="0" rtl="0">
                        <a:spcBef>
                          <a:spcPts val="0"/>
                        </a:spcBef>
                        <a:spcAft>
                          <a:spcPts val="0"/>
                        </a:spcAft>
                        <a:buNone/>
                      </a:pPr>
                      <a:r>
                        <a:rPr lang="en-GB" sz="1400"/>
                        <a:t>May include a narrator</a:t>
                      </a:r>
                      <a:endParaRPr sz="140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3261740083"/>
                  </a:ext>
                </a:extLst>
              </a:tr>
              <a:tr h="445492">
                <a:tc>
                  <a:txBody>
                    <a:bodyPr/>
                    <a:lstStyle/>
                    <a:p>
                      <a:pPr marL="0" lvl="0" indent="0" rtl="0">
                        <a:spcBef>
                          <a:spcPts val="0"/>
                        </a:spcBef>
                        <a:spcAft>
                          <a:spcPts val="0"/>
                        </a:spcAft>
                        <a:buNone/>
                      </a:pPr>
                      <a:r>
                        <a:rPr lang="en-GB" sz="1400"/>
                        <a:t>Includes speakers’ names on the left</a:t>
                      </a:r>
                      <a:endParaRPr sz="140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1745865414"/>
                  </a:ext>
                </a:extLst>
              </a:tr>
              <a:tr h="445492">
                <a:tc>
                  <a:txBody>
                    <a:bodyPr/>
                    <a:lstStyle/>
                    <a:p>
                      <a:pPr marL="0" lvl="0" indent="0" rtl="0">
                        <a:spcBef>
                          <a:spcPts val="0"/>
                        </a:spcBef>
                        <a:spcAft>
                          <a:spcPts val="0"/>
                        </a:spcAft>
                        <a:buNone/>
                      </a:pPr>
                      <a:r>
                        <a:rPr lang="en-GB" sz="1400"/>
                        <a:t>Includes dialogue with no speech marks</a:t>
                      </a:r>
                      <a:endParaRPr sz="140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36305272"/>
                  </a:ext>
                </a:extLst>
              </a:tr>
              <a:tr h="445492">
                <a:tc>
                  <a:txBody>
                    <a:bodyPr/>
                    <a:lstStyle/>
                    <a:p>
                      <a:pPr marL="0" lvl="0" indent="0" rtl="0">
                        <a:spcBef>
                          <a:spcPts val="0"/>
                        </a:spcBef>
                        <a:spcAft>
                          <a:spcPts val="0"/>
                        </a:spcAft>
                        <a:buNone/>
                      </a:pPr>
                      <a:r>
                        <a:rPr lang="en-GB" sz="1400" dirty="0"/>
                        <a:t>Is structured using numbered scenes</a:t>
                      </a:r>
                      <a:endParaRPr sz="1400" dirty="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1302735168"/>
                  </a:ext>
                </a:extLst>
              </a:tr>
              <a:tr h="445492">
                <a:tc>
                  <a:txBody>
                    <a:bodyPr/>
                    <a:lstStyle/>
                    <a:p>
                      <a:pPr marL="0" lvl="0" indent="0" rtl="0">
                        <a:spcBef>
                          <a:spcPts val="0"/>
                        </a:spcBef>
                        <a:spcAft>
                          <a:spcPts val="0"/>
                        </a:spcAft>
                        <a:buNone/>
                      </a:pPr>
                      <a:r>
                        <a:rPr lang="en-GB" sz="1400" dirty="0"/>
                        <a:t>Includes stage directions, with brackets when added into dialogue</a:t>
                      </a:r>
                      <a:endParaRPr sz="1400" dirty="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2739042635"/>
                  </a:ext>
                </a:extLst>
              </a:tr>
              <a:tr h="445492">
                <a:tc>
                  <a:txBody>
                    <a:bodyPr/>
                    <a:lstStyle/>
                    <a:p>
                      <a:pPr marL="0" lvl="0" indent="0" rtl="0">
                        <a:spcBef>
                          <a:spcPts val="0"/>
                        </a:spcBef>
                        <a:spcAft>
                          <a:spcPts val="0"/>
                        </a:spcAft>
                        <a:buNone/>
                      </a:pPr>
                      <a:r>
                        <a:rPr lang="en-GB" sz="1400" dirty="0"/>
                        <a:t>Includes short descriptions of each scene’s setting</a:t>
                      </a:r>
                      <a:endParaRPr sz="1400" dirty="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2891791772"/>
                  </a:ext>
                </a:extLst>
              </a:tr>
              <a:tr h="445492">
                <a:tc>
                  <a:txBody>
                    <a:bodyPr/>
                    <a:lstStyle/>
                    <a:p>
                      <a:pPr marL="0" lvl="0" indent="0" rtl="0">
                        <a:spcBef>
                          <a:spcPts val="0"/>
                        </a:spcBef>
                        <a:spcAft>
                          <a:spcPts val="0"/>
                        </a:spcAft>
                        <a:buNone/>
                      </a:pPr>
                      <a:r>
                        <a:rPr lang="en-GB" sz="1400" dirty="0"/>
                        <a:t>Starts a new line for each speaker</a:t>
                      </a:r>
                      <a:endParaRPr sz="1400" dirty="0"/>
                    </a:p>
                  </a:txBody>
                  <a:tcPr marL="63500" marR="63500" marT="63497" marB="63497" anchor="ctr">
                    <a:lnL w="12700" cap="flat" cmpd="sng" algn="ctr">
                      <a:solidFill>
                        <a:srgbClr val="ED6C76"/>
                      </a:solidFill>
                      <a:prstDash val="solid"/>
                      <a:round/>
                      <a:headEnd type="none" w="med" len="med"/>
                      <a:tailEnd type="none" w="med" len="med"/>
                    </a:lnL>
                    <a:lnR w="12700" cap="flat" cmpd="sng" algn="ctr">
                      <a:solidFill>
                        <a:srgbClr val="ED6C76"/>
                      </a:solidFill>
                      <a:prstDash val="solid"/>
                      <a:round/>
                      <a:headEnd type="none" w="med" len="med"/>
                      <a:tailEnd type="none" w="med" len="med"/>
                    </a:lnR>
                    <a:lnT w="12700" cap="flat" cmpd="sng" algn="ctr">
                      <a:solidFill>
                        <a:srgbClr val="ED6C76"/>
                      </a:solidFill>
                      <a:prstDash val="solid"/>
                      <a:round/>
                      <a:headEnd type="none" w="med" len="med"/>
                      <a:tailEnd type="none" w="med" len="med"/>
                    </a:lnT>
                    <a:lnB w="12700" cap="flat" cmpd="sng" algn="ctr">
                      <a:solidFill>
                        <a:srgbClr val="ED6C76"/>
                      </a:solidFill>
                      <a:prstDash val="solid"/>
                      <a:round/>
                      <a:headEnd type="none" w="med" len="med"/>
                      <a:tailEnd type="none" w="med" len="med"/>
                    </a:lnB>
                  </a:tcPr>
                </a:tc>
                <a:extLst>
                  <a:ext uri="{0D108BD9-81ED-4DB2-BD59-A6C34878D82A}">
                    <a16:rowId xmlns:a16="http://schemas.microsoft.com/office/drawing/2014/main" val="4221394345"/>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hqprint">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sp>
        <p:nvSpPr>
          <p:cNvPr id="11267"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755650" y="5014913"/>
            <a:ext cx="2257425" cy="107791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 script is organised into </a:t>
            </a:r>
            <a:r>
              <a:rPr lang="en-GB" altLang="en-US" sz="1600" b="1">
                <a:solidFill>
                  <a:srgbClr val="FFFFFF"/>
                </a:solidFill>
              </a:rPr>
              <a:t>scenes</a:t>
            </a:r>
            <a:r>
              <a:rPr lang="en-GB" altLang="en-US" sz="1600">
                <a:solidFill>
                  <a:srgbClr val="FFFFFF"/>
                </a:solidFill>
              </a:rPr>
              <a:t>, instead of chapters.</a:t>
            </a:r>
          </a:p>
        </p:txBody>
      </p:sp>
      <p:sp>
        <p:nvSpPr>
          <p:cNvPr id="7" name="Rectangle 6"/>
          <p:cNvSpPr>
            <a:spLocks noChangeArrowheads="1"/>
          </p:cNvSpPr>
          <p:nvPr/>
        </p:nvSpPr>
        <p:spPr bwMode="auto">
          <a:xfrm>
            <a:off x="3117850" y="5014913"/>
            <a:ext cx="2717800" cy="107791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 scene ends whenever there is a jump in </a:t>
            </a:r>
            <a:r>
              <a:rPr lang="en-GB" altLang="en-US" sz="1600" b="1">
                <a:solidFill>
                  <a:srgbClr val="FFFFFF"/>
                </a:solidFill>
              </a:rPr>
              <a:t>time</a:t>
            </a:r>
            <a:r>
              <a:rPr lang="en-GB" altLang="en-US" sz="1600">
                <a:solidFill>
                  <a:srgbClr val="FFFFFF"/>
                </a:solidFill>
              </a:rPr>
              <a:t>, or when the </a:t>
            </a:r>
            <a:r>
              <a:rPr lang="en-GB" altLang="en-US" sz="1600" b="1">
                <a:solidFill>
                  <a:srgbClr val="FFFFFF"/>
                </a:solidFill>
              </a:rPr>
              <a:t>scenery</a:t>
            </a:r>
            <a:r>
              <a:rPr lang="en-GB" altLang="en-US" sz="1600">
                <a:solidFill>
                  <a:srgbClr val="FFFFFF"/>
                </a:solidFill>
              </a:rPr>
              <a:t> needs to be changed (a new </a:t>
            </a:r>
            <a:r>
              <a:rPr lang="en-GB" altLang="en-US" sz="1600" b="1">
                <a:solidFill>
                  <a:srgbClr val="FFFFFF"/>
                </a:solidFill>
              </a:rPr>
              <a:t>setting</a:t>
            </a:r>
            <a:r>
              <a:rPr lang="en-GB" altLang="en-US" sz="1600">
                <a:solidFill>
                  <a:srgbClr val="FFFFFF"/>
                </a:solidFill>
              </a:rPr>
              <a:t>).</a:t>
            </a:r>
          </a:p>
        </p:txBody>
      </p:sp>
      <p:sp>
        <p:nvSpPr>
          <p:cNvPr id="8" name="Rectangle 7"/>
          <p:cNvSpPr>
            <a:spLocks noChangeArrowheads="1"/>
          </p:cNvSpPr>
          <p:nvPr/>
        </p:nvSpPr>
        <p:spPr bwMode="auto">
          <a:xfrm>
            <a:off x="5951538" y="5014913"/>
            <a:ext cx="2257425" cy="107791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 title of the scene often states where the action takes place. </a:t>
            </a:r>
          </a:p>
        </p:txBody>
      </p:sp>
      <p:sp>
        <p:nvSpPr>
          <p:cNvPr id="9" name="Rectangle 8"/>
          <p:cNvSpPr/>
          <p:nvPr/>
        </p:nvSpPr>
        <p:spPr>
          <a:xfrm>
            <a:off x="2360613" y="1779588"/>
            <a:ext cx="606425" cy="176212"/>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p:cNvSpPr/>
          <p:nvPr/>
        </p:nvSpPr>
        <p:spPr>
          <a:xfrm>
            <a:off x="2967038" y="1779588"/>
            <a:ext cx="1179512" cy="176212"/>
          </a:xfrm>
          <a:prstGeom prst="rect">
            <a:avLst/>
          </a:prstGeom>
          <a:solidFill>
            <a:srgbClr val="B9D26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sp>
        <p:nvSpPr>
          <p:cNvPr id="12291"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1200150" y="5014913"/>
            <a:ext cx="3286125" cy="107791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 script is made up of </a:t>
            </a:r>
            <a:r>
              <a:rPr lang="en-GB" altLang="en-US" sz="1600" b="1">
                <a:solidFill>
                  <a:srgbClr val="FFFFFF"/>
                </a:solidFill>
              </a:rPr>
              <a:t>dialogue</a:t>
            </a:r>
            <a:r>
              <a:rPr lang="en-GB" altLang="en-US" sz="1600">
                <a:solidFill>
                  <a:srgbClr val="FFFFFF"/>
                </a:solidFill>
              </a:rPr>
              <a:t>. </a:t>
            </a:r>
            <a:br>
              <a:rPr lang="en-GB" altLang="en-US" sz="1600">
                <a:solidFill>
                  <a:srgbClr val="FFFFFF"/>
                </a:solidFill>
              </a:rPr>
            </a:br>
            <a:r>
              <a:rPr lang="en-GB" altLang="en-US" sz="1600">
                <a:solidFill>
                  <a:srgbClr val="FFFFFF"/>
                </a:solidFill>
              </a:rPr>
              <a:t>The speaker’s name is on the left, followed by a </a:t>
            </a:r>
            <a:r>
              <a:rPr lang="en-GB" altLang="en-US" sz="1600" b="1">
                <a:solidFill>
                  <a:srgbClr val="FFFFFF"/>
                </a:solidFill>
              </a:rPr>
              <a:t>colon</a:t>
            </a:r>
            <a:r>
              <a:rPr lang="en-GB" altLang="en-US" sz="1600">
                <a:solidFill>
                  <a:srgbClr val="FFFFFF"/>
                </a:solidFill>
              </a:rPr>
              <a:t>. </a:t>
            </a:r>
          </a:p>
        </p:txBody>
      </p:sp>
      <p:sp>
        <p:nvSpPr>
          <p:cNvPr id="8" name="Rectangle 7"/>
          <p:cNvSpPr>
            <a:spLocks noChangeArrowheads="1"/>
          </p:cNvSpPr>
          <p:nvPr/>
        </p:nvSpPr>
        <p:spPr bwMode="auto">
          <a:xfrm>
            <a:off x="4683125" y="5014913"/>
            <a:ext cx="3286125" cy="1077912"/>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 character’s </a:t>
            </a:r>
            <a:r>
              <a:rPr lang="en-GB" altLang="en-US" sz="1600" b="1">
                <a:solidFill>
                  <a:srgbClr val="FFFFFF"/>
                </a:solidFill>
              </a:rPr>
              <a:t>speech</a:t>
            </a:r>
            <a:r>
              <a:rPr lang="en-GB" altLang="en-US" sz="1600">
                <a:solidFill>
                  <a:srgbClr val="FFFFFF"/>
                </a:solidFill>
              </a:rPr>
              <a:t> comes next. You might notice that there are </a:t>
            </a:r>
            <a:r>
              <a:rPr lang="en-GB" altLang="en-US" sz="1600" b="1">
                <a:solidFill>
                  <a:srgbClr val="FFFFFF"/>
                </a:solidFill>
              </a:rPr>
              <a:t>no speech marks</a:t>
            </a:r>
            <a:r>
              <a:rPr lang="en-GB" altLang="en-US" sz="1600">
                <a:solidFill>
                  <a:srgbClr val="FFFFFF"/>
                </a:solidFill>
              </a:rPr>
              <a:t>. </a:t>
            </a:r>
          </a:p>
        </p:txBody>
      </p:sp>
      <p:sp>
        <p:nvSpPr>
          <p:cNvPr id="9" name="Rectangle 8"/>
          <p:cNvSpPr/>
          <p:nvPr/>
        </p:nvSpPr>
        <p:spPr>
          <a:xfrm>
            <a:off x="2360613" y="2419350"/>
            <a:ext cx="606425" cy="138113"/>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Rectangle 10"/>
          <p:cNvSpPr/>
          <p:nvPr/>
        </p:nvSpPr>
        <p:spPr>
          <a:xfrm>
            <a:off x="3214688" y="2419350"/>
            <a:ext cx="2135187" cy="138113"/>
          </a:xfrm>
          <a:prstGeom prst="rect">
            <a:avLst/>
          </a:prstGeom>
          <a:solidFill>
            <a:srgbClr val="B9D26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sp>
        <p:nvSpPr>
          <p:cNvPr id="13315"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755650" y="5170488"/>
            <a:ext cx="7008813" cy="92233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lvl="3" eaLnBrk="1" hangingPunct="1"/>
            <a:r>
              <a:rPr lang="en-GB" altLang="en-US" sz="1600">
                <a:solidFill>
                  <a:srgbClr val="FFFFFF"/>
                </a:solidFill>
              </a:rPr>
              <a:t>Some of the play script is written in </a:t>
            </a:r>
            <a:r>
              <a:rPr lang="en-GB" altLang="en-US" sz="1600" i="1">
                <a:solidFill>
                  <a:srgbClr val="FFFFFF"/>
                </a:solidFill>
              </a:rPr>
              <a:t>italics</a:t>
            </a:r>
            <a:r>
              <a:rPr lang="en-GB" altLang="en-US" sz="1600">
                <a:solidFill>
                  <a:srgbClr val="FFFFFF"/>
                </a:solidFill>
              </a:rPr>
              <a:t>. </a:t>
            </a:r>
            <a:br>
              <a:rPr lang="en-GB" altLang="en-US" sz="1600">
                <a:solidFill>
                  <a:srgbClr val="FFFFFF"/>
                </a:solidFill>
              </a:rPr>
            </a:br>
            <a:r>
              <a:rPr lang="en-GB" altLang="en-US" sz="1600">
                <a:solidFill>
                  <a:srgbClr val="FFFFFF"/>
                </a:solidFill>
              </a:rPr>
              <a:t>Who reads these parts? </a:t>
            </a:r>
          </a:p>
        </p:txBody>
      </p:sp>
      <p:sp>
        <p:nvSpPr>
          <p:cNvPr id="9" name="Rectangle 8"/>
          <p:cNvSpPr/>
          <p:nvPr/>
        </p:nvSpPr>
        <p:spPr>
          <a:xfrm>
            <a:off x="2360613" y="2155825"/>
            <a:ext cx="3398837" cy="138113"/>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8" name="Picture 9"/>
          <p:cNvSpPr>
            <a:spLocks noChangeAspect="1"/>
          </p:cNvSpPr>
          <p:nvPr/>
        </p:nvSpPr>
        <p:spPr bwMode="auto">
          <a:xfrm>
            <a:off x="5940425"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3" name="Rectangle 12"/>
          <p:cNvSpPr/>
          <p:nvPr/>
        </p:nvSpPr>
        <p:spPr>
          <a:xfrm>
            <a:off x="2344738" y="3530600"/>
            <a:ext cx="3513137" cy="127000"/>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Rectangle 14"/>
          <p:cNvSpPr/>
          <p:nvPr/>
        </p:nvSpPr>
        <p:spPr>
          <a:xfrm>
            <a:off x="3228975" y="3219450"/>
            <a:ext cx="425450" cy="138113"/>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Rectangle 15"/>
          <p:cNvSpPr/>
          <p:nvPr/>
        </p:nvSpPr>
        <p:spPr>
          <a:xfrm>
            <a:off x="2360613" y="4305300"/>
            <a:ext cx="3929062" cy="139700"/>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Rectangle 16"/>
          <p:cNvSpPr/>
          <p:nvPr/>
        </p:nvSpPr>
        <p:spPr>
          <a:xfrm>
            <a:off x="3757613" y="4605338"/>
            <a:ext cx="1630362" cy="139700"/>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Rectangle 17"/>
          <p:cNvSpPr/>
          <p:nvPr/>
        </p:nvSpPr>
        <p:spPr>
          <a:xfrm>
            <a:off x="3248025" y="4867275"/>
            <a:ext cx="425450" cy="138113"/>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324" name="Picture 31"/>
          <p:cNvPicPr>
            <a:picLocks noChangeAspect="1"/>
          </p:cNvPicPr>
          <p:nvPr/>
        </p:nvPicPr>
        <p:blipFill>
          <a:blip r:embed="rId3">
            <a:extLst>
              <a:ext uri="{28A0092B-C50C-407E-A947-70E740481C1C}">
                <a14:useLocalDpi xmlns:a14="http://schemas.microsoft.com/office/drawing/2010/main" val="0"/>
              </a:ext>
            </a:extLst>
          </a:blip>
          <a:srcRect b="10448"/>
          <a:stretch>
            <a:fillRect/>
          </a:stretch>
        </p:blipFill>
        <p:spPr bwMode="auto">
          <a:xfrm>
            <a:off x="6119813" y="3430588"/>
            <a:ext cx="2439987"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hqprint">
            <a:extLst>
              <a:ext uri="{28A0092B-C50C-407E-A947-70E740481C1C}">
                <a14:useLocalDpi xmlns:a14="http://schemas.microsoft.com/office/drawing/2010/main" val="0"/>
              </a:ext>
            </a:extLst>
          </a:blip>
          <a:srcRect b="46702"/>
          <a:stretch/>
        </p:blipFill>
        <p:spPr>
          <a:xfrm>
            <a:off x="2160588" y="1492250"/>
            <a:ext cx="4837112" cy="3648075"/>
          </a:xfrm>
          <a:prstGeom prst="rect">
            <a:avLst/>
          </a:prstGeom>
          <a:effectLst>
            <a:outerShdw blurRad="63500" sx="102000" sy="102000" algn="ctr" rotWithShape="0">
              <a:prstClr val="black">
                <a:alpha val="40000"/>
              </a:prstClr>
            </a:outerShdw>
          </a:effectLst>
        </p:spPr>
      </p:pic>
      <p:sp>
        <p:nvSpPr>
          <p:cNvPr id="14339"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755650" y="4806950"/>
            <a:ext cx="7453313" cy="128587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These are called </a:t>
            </a:r>
            <a:r>
              <a:rPr lang="en-GB" altLang="en-US" sz="1600" b="1">
                <a:solidFill>
                  <a:srgbClr val="FFFFFF"/>
                </a:solidFill>
              </a:rPr>
              <a:t>stage directions</a:t>
            </a:r>
            <a:r>
              <a:rPr lang="en-GB" altLang="en-US" sz="1600">
                <a:solidFill>
                  <a:srgbClr val="FFFFFF"/>
                </a:solidFill>
              </a:rPr>
              <a:t>. These parts are not read out loud; they are designed to tell the </a:t>
            </a:r>
            <a:r>
              <a:rPr lang="en-GB" altLang="en-US" sz="1600" b="1">
                <a:solidFill>
                  <a:srgbClr val="FFFFFF"/>
                </a:solidFill>
              </a:rPr>
              <a:t>actors </a:t>
            </a:r>
            <a:r>
              <a:rPr lang="en-GB" altLang="en-US" sz="1600">
                <a:solidFill>
                  <a:srgbClr val="FFFFFF"/>
                </a:solidFill>
              </a:rPr>
              <a:t>and </a:t>
            </a:r>
            <a:r>
              <a:rPr lang="en-GB" altLang="en-US" sz="1600" b="1">
                <a:solidFill>
                  <a:srgbClr val="FFFFFF"/>
                </a:solidFill>
              </a:rPr>
              <a:t>stage crew </a:t>
            </a:r>
            <a:r>
              <a:rPr lang="en-GB" altLang="en-US" sz="1600">
                <a:solidFill>
                  <a:srgbClr val="FFFFFF"/>
                </a:solidFill>
              </a:rPr>
              <a:t>what to do.</a:t>
            </a:r>
          </a:p>
          <a:p>
            <a:pPr eaLnBrk="1" hangingPunct="1">
              <a:lnSpc>
                <a:spcPct val="100000"/>
              </a:lnSpc>
              <a:spcBef>
                <a:spcPct val="0"/>
              </a:spcBef>
              <a:buFontTx/>
              <a:buNone/>
            </a:pPr>
            <a:r>
              <a:rPr lang="en-GB" altLang="en-US" sz="1600">
                <a:solidFill>
                  <a:srgbClr val="FFFFFF"/>
                </a:solidFill>
              </a:rPr>
              <a:t>Big Rabbit should not read the word </a:t>
            </a:r>
            <a:r>
              <a:rPr lang="en-GB" altLang="en-US" sz="1600" b="1">
                <a:solidFill>
                  <a:srgbClr val="FFFFFF"/>
                </a:solidFill>
              </a:rPr>
              <a:t>(</a:t>
            </a:r>
            <a:r>
              <a:rPr lang="en-GB" altLang="en-US" sz="1600" b="1" i="1">
                <a:solidFill>
                  <a:srgbClr val="FFFFFF"/>
                </a:solidFill>
              </a:rPr>
              <a:t>excited</a:t>
            </a:r>
            <a:r>
              <a:rPr lang="en-GB" altLang="en-US" sz="1600" b="1">
                <a:solidFill>
                  <a:srgbClr val="FFFFFF"/>
                </a:solidFill>
              </a:rPr>
              <a:t>). </a:t>
            </a:r>
            <a:r>
              <a:rPr lang="en-GB" altLang="en-US" sz="1600">
                <a:solidFill>
                  <a:srgbClr val="FFFFFF"/>
                </a:solidFill>
              </a:rPr>
              <a:t>What </a:t>
            </a:r>
            <a:r>
              <a:rPr lang="en-GB" altLang="en-US" sz="1600" b="1">
                <a:solidFill>
                  <a:srgbClr val="FFFFFF"/>
                </a:solidFill>
              </a:rPr>
              <a:t>should </a:t>
            </a:r>
            <a:r>
              <a:rPr lang="en-GB" altLang="en-US" sz="1600">
                <a:solidFill>
                  <a:srgbClr val="FFFFFF"/>
                </a:solidFill>
              </a:rPr>
              <a:t>Big Rabbit do with his line? How would you read Big Rabbit’s line? </a:t>
            </a:r>
            <a:endParaRPr lang="en-GB" altLang="en-US" sz="1400">
              <a:solidFill>
                <a:srgbClr val="FFFFFF"/>
              </a:solidFill>
            </a:endParaRPr>
          </a:p>
        </p:txBody>
      </p:sp>
      <p:sp>
        <p:nvSpPr>
          <p:cNvPr id="9" name="Rectangle 8"/>
          <p:cNvSpPr/>
          <p:nvPr/>
        </p:nvSpPr>
        <p:spPr>
          <a:xfrm>
            <a:off x="3227388" y="3216275"/>
            <a:ext cx="427037" cy="138113"/>
          </a:xfrm>
          <a:prstGeom prst="rect">
            <a:avLst/>
          </a:prstGeom>
          <a:solidFill>
            <a:srgbClr val="4CB0E2">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Rectangle 18"/>
          <p:cNvSpPr/>
          <p:nvPr/>
        </p:nvSpPr>
        <p:spPr>
          <a:xfrm>
            <a:off x="2351088" y="3216275"/>
            <a:ext cx="552450" cy="138113"/>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Rectangle 19"/>
          <p:cNvSpPr/>
          <p:nvPr/>
        </p:nvSpPr>
        <p:spPr>
          <a:xfrm>
            <a:off x="3654425" y="3216275"/>
            <a:ext cx="3135313" cy="138113"/>
          </a:xfrm>
          <a:prstGeom prst="rect">
            <a:avLst/>
          </a:prstGeom>
          <a:solidFill>
            <a:srgbClr val="B9D26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3"/>
          <p:cNvGrpSpPr>
            <a:grpSpLocks/>
          </p:cNvGrpSpPr>
          <p:nvPr/>
        </p:nvGrpSpPr>
        <p:grpSpPr bwMode="auto">
          <a:xfrm>
            <a:off x="719138" y="1389063"/>
            <a:ext cx="7705725" cy="5011737"/>
            <a:chOff x="719138" y="1473200"/>
            <a:chExt cx="7705724" cy="5012398"/>
          </a:xfrm>
        </p:grpSpPr>
        <p:pic>
          <p:nvPicPr>
            <p:cNvPr id="16392" name="Picture 1"/>
            <p:cNvPicPr>
              <a:picLocks noChangeAspect="1"/>
            </p:cNvPicPr>
            <p:nvPr/>
          </p:nvPicPr>
          <p:blipFill>
            <a:blip r:embed="rId2" cstate="hqprint">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2"/>
            <p:cNvPicPr>
              <a:picLocks noChangeAspect="1"/>
            </p:cNvPicPr>
            <p:nvPr/>
          </p:nvPicPr>
          <p:blipFill>
            <a:blip r:embed="rId3" cstate="hqprint">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7" name="Picture 9"/>
          <p:cNvSpPr>
            <a:spLocks noChangeAspect="1"/>
          </p:cNvSpPr>
          <p:nvPr/>
        </p:nvSpPr>
        <p:spPr bwMode="auto">
          <a:xfrm>
            <a:off x="4572000" y="1473200"/>
            <a:ext cx="381635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6388"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16389" name="Rectangle 4"/>
          <p:cNvSpPr>
            <a:spLocks noChangeArrowheads="1"/>
          </p:cNvSpPr>
          <p:nvPr/>
        </p:nvSpPr>
        <p:spPr bwMode="auto">
          <a:xfrm>
            <a:off x="755650" y="5278438"/>
            <a:ext cx="7632700" cy="814387"/>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rgbClr val="FFFFFF"/>
                </a:solidFill>
              </a:rPr>
              <a:t>Read this extract from the </a:t>
            </a:r>
            <a:r>
              <a:rPr lang="en-GB" altLang="en-US" sz="1600" b="1">
                <a:solidFill>
                  <a:srgbClr val="FFFFFF"/>
                </a:solidFill>
              </a:rPr>
              <a:t>traditional tale</a:t>
            </a:r>
            <a:r>
              <a:rPr lang="en-GB" altLang="en-US" sz="1600">
                <a:solidFill>
                  <a:srgbClr val="FFFFFF"/>
                </a:solidFill>
              </a:rPr>
              <a:t>, in which </a:t>
            </a:r>
            <a:br>
              <a:rPr lang="en-GB" altLang="en-US" sz="1600">
                <a:solidFill>
                  <a:srgbClr val="FFFFFF"/>
                </a:solidFill>
              </a:rPr>
            </a:br>
            <a:r>
              <a:rPr lang="en-GB" altLang="en-US" sz="1600">
                <a:solidFill>
                  <a:srgbClr val="FFFFFF"/>
                </a:solidFill>
              </a:rPr>
              <a:t>Mother asks Red to go to Granny’s house. How could </a:t>
            </a:r>
            <a:br>
              <a:rPr lang="en-GB" altLang="en-US" sz="1600">
                <a:solidFill>
                  <a:srgbClr val="FFFFFF"/>
                </a:solidFill>
              </a:rPr>
            </a:br>
            <a:r>
              <a:rPr lang="en-GB" altLang="en-US" sz="1600">
                <a:solidFill>
                  <a:srgbClr val="FFFFFF"/>
                </a:solidFill>
              </a:rPr>
              <a:t>this be changed to be a play script?</a:t>
            </a:r>
          </a:p>
        </p:txBody>
      </p:sp>
      <p:sp>
        <p:nvSpPr>
          <p:cNvPr id="16390" name="Rectangle 1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pic>
        <p:nvPicPr>
          <p:cNvPr id="16391"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5"/>
          <p:cNvGrpSpPr>
            <a:grpSpLocks/>
          </p:cNvGrpSpPr>
          <p:nvPr/>
        </p:nvGrpSpPr>
        <p:grpSpPr bwMode="auto">
          <a:xfrm>
            <a:off x="719138" y="1389063"/>
            <a:ext cx="7705725" cy="5011737"/>
            <a:chOff x="719138" y="1473200"/>
            <a:chExt cx="7705724" cy="5012398"/>
          </a:xfrm>
        </p:grpSpPr>
        <p:pic>
          <p:nvPicPr>
            <p:cNvPr id="17425" name="Picture 16"/>
            <p:cNvPicPr>
              <a:picLocks noChangeAspect="1"/>
            </p:cNvPicPr>
            <p:nvPr/>
          </p:nvPicPr>
          <p:blipFill>
            <a:blip r:embed="rId2" cstate="hqprint">
              <a:extLst>
                <a:ext uri="{28A0092B-C50C-407E-A947-70E740481C1C}">
                  <a14:useLocalDpi xmlns:a14="http://schemas.microsoft.com/office/drawing/2010/main" val="0"/>
                </a:ext>
              </a:extLst>
            </a:blip>
            <a:srcRect b="8359"/>
            <a:stretch>
              <a:fillRect/>
            </a:stretch>
          </p:blipFill>
          <p:spPr bwMode="auto">
            <a:xfrm>
              <a:off x="719138"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17"/>
            <p:cNvPicPr>
              <a:picLocks noChangeAspect="1"/>
            </p:cNvPicPr>
            <p:nvPr/>
          </p:nvPicPr>
          <p:blipFill>
            <a:blip r:embed="rId3" cstate="hqprint">
              <a:extLst>
                <a:ext uri="{28A0092B-C50C-407E-A947-70E740481C1C}">
                  <a14:useLocalDpi xmlns:a14="http://schemas.microsoft.com/office/drawing/2010/main" val="0"/>
                </a:ext>
              </a:extLst>
            </a:blip>
            <a:srcRect b="8359"/>
            <a:stretch>
              <a:fillRect/>
            </a:stretch>
          </p:blipFill>
          <p:spPr bwMode="auto">
            <a:xfrm>
              <a:off x="4572000" y="1473200"/>
              <a:ext cx="3852862" cy="50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1" name="Picture 9"/>
          <p:cNvSpPr>
            <a:spLocks noChangeAspect="1"/>
          </p:cNvSpPr>
          <p:nvPr/>
        </p:nvSpPr>
        <p:spPr bwMode="auto">
          <a:xfrm>
            <a:off x="4572000" y="1473200"/>
            <a:ext cx="381635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7412" name="Picture 5"/>
          <p:cNvSpPr>
            <a:spLocks noChangeAspect="1"/>
          </p:cNvSpPr>
          <p:nvPr/>
        </p:nvSpPr>
        <p:spPr bwMode="auto">
          <a:xfrm>
            <a:off x="755650" y="1473200"/>
            <a:ext cx="381635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sp>
        <p:nvSpPr>
          <p:cNvPr id="17413" name="Title 1"/>
          <p:cNvSpPr>
            <a:spLocks noGrp="1"/>
          </p:cNvSpPr>
          <p:nvPr>
            <p:ph type="title"/>
          </p:nvPr>
        </p:nvSpPr>
        <p:spPr>
          <a:xfrm>
            <a:off x="457200" y="479425"/>
            <a:ext cx="8220075" cy="993775"/>
          </a:xfrm>
        </p:spPr>
        <p:txBody>
          <a:bodyPr/>
          <a:lstStyle/>
          <a:p>
            <a:pPr eaLnBrk="1" hangingPunct="1"/>
            <a:r>
              <a:rPr lang="en-GB" altLang="en-US"/>
              <a:t>Writing a Play Script</a:t>
            </a:r>
          </a:p>
        </p:txBody>
      </p:sp>
      <p:sp>
        <p:nvSpPr>
          <p:cNvPr id="5" name="Rectangle 4"/>
          <p:cNvSpPr>
            <a:spLocks noChangeArrowheads="1"/>
          </p:cNvSpPr>
          <p:nvPr/>
        </p:nvSpPr>
        <p:spPr bwMode="auto">
          <a:xfrm>
            <a:off x="755650" y="5159375"/>
            <a:ext cx="7632700" cy="933450"/>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Add this next to Mother’s name and </a:t>
            </a:r>
            <a:r>
              <a:rPr lang="en-GB" altLang="en-US" sz="1600" b="1">
                <a:solidFill>
                  <a:schemeClr val="bg1"/>
                </a:solidFill>
              </a:rPr>
              <a:t>remove the speech </a:t>
            </a:r>
            <a:br>
              <a:rPr lang="en-GB" altLang="en-US" sz="1600" b="1">
                <a:solidFill>
                  <a:schemeClr val="bg1"/>
                </a:solidFill>
              </a:rPr>
            </a:br>
            <a:r>
              <a:rPr lang="en-GB" altLang="en-US" sz="1600" b="1">
                <a:solidFill>
                  <a:schemeClr val="bg1"/>
                </a:solidFill>
              </a:rPr>
              <a:t>marks</a:t>
            </a:r>
            <a:r>
              <a:rPr lang="en-GB" altLang="en-US" sz="1600">
                <a:solidFill>
                  <a:schemeClr val="bg1"/>
                </a:solidFill>
              </a:rPr>
              <a:t>. You’ll also need to finish Mother’s sentence</a:t>
            </a:r>
            <a:br>
              <a:rPr lang="en-GB" altLang="en-US" sz="1600">
                <a:solidFill>
                  <a:schemeClr val="bg1"/>
                </a:solidFill>
              </a:rPr>
            </a:br>
            <a:r>
              <a:rPr lang="en-GB" altLang="en-US" sz="1600">
                <a:solidFill>
                  <a:schemeClr val="bg1"/>
                </a:solidFill>
              </a:rPr>
              <a:t>with a </a:t>
            </a:r>
            <a:r>
              <a:rPr lang="en-GB" altLang="en-US" sz="1600" b="1">
                <a:solidFill>
                  <a:schemeClr val="bg1"/>
                </a:solidFill>
              </a:rPr>
              <a:t>full stop</a:t>
            </a:r>
            <a:r>
              <a:rPr lang="en-GB" altLang="en-US" sz="1600">
                <a:solidFill>
                  <a:schemeClr val="bg1"/>
                </a:solidFill>
              </a:rPr>
              <a:t>. </a:t>
            </a:r>
          </a:p>
        </p:txBody>
      </p:sp>
      <p:sp>
        <p:nvSpPr>
          <p:cNvPr id="17415" name="Rectangle 3"/>
          <p:cNvSpPr>
            <a:spLocks noChangeArrowheads="1"/>
          </p:cNvSpPr>
          <p:nvPr/>
        </p:nvSpPr>
        <p:spPr bwMode="auto">
          <a:xfrm>
            <a:off x="1009650" y="1712913"/>
            <a:ext cx="3055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algn="just" eaLnBrk="1" hangingPunct="1">
              <a:lnSpc>
                <a:spcPct val="100000"/>
              </a:lnSpc>
              <a:spcBef>
                <a:spcPct val="0"/>
              </a:spcBef>
              <a:buFontTx/>
              <a:buNone/>
            </a:pPr>
            <a:r>
              <a:rPr lang="en-GB" altLang="en-US" sz="1400"/>
              <a:t>“Now, you’re to take the cupcakes straight to Granny’s,” Mother said, piling them into a wicker basket. “No dilly-dallying, keep to the path, and never ever talk to strangers. Do you hear me?”</a:t>
            </a:r>
          </a:p>
          <a:p>
            <a:pPr algn="just" eaLnBrk="1" hangingPunct="1">
              <a:lnSpc>
                <a:spcPct val="100000"/>
              </a:lnSpc>
              <a:spcBef>
                <a:spcPct val="0"/>
              </a:spcBef>
              <a:buFontTx/>
              <a:buNone/>
            </a:pPr>
            <a:r>
              <a:rPr lang="en-GB" altLang="en-US" sz="1400"/>
              <a:t> </a:t>
            </a:r>
          </a:p>
          <a:p>
            <a:pPr algn="just" eaLnBrk="1" hangingPunct="1">
              <a:lnSpc>
                <a:spcPct val="100000"/>
              </a:lnSpc>
              <a:spcBef>
                <a:spcPct val="0"/>
              </a:spcBef>
              <a:buFontTx/>
              <a:buNone/>
            </a:pPr>
            <a:r>
              <a:rPr lang="en-GB" altLang="en-US" sz="1400"/>
              <a:t>“Yes, Mother.” With a sigh, Red took the basket and hurried from the kitchen into the glorious spring sunshine.</a:t>
            </a:r>
            <a:endParaRPr lang="en-GB" altLang="en-US" sz="1400">
              <a:solidFill>
                <a:schemeClr val="tx1"/>
              </a:solidFill>
            </a:endParaRPr>
          </a:p>
        </p:txBody>
      </p:sp>
      <p:sp>
        <p:nvSpPr>
          <p:cNvPr id="9" name="Rectangle 8"/>
          <p:cNvSpPr>
            <a:spLocks noChangeArrowheads="1"/>
          </p:cNvSpPr>
          <p:nvPr/>
        </p:nvSpPr>
        <p:spPr bwMode="auto">
          <a:xfrm>
            <a:off x="4708525" y="1712913"/>
            <a:ext cx="33829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b="1">
                <a:solidFill>
                  <a:schemeClr val="tx1"/>
                </a:solidFill>
              </a:rPr>
              <a:t>Mother:</a:t>
            </a:r>
            <a:endParaRPr lang="en-GB" altLang="en-US" sz="1400">
              <a:solidFill>
                <a:schemeClr val="tx1"/>
              </a:solidFill>
            </a:endParaRPr>
          </a:p>
        </p:txBody>
      </p:sp>
      <p:sp>
        <p:nvSpPr>
          <p:cNvPr id="3" name="Rectangle 2"/>
          <p:cNvSpPr>
            <a:spLocks noChangeArrowheads="1"/>
          </p:cNvSpPr>
          <p:nvPr/>
        </p:nvSpPr>
        <p:spPr bwMode="auto">
          <a:xfrm>
            <a:off x="5418138" y="1712913"/>
            <a:ext cx="31289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400">
                <a:solidFill>
                  <a:schemeClr val="tx1"/>
                </a:solidFill>
              </a:rPr>
              <a:t>Now, you’re to take the cupcakes straight to Granny’s.</a:t>
            </a:r>
          </a:p>
        </p:txBody>
      </p:sp>
      <p:sp>
        <p:nvSpPr>
          <p:cNvPr id="11" name="Rectangle 10"/>
          <p:cNvSpPr/>
          <p:nvPr/>
        </p:nvSpPr>
        <p:spPr>
          <a:xfrm>
            <a:off x="2889250" y="1973263"/>
            <a:ext cx="1085850" cy="217487"/>
          </a:xfrm>
          <a:prstGeom prst="rect">
            <a:avLst/>
          </a:prstGeom>
          <a:solidFill>
            <a:srgbClr val="FFE001">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 name="Rectangle 12"/>
          <p:cNvSpPr/>
          <p:nvPr/>
        </p:nvSpPr>
        <p:spPr>
          <a:xfrm>
            <a:off x="1065213" y="1973263"/>
            <a:ext cx="1824037" cy="217487"/>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14" name="Rectangle 13"/>
          <p:cNvSpPr/>
          <p:nvPr/>
        </p:nvSpPr>
        <p:spPr>
          <a:xfrm>
            <a:off x="1065213" y="1757363"/>
            <a:ext cx="2909887" cy="217487"/>
          </a:xfrm>
          <a:prstGeom prst="rect">
            <a:avLst/>
          </a:prstGeom>
          <a:solidFill>
            <a:srgbClr val="B9D26D">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B9D26D"/>
              </a:solidFill>
            </a:endParaRPr>
          </a:p>
        </p:txBody>
      </p:sp>
      <p:sp>
        <p:nvSpPr>
          <p:cNvPr id="7" name="Rectangle 6"/>
          <p:cNvSpPr>
            <a:spLocks noChangeArrowheads="1"/>
          </p:cNvSpPr>
          <p:nvPr/>
        </p:nvSpPr>
        <p:spPr bwMode="auto">
          <a:xfrm>
            <a:off x="763588" y="4352925"/>
            <a:ext cx="7624762" cy="338138"/>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Who is the first </a:t>
            </a:r>
            <a:r>
              <a:rPr lang="en-GB" altLang="en-US" sz="1600" b="1">
                <a:solidFill>
                  <a:schemeClr val="bg1"/>
                </a:solidFill>
              </a:rPr>
              <a:t>speaker?</a:t>
            </a:r>
            <a:r>
              <a:rPr lang="en-GB" altLang="en-US" sz="1600">
                <a:solidFill>
                  <a:schemeClr val="bg1"/>
                </a:solidFill>
              </a:rPr>
              <a:t> </a:t>
            </a:r>
          </a:p>
        </p:txBody>
      </p:sp>
      <p:sp>
        <p:nvSpPr>
          <p:cNvPr id="15" name="Rectangle 14"/>
          <p:cNvSpPr>
            <a:spLocks noChangeArrowheads="1"/>
          </p:cNvSpPr>
          <p:nvPr/>
        </p:nvSpPr>
        <p:spPr bwMode="auto">
          <a:xfrm>
            <a:off x="755650" y="4756150"/>
            <a:ext cx="7624763" cy="339725"/>
          </a:xfrm>
          <a:prstGeom prst="rect">
            <a:avLst/>
          </a:prstGeom>
          <a:solidFill>
            <a:srgbClr val="6BBB8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eaLnBrk="1" hangingPunct="1">
              <a:lnSpc>
                <a:spcPct val="100000"/>
              </a:lnSpc>
              <a:spcBef>
                <a:spcPct val="0"/>
              </a:spcBef>
              <a:buFontTx/>
              <a:buNone/>
            </a:pPr>
            <a:r>
              <a:rPr lang="en-GB" altLang="en-US" sz="1600">
                <a:solidFill>
                  <a:schemeClr val="bg1"/>
                </a:solidFill>
              </a:rPr>
              <a:t>What does she say?</a:t>
            </a:r>
          </a:p>
        </p:txBody>
      </p:sp>
      <p:sp>
        <p:nvSpPr>
          <p:cNvPr id="17423" name="Picture 7"/>
          <p:cNvSpPr>
            <a:spLocks noChangeAspect="1"/>
          </p:cNvSpPr>
          <p:nvPr/>
        </p:nvSpPr>
        <p:spPr bwMode="auto">
          <a:xfrm>
            <a:off x="5472113" y="3522663"/>
            <a:ext cx="2736850" cy="3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endParaRPr lang="en-GB" altLang="en-US"/>
          </a:p>
        </p:txBody>
      </p:sp>
      <p:pic>
        <p:nvPicPr>
          <p:cNvPr id="17424" name="Picture 31"/>
          <p:cNvPicPr>
            <a:picLocks noChangeAspect="1"/>
          </p:cNvPicPr>
          <p:nvPr/>
        </p:nvPicPr>
        <p:blipFill>
          <a:blip r:embed="rId4">
            <a:extLst>
              <a:ext uri="{28A0092B-C50C-407E-A947-70E740481C1C}">
                <a14:useLocalDpi xmlns:a14="http://schemas.microsoft.com/office/drawing/2010/main" val="0"/>
              </a:ext>
            </a:extLst>
          </a:blip>
          <a:srcRect b="10448"/>
          <a:stretch>
            <a:fillRect/>
          </a:stretch>
        </p:blipFill>
        <p:spPr bwMode="auto">
          <a:xfrm>
            <a:off x="5730875" y="3883025"/>
            <a:ext cx="2439988"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 grpId="0"/>
      <p:bldP spid="11" grpId="0" animBg="1"/>
      <p:bldP spid="13" grpId="0" animBg="1"/>
      <p:bldP spid="14" grpId="0" animBg="1"/>
      <p:bldP spid="7" grpId="0" animBg="1"/>
      <p:bldP spid="15"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392</TotalTime>
  <Words>2043</Words>
  <Application>Microsoft Office PowerPoint</Application>
  <PresentationFormat>On-screen Show (4:3)</PresentationFormat>
  <Paragraphs>226</Paragraphs>
  <Slides>33</Slides>
  <Notes>0</Notes>
  <HiddenSlides>12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Calibri</vt:lpstr>
      <vt:lpstr>Twinkl</vt:lpstr>
      <vt:lpstr>Arial</vt:lpstr>
      <vt:lpstr>Office Theme</vt:lpstr>
      <vt:lpstr>PowerPoint Presentation</vt:lpstr>
      <vt:lpstr>Let’s recap: 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Writing a Play Script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Thomas</dc:creator>
  <cp:lastModifiedBy>Carla Austin</cp:lastModifiedBy>
  <cp:revision>49</cp:revision>
  <dcterms:created xsi:type="dcterms:W3CDTF">2018-12-17T14:10:51Z</dcterms:created>
  <dcterms:modified xsi:type="dcterms:W3CDTF">2022-03-09T14:45:17Z</dcterms:modified>
</cp:coreProperties>
</file>