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81" r:id="rId2"/>
    <p:sldId id="258" r:id="rId3"/>
    <p:sldId id="264" r:id="rId4"/>
    <p:sldId id="275" r:id="rId5"/>
    <p:sldId id="276" r:id="rId6"/>
    <p:sldId id="277" r:id="rId7"/>
    <p:sldId id="278" r:id="rId8"/>
    <p:sldId id="279" r:id="rId9"/>
    <p:sldId id="280" r:id="rId10"/>
    <p:sldId id="267" r:id="rId11"/>
  </p:sldIdLst>
  <p:sldSz cx="9144000" cy="6858000" type="screen4x3"/>
  <p:notesSz cx="6858000" cy="9144000"/>
  <p:embeddedFontLst>
    <p:embeddedFont>
      <p:font typeface="Sassoon Infant Rg" panose="02000503030000020003" charset="0"/>
      <p:regular r:id="rId14"/>
      <p:bold r:id="rId15"/>
    </p:embeddedFon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Twinkl" panose="020B0604020202020204" charset="0"/>
      <p:regular r:id="rId20"/>
      <p:bold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4691"/>
    <a:srgbClr val="ED74A9"/>
    <a:srgbClr val="F0864A"/>
    <a:srgbClr val="6C9D6E"/>
    <a:srgbClr val="0076B0"/>
    <a:srgbClr val="A673AE"/>
    <a:srgbClr val="8C368A"/>
    <a:srgbClr val="006399"/>
    <a:srgbClr val="CDB5D7"/>
    <a:srgbClr val="18A0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69" d="100"/>
          <a:sy n="69" d="100"/>
        </p:scale>
        <p:origin x="1184" y="44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09/03/2022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6"/>
          <p:cNvSpPr>
            <a:spLocks noChangeArrowheads="1"/>
          </p:cNvSpPr>
          <p:nvPr/>
        </p:nvSpPr>
        <p:spPr bwMode="auto">
          <a:xfrm>
            <a:off x="771525" y="744538"/>
            <a:ext cx="1844675" cy="39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72000" rIns="0" bIns="72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1600" b="1">
                <a:solidFill>
                  <a:schemeClr val="tx1"/>
                </a:solidFill>
              </a:rPr>
              <a:t>#witchespredict</a:t>
            </a:r>
            <a:endParaRPr lang="en-GB" altLang="en-US" sz="1200" b="1">
              <a:solidFill>
                <a:schemeClr val="tx1"/>
              </a:solidFill>
            </a:endParaRP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576263"/>
            <a:ext cx="4221162" cy="586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>
            <a:off x="4514850" y="744538"/>
            <a:ext cx="4038600" cy="833663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>
                <a:solidFill>
                  <a:schemeClr val="tx1"/>
                </a:solidFill>
              </a:rPr>
              <a:t>Let’s </a:t>
            </a:r>
            <a:r>
              <a:rPr lang="en-GB" altLang="en-US" sz="2000" dirty="0" smtClean="0">
                <a:solidFill>
                  <a:schemeClr val="tx1"/>
                </a:solidFill>
              </a:rPr>
              <a:t>read the end of Macbeth. </a:t>
            </a:r>
            <a:r>
              <a:rPr lang="en-GB" altLang="en-US" sz="2000" dirty="0">
                <a:solidFill>
                  <a:schemeClr val="tx1"/>
                </a:solidFill>
              </a:rPr>
              <a:t>(pp </a:t>
            </a:r>
            <a:r>
              <a:rPr lang="en-GB" altLang="en-US" sz="2000" dirty="0" smtClean="0">
                <a:solidFill>
                  <a:schemeClr val="tx1"/>
                </a:solidFill>
              </a:rPr>
              <a:t>45 </a:t>
            </a:r>
            <a:r>
              <a:rPr lang="en-GB" altLang="en-US" sz="2000" dirty="0">
                <a:solidFill>
                  <a:schemeClr val="tx1"/>
                </a:solidFill>
              </a:rPr>
              <a:t>– </a:t>
            </a:r>
            <a:r>
              <a:rPr lang="en-GB" altLang="en-US" sz="2000" dirty="0" smtClean="0">
                <a:solidFill>
                  <a:schemeClr val="tx1"/>
                </a:solidFill>
              </a:rPr>
              <a:t>59).</a:t>
            </a:r>
            <a:endParaRPr lang="en-GB" altLang="en-US" sz="2000" dirty="0">
              <a:solidFill>
                <a:schemeClr val="tx1"/>
              </a:solidFill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4514850" y="1877374"/>
            <a:ext cx="4218890" cy="369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winkl" panose="020B060402020202020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winkl" panose="020B060402020202020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winkl" panose="020B060402020202020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winkl" panose="020B0604020202020204" charset="0"/>
              </a:defRPr>
            </a:lvl9pPr>
          </a:lstStyle>
          <a:p>
            <a:pPr algn="ctr"/>
            <a:r>
              <a:rPr lang="en-GB" altLang="en-US" b="1" dirty="0" smtClean="0"/>
              <a:t>Discuss with a partner: </a:t>
            </a:r>
          </a:p>
          <a:p>
            <a:pPr algn="ctr"/>
            <a:endParaRPr lang="en-GB" altLang="en-US" dirty="0"/>
          </a:p>
          <a:p>
            <a:pPr algn="ctr"/>
            <a:r>
              <a:rPr lang="en-GB" altLang="en-US" dirty="0" smtClean="0"/>
              <a:t>What did you enjoy about Macbeth?</a:t>
            </a:r>
          </a:p>
          <a:p>
            <a:pPr algn="ctr"/>
            <a:endParaRPr lang="en-GB" altLang="en-US" dirty="0"/>
          </a:p>
          <a:p>
            <a:pPr algn="ctr"/>
            <a:r>
              <a:rPr lang="en-GB" altLang="en-US" dirty="0" smtClean="0"/>
              <a:t>Which characters did you like? Why?</a:t>
            </a:r>
          </a:p>
          <a:p>
            <a:pPr algn="ctr"/>
            <a:endParaRPr lang="en-GB" altLang="en-US" dirty="0"/>
          </a:p>
          <a:p>
            <a:pPr algn="ctr"/>
            <a:r>
              <a:rPr lang="en-GB" altLang="en-US" dirty="0" smtClean="0"/>
              <a:t>Which characters did you dislike? Why?</a:t>
            </a:r>
          </a:p>
          <a:p>
            <a:pPr algn="ctr"/>
            <a:endParaRPr lang="en-GB" altLang="en-US" dirty="0"/>
          </a:p>
          <a:p>
            <a:pPr algn="ctr"/>
            <a:r>
              <a:rPr lang="en-GB" altLang="en-US" dirty="0" smtClean="0"/>
              <a:t>Did the ending surprise you? </a:t>
            </a:r>
            <a:endParaRPr lang="en-GB" altLang="en-US" dirty="0"/>
          </a:p>
          <a:p>
            <a:pPr algn="ctr"/>
            <a:endParaRPr lang="en-GB" altLang="en-US" dirty="0" smtClean="0"/>
          </a:p>
          <a:p>
            <a:pPr algn="ctr"/>
            <a:r>
              <a:rPr lang="en-GB" altLang="en-US" dirty="0" smtClean="0"/>
              <a:t>Would you recommend the book to a peer? Why? Why not?</a:t>
            </a:r>
            <a:endParaRPr lang="en-GB" altLang="en-US" dirty="0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4475163" y="576263"/>
            <a:ext cx="4191000" cy="5758088"/>
          </a:xfrm>
          <a:prstGeom prst="rect">
            <a:avLst/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8000" tIns="108000" rIns="108000" bIns="108000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rgbClr val="1C1C1C"/>
                </a:solidFill>
                <a:latin typeface="Twinkl" panose="020B0604020202020204" charset="0"/>
                <a:ea typeface="Sassoon Infant Rg" panose="02000503030000020003" charset="0"/>
                <a:cs typeface="Sassoon Infant Rg" panose="02000503030000020003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 smtClean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 smtClean="0">
                <a:solidFill>
                  <a:schemeClr val="tx1"/>
                </a:solidFill>
              </a:rPr>
              <a:t>What’s happened so far in Macbeth? Write a short summary on your whiteboards.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</a:rPr>
              <a:t>How short can you make the summary? 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</a:rPr>
              <a:t>First, write your summary within 25 words.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 smtClean="0">
                <a:solidFill>
                  <a:schemeClr val="tx1"/>
                </a:solidFill>
              </a:rPr>
              <a:t>Now, shorten your summary to 10 or less.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tx1"/>
              </a:solidFill>
            </a:endParaRP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894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/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Character List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451236" y="1657270"/>
            <a:ext cx="6937114" cy="2003213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pPr algn="ctr"/>
            <a:r>
              <a:rPr lang="en-GB" sz="1400" u="sng" dirty="0"/>
              <a:t>Characters</a:t>
            </a:r>
            <a:r>
              <a:rPr lang="en-GB" sz="1400" dirty="0"/>
              <a:t> 	  				</a:t>
            </a:r>
            <a:r>
              <a:rPr lang="en-GB" sz="1400" b="1" dirty="0"/>
              <a:t>Alice In Wonderland</a:t>
            </a:r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1200" u="sng" dirty="0"/>
          </a:p>
          <a:p>
            <a:endParaRPr lang="en-GB" sz="300" b="1" u="sng" dirty="0"/>
          </a:p>
          <a:p>
            <a:endParaRPr lang="en-GB" sz="300" b="1" u="sng" dirty="0"/>
          </a:p>
          <a:p>
            <a:endParaRPr lang="en-GB" sz="1200" u="sng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60E46A4-FEE6-42EE-9417-D6AFD170F75A}"/>
              </a:ext>
            </a:extLst>
          </p:cNvPr>
          <p:cNvSpPr/>
          <p:nvPr/>
        </p:nvSpPr>
        <p:spPr>
          <a:xfrm>
            <a:off x="755650" y="4787753"/>
            <a:ext cx="3869443" cy="132610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Why do you think this is?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helps anyone who wants to perform the play know how many actors they need.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6F66C56-BD1D-43D8-9D07-4CE7C776002F}"/>
              </a:ext>
            </a:extLst>
          </p:cNvPr>
          <p:cNvSpPr/>
          <p:nvPr/>
        </p:nvSpPr>
        <p:spPr>
          <a:xfrm>
            <a:off x="4761380" y="4640530"/>
            <a:ext cx="3626970" cy="15261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How might this help someone who wanted to perform the play?</a:t>
            </a:r>
          </a:p>
          <a:p>
            <a:endParaRPr lang="en-GB" sz="500" b="1" dirty="0">
              <a:solidFill>
                <a:schemeClr val="tx1"/>
              </a:solidFill>
            </a:endParaRPr>
          </a:p>
          <a:p>
            <a:r>
              <a:rPr lang="en-GB" sz="1600" b="1" dirty="0">
                <a:solidFill>
                  <a:schemeClr val="tx1"/>
                </a:solidFill>
              </a:rPr>
              <a:t>This tells people what the characters are like before reading the play.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4F2081A-A85D-41FF-9B99-4C09CFAE3F7C}"/>
              </a:ext>
            </a:extLst>
          </p:cNvPr>
          <p:cNvSpPr/>
          <p:nvPr/>
        </p:nvSpPr>
        <p:spPr>
          <a:xfrm>
            <a:off x="1728506" y="2031334"/>
            <a:ext cx="5796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Alice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04780B6-255C-426C-B838-143A768924E1}"/>
              </a:ext>
            </a:extLst>
          </p:cNvPr>
          <p:cNvSpPr/>
          <p:nvPr/>
        </p:nvSpPr>
        <p:spPr>
          <a:xfrm>
            <a:off x="2172302" y="2045153"/>
            <a:ext cx="616704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The main character – A young girl who is lost in Wonderland. Has a great imagination.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B9BB9503-D7C1-4073-8F9E-0953F1F91E66}"/>
              </a:ext>
            </a:extLst>
          </p:cNvPr>
          <p:cNvSpPr/>
          <p:nvPr/>
        </p:nvSpPr>
        <p:spPr>
          <a:xfrm>
            <a:off x="1708125" y="2342760"/>
            <a:ext cx="137386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The Mad Hatter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1B325BD-CB28-414E-81A9-6C214074FF14}"/>
              </a:ext>
            </a:extLst>
          </p:cNvPr>
          <p:cNvSpPr/>
          <p:nvPr/>
        </p:nvSpPr>
        <p:spPr>
          <a:xfrm>
            <a:off x="2946303" y="2353497"/>
            <a:ext cx="5344279" cy="5874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As the name suggests, he is ‘crazy’. He gives out riddles, dresses fashionably and likes tea.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77BDA2-93E7-4581-B64B-181931511BCE}"/>
              </a:ext>
            </a:extLst>
          </p:cNvPr>
          <p:cNvSpPr/>
          <p:nvPr/>
        </p:nvSpPr>
        <p:spPr>
          <a:xfrm>
            <a:off x="1722606" y="2841754"/>
            <a:ext cx="631232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Hare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E956B41-46EB-4769-AE04-B27B25EC0C68}"/>
              </a:ext>
            </a:extLst>
          </p:cNvPr>
          <p:cNvSpPr/>
          <p:nvPr/>
        </p:nvSpPr>
        <p:spPr>
          <a:xfrm>
            <a:off x="2204633" y="2845348"/>
            <a:ext cx="6078559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A friend of the Mad Hatter, thinks it is always time for afternoon tea, is also mad.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8FF0A6C-5BCF-42C3-B226-5241D937B922}"/>
              </a:ext>
            </a:extLst>
          </p:cNvPr>
          <p:cNvSpPr/>
          <p:nvPr/>
        </p:nvSpPr>
        <p:spPr>
          <a:xfrm>
            <a:off x="1722606" y="3146548"/>
            <a:ext cx="1088194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rgbClr val="A673AE"/>
                </a:solidFill>
              </a:rPr>
              <a:t>Dormouse</a:t>
            </a:r>
            <a:endParaRPr lang="en-GB" sz="1200" dirty="0">
              <a:solidFill>
                <a:srgbClr val="A673AE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C4B1938-2585-48BF-89DB-B189F7D849CE}"/>
              </a:ext>
            </a:extLst>
          </p:cNvPr>
          <p:cNvSpPr/>
          <p:nvPr/>
        </p:nvSpPr>
        <p:spPr>
          <a:xfrm>
            <a:off x="2542387" y="3163545"/>
            <a:ext cx="5618410" cy="402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dirty="0">
                <a:solidFill>
                  <a:srgbClr val="6C9D6E"/>
                </a:solidFill>
              </a:rPr>
              <a:t>Incredibly sleepy friend of the Mad Hatter.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5985BD1-64CC-4151-A055-49DC84141EAF}"/>
              </a:ext>
            </a:extLst>
          </p:cNvPr>
          <p:cNvSpPr/>
          <p:nvPr/>
        </p:nvSpPr>
        <p:spPr>
          <a:xfrm>
            <a:off x="750099" y="3760296"/>
            <a:ext cx="3821901" cy="956773"/>
          </a:xfrm>
          <a:prstGeom prst="rect">
            <a:avLst/>
          </a:prstGeom>
          <a:solidFill>
            <a:srgbClr val="A673A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At the beginning of a play script, you’ll find a list of all the characters that are in the play. 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7C66FF69-F2C0-48F3-94B8-7C6AC1C97E06}"/>
              </a:ext>
            </a:extLst>
          </p:cNvPr>
          <p:cNvSpPr/>
          <p:nvPr/>
        </p:nvSpPr>
        <p:spPr>
          <a:xfrm>
            <a:off x="4838522" y="3820918"/>
            <a:ext cx="3549828" cy="710552"/>
          </a:xfrm>
          <a:prstGeom prst="rect">
            <a:avLst/>
          </a:prstGeom>
          <a:solidFill>
            <a:srgbClr val="6C9D6E"/>
          </a:solidFill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dirty="0">
                <a:solidFill>
                  <a:schemeClr val="bg1"/>
                </a:solidFill>
              </a:rPr>
              <a:t>Sometimes they will have a short description with them.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F65C4DE-78E4-4C0A-8255-0897C0FE1DE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32" y="1976284"/>
            <a:ext cx="1112763" cy="1871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16" grpId="0"/>
      <p:bldP spid="19" grpId="0"/>
      <p:bldP spid="22" grpId="0"/>
      <p:bldP spid="9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Scene Number, Title and Setting Description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55650" y="3441776"/>
            <a:ext cx="7632700" cy="802885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r>
              <a:rPr lang="en-GB" sz="1600" b="1" dirty="0">
                <a:solidFill>
                  <a:srgbClr val="A673AE"/>
                </a:solidFill>
              </a:rPr>
              <a:t>Scene 7 – A Mad Tea Party</a:t>
            </a:r>
            <a:endParaRPr lang="en-GB" sz="1600" dirty="0">
              <a:solidFill>
                <a:srgbClr val="A673AE"/>
              </a:solidFill>
            </a:endParaRPr>
          </a:p>
          <a:p>
            <a:r>
              <a:rPr lang="en-GB" sz="600" dirty="0"/>
              <a:t> </a:t>
            </a:r>
            <a:r>
              <a:rPr lang="en-GB" sz="1600" dirty="0"/>
              <a:t/>
            </a:r>
            <a:br>
              <a:rPr lang="en-GB" sz="1600" dirty="0"/>
            </a:br>
            <a:r>
              <a:rPr lang="en-GB" sz="1600" dirty="0">
                <a:solidFill>
                  <a:srgbClr val="6C9D6E"/>
                </a:solidFill>
              </a:rPr>
              <a:t>The Mad Hatter, Dormouse and Hare are sitting at a table having afternoon tea</a:t>
            </a:r>
            <a:r>
              <a:rPr lang="en-GB" sz="1100" dirty="0">
                <a:solidFill>
                  <a:srgbClr val="6C9D6E"/>
                </a:solidFill>
              </a:rPr>
              <a:t>.</a:t>
            </a:r>
            <a:endParaRPr lang="en-GB" sz="1100" u="sng" dirty="0">
              <a:solidFill>
                <a:srgbClr val="6C9D6E"/>
              </a:solidFill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769806" y="2035290"/>
            <a:ext cx="5957815" cy="1463028"/>
            <a:chOff x="1769806" y="2035290"/>
            <a:chExt cx="5957815" cy="1463028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0" y="2035290"/>
              <a:ext cx="3155621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pPr algn="just"/>
              <a:r>
                <a:rPr lang="en-GB" sz="1600" dirty="0"/>
                <a:t>A bit like chapters in a book, the sections of a script are broken down into ‘scenes’. A new scene usually means a new </a:t>
              </a:r>
              <a:r>
                <a:rPr lang="en-GB" sz="1600" b="1" dirty="0"/>
                <a:t>setting</a:t>
              </a:r>
              <a:r>
                <a:rPr lang="en-GB" sz="1600" dirty="0"/>
                <a:t>. 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9806" y="2684207"/>
              <a:ext cx="2920181" cy="81411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755650" y="4158461"/>
            <a:ext cx="3816350" cy="1652745"/>
            <a:chOff x="755650" y="4158461"/>
            <a:chExt cx="3816350" cy="1652745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854433"/>
              <a:ext cx="3816350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Just after the scene number and title is a short description of the </a:t>
              </a:r>
              <a:r>
                <a:rPr lang="en-GB" sz="1600" b="1" dirty="0"/>
                <a:t>setting</a:t>
              </a:r>
              <a:r>
                <a:rPr lang="en-GB" sz="1600" dirty="0"/>
                <a:t>. This tells you what the stage looks like.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02772" y="4158461"/>
              <a:ext cx="1020588" cy="80288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6" name="Picture 25">
            <a:extLst>
              <a:ext uri="{FF2B5EF4-FFF2-40B4-BE49-F238E27FC236}">
                <a16:creationId xmlns:a16="http://schemas.microsoft.com/office/drawing/2014/main" id="{6BE641D5-A8C1-4990-96AD-DE9AFCD8AF9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1193927"/>
            <a:ext cx="1129459" cy="2324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70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Speaker Name, Colon and Dialogue</a:t>
            </a:r>
            <a:endParaRPr lang="en-GB" sz="3600" b="0" dirty="0">
              <a:latin typeface="+mn-lt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4F27A31-DAAA-416A-980B-5383BA1D55C0}"/>
              </a:ext>
            </a:extLst>
          </p:cNvPr>
          <p:cNvGrpSpPr/>
          <p:nvPr/>
        </p:nvGrpSpPr>
        <p:grpSpPr>
          <a:xfrm>
            <a:off x="1227605" y="2867555"/>
            <a:ext cx="6028608" cy="895218"/>
            <a:chOff x="1416379" y="2725974"/>
            <a:chExt cx="6028608" cy="895218"/>
          </a:xfrm>
        </p:grpSpPr>
        <p:sp>
          <p:nvSpPr>
            <p:cNvPr id="5" name="Rectangle 4"/>
            <p:cNvSpPr/>
            <p:nvPr/>
          </p:nvSpPr>
          <p:spPr>
            <a:xfrm>
              <a:off x="1416379" y="2725974"/>
              <a:ext cx="6028608" cy="895218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498975" y="2793244"/>
              <a:ext cx="2188128" cy="49510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b="1" dirty="0">
                  <a:solidFill>
                    <a:srgbClr val="A673AE"/>
                  </a:solidFill>
                </a:rPr>
                <a:t>Queen of Hearts: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3318437" y="2811406"/>
              <a:ext cx="3914172" cy="77210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dirty="0">
                  <a:solidFill>
                    <a:srgbClr val="6C9D6E"/>
                  </a:solidFill>
                </a:rPr>
                <a:t>Guards! Get her! Off with her head! Off with her head!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40E5AB24-4DAF-4A87-B048-B05451887BA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1081" y="1952902"/>
            <a:ext cx="1783887" cy="2234117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2FD34A68-BF74-4BED-9DFD-88FE196FEB78}"/>
              </a:ext>
            </a:extLst>
          </p:cNvPr>
          <p:cNvGrpSpPr/>
          <p:nvPr/>
        </p:nvGrpSpPr>
        <p:grpSpPr>
          <a:xfrm>
            <a:off x="774590" y="3429000"/>
            <a:ext cx="2226394" cy="2137567"/>
            <a:chOff x="4609091" y="1559991"/>
            <a:chExt cx="2226394" cy="2137567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533092-7A76-418C-9648-1CAAFA260FE0}"/>
                </a:ext>
              </a:extLst>
            </p:cNvPr>
            <p:cNvSpPr/>
            <p:nvPr/>
          </p:nvSpPr>
          <p:spPr>
            <a:xfrm>
              <a:off x="4609091" y="2494564"/>
              <a:ext cx="2226394" cy="1202994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In a script, the name of the character who is speaking goes on the left.  </a:t>
              </a:r>
            </a:p>
          </p:txBody>
        </p: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AB9690D-0E15-4A17-98C2-E479DF25127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671617" y="1559991"/>
              <a:ext cx="510245" cy="132772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1608193" y="1887790"/>
            <a:ext cx="2226394" cy="1182171"/>
            <a:chOff x="4572001" y="2281510"/>
            <a:chExt cx="2226394" cy="1182171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72001" y="2281510"/>
              <a:ext cx="2226394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 colon </a:t>
              </a:r>
              <a:r>
                <a:rPr lang="en-GB" sz="1600" b="1" dirty="0"/>
                <a:t>always</a:t>
              </a:r>
              <a:r>
                <a:rPr lang="en-GB" sz="1600" dirty="0"/>
                <a:t> comes after the name. </a:t>
              </a:r>
            </a:p>
          </p:txBody>
        </p:sp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353962" cy="575969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4182655" y="3570581"/>
            <a:ext cx="3073558" cy="1650717"/>
            <a:chOff x="755650" y="4037378"/>
            <a:chExt cx="3073558" cy="165071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755650" y="497754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After the colon is the dialogue (the words the character says).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935514" y="4037378"/>
              <a:ext cx="807327" cy="1013240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3061771" y="5491614"/>
            <a:ext cx="54846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How is this different to writing speech in a story?</a:t>
            </a:r>
          </a:p>
          <a:p>
            <a:r>
              <a:rPr lang="en-GB" b="1" dirty="0"/>
              <a:t>No inverted commas!</a:t>
            </a:r>
          </a:p>
        </p:txBody>
      </p:sp>
    </p:spTree>
    <p:extLst>
      <p:ext uri="{BB962C8B-B14F-4D97-AF65-F5344CB8AC3E}">
        <p14:creationId xmlns:p14="http://schemas.microsoft.com/office/powerpoint/2010/main" val="3779314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</a:t>
            </a:r>
            <a:endParaRPr lang="en-GB" sz="3600" b="0" dirty="0">
              <a:latin typeface="+mn-lt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86F6B87-569F-4BEA-A4E9-45A23695DC46}"/>
              </a:ext>
            </a:extLst>
          </p:cNvPr>
          <p:cNvGrpSpPr/>
          <p:nvPr/>
        </p:nvGrpSpPr>
        <p:grpSpPr>
          <a:xfrm>
            <a:off x="936438" y="2759389"/>
            <a:ext cx="7269901" cy="1233772"/>
            <a:chOff x="1036725" y="2859677"/>
            <a:chExt cx="7269901" cy="1233772"/>
          </a:xfrm>
        </p:grpSpPr>
        <p:sp>
          <p:nvSpPr>
            <p:cNvPr id="5" name="Rectangle 4"/>
            <p:cNvSpPr/>
            <p:nvPr/>
          </p:nvSpPr>
          <p:spPr>
            <a:xfrm>
              <a:off x="1036725" y="2859677"/>
              <a:ext cx="7216472" cy="1233772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006399"/>
              </a:solidFill>
            </a:ln>
          </p:spPr>
          <p:txBody>
            <a:bodyPr wrap="square" lIns="108000" tIns="108000" rIns="108000" bIns="108000">
              <a:spAutoFit/>
            </a:bodyPr>
            <a:lstStyle/>
            <a:p>
              <a:endParaRPr lang="en-GB" sz="1100" u="sng" dirty="0"/>
            </a:p>
            <a:p>
              <a:endParaRPr lang="en-GB" sz="1100" u="sng" dirty="0"/>
            </a:p>
            <a:p>
              <a:endParaRPr lang="en-GB" sz="1100" u="sng" dirty="0"/>
            </a:p>
            <a:p>
              <a:r>
                <a:rPr lang="en-GB" sz="1100" u="sng" dirty="0"/>
                <a:t> </a:t>
              </a:r>
            </a:p>
            <a:p>
              <a:endParaRPr lang="en-GB" sz="1100" u="sng" dirty="0"/>
            </a:p>
            <a:p>
              <a:endParaRPr lang="en-GB" sz="1100" u="sng" dirty="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09AC2C9-BCD4-4EDA-9D26-3432409D88A3}"/>
                </a:ext>
              </a:extLst>
            </p:cNvPr>
            <p:cNvSpPr/>
            <p:nvPr/>
          </p:nvSpPr>
          <p:spPr>
            <a:xfrm>
              <a:off x="1036725" y="2974661"/>
              <a:ext cx="1553092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b="1" dirty="0">
                  <a:solidFill>
                    <a:schemeClr val="tx1"/>
                  </a:solidFill>
                </a:rPr>
                <a:t>White Rabbit:</a:t>
              </a:r>
            </a:p>
            <a:p>
              <a:endParaRPr lang="en-GB" sz="1600" b="1" dirty="0">
                <a:solidFill>
                  <a:schemeClr val="tx1"/>
                </a:solidFill>
              </a:endParaRPr>
            </a:p>
            <a:p>
              <a:pPr algn="r"/>
              <a:r>
                <a:rPr lang="en-GB" sz="1600" b="1" dirty="0">
                  <a:solidFill>
                    <a:schemeClr val="tx1"/>
                  </a:solidFill>
                </a:rPr>
                <a:t>Alice: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018931F-291B-48F0-A422-B8347C57C0A7}"/>
                </a:ext>
              </a:extLst>
            </p:cNvPr>
            <p:cNvSpPr/>
            <p:nvPr/>
          </p:nvSpPr>
          <p:spPr>
            <a:xfrm>
              <a:off x="2418411" y="2968761"/>
              <a:ext cx="5888215" cy="956773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>
                  <a:solidFill>
                    <a:srgbClr val="6C9D6E"/>
                  </a:solidFill>
                </a:rPr>
                <a:t>(anxiously, whilst rushing across the stage) </a:t>
              </a:r>
              <a:r>
                <a:rPr lang="en-GB" sz="1600" dirty="0">
                  <a:solidFill>
                    <a:schemeClr val="tx1"/>
                  </a:solidFill>
                </a:rPr>
                <a:t>I’m late! I’m late!</a:t>
              </a:r>
            </a:p>
            <a:p>
              <a:endParaRPr lang="en-GB" sz="1600" dirty="0">
                <a:solidFill>
                  <a:srgbClr val="6C9D6E"/>
                </a:solidFill>
              </a:endParaRPr>
            </a:p>
            <a:p>
              <a:r>
                <a:rPr lang="en-GB" sz="1600" dirty="0">
                  <a:solidFill>
                    <a:srgbClr val="6C9D6E"/>
                  </a:solidFill>
                </a:rPr>
                <a:t>(confused) </a:t>
              </a:r>
              <a:r>
                <a:rPr lang="en-GB" sz="1600" dirty="0">
                  <a:solidFill>
                    <a:schemeClr val="tx1"/>
                  </a:solidFill>
                </a:rPr>
                <a:t>A talking rabbit? It can’t be…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36438" y="1761550"/>
            <a:ext cx="6028467" cy="1175027"/>
            <a:chOff x="4589698" y="2414050"/>
            <a:chExt cx="6028467" cy="1175027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671617" y="2887712"/>
              <a:ext cx="1070673" cy="701365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589698" y="2414050"/>
              <a:ext cx="6028467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Words in brackets are stage directions. These are instructions to the actors so they know what their character should be doing.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613428" y="3781486"/>
            <a:ext cx="3073558" cy="1252867"/>
            <a:chOff x="-554006" y="4206988"/>
            <a:chExt cx="3073558" cy="1252867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554006" y="4749303"/>
              <a:ext cx="3073558" cy="710552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Sometimes they tell the actor how to say their words.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-276750" y="4206988"/>
              <a:ext cx="821248" cy="643691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8B310016-7EEC-4B67-90BB-279B3E2C90D5}"/>
              </a:ext>
            </a:extLst>
          </p:cNvPr>
          <p:cNvSpPr/>
          <p:nvPr/>
        </p:nvSpPr>
        <p:spPr>
          <a:xfrm>
            <a:off x="684331" y="5323698"/>
            <a:ext cx="54846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The actors don’t </a:t>
            </a:r>
            <a:r>
              <a:rPr lang="en-GB" b="1" dirty="0"/>
              <a:t>say</a:t>
            </a:r>
            <a:r>
              <a:rPr lang="en-GB" dirty="0"/>
              <a:t> the stage directions.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184301-9C49-48DF-B39C-30031CD18F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9546" y="3717051"/>
            <a:ext cx="2128804" cy="2464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1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>
          <a:xfrm>
            <a:off x="461962" y="494236"/>
            <a:ext cx="8220075" cy="1267314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en-GB" sz="3600" dirty="0"/>
              <a:t>Features of a Play Script:</a:t>
            </a:r>
            <a:br>
              <a:rPr lang="en-GB" sz="3600" dirty="0"/>
            </a:br>
            <a:r>
              <a:rPr lang="en-GB" sz="2000" b="0" dirty="0"/>
              <a:t>Stage Directions and Narrators</a:t>
            </a:r>
            <a:endParaRPr lang="en-GB" sz="3600" b="0" dirty="0">
              <a:latin typeface="+mn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3764" y="2673872"/>
            <a:ext cx="7216472" cy="1572326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AC2C9-BCD4-4EDA-9D26-3432409D88A3}"/>
              </a:ext>
            </a:extLst>
          </p:cNvPr>
          <p:cNvSpPr/>
          <p:nvPr/>
        </p:nvSpPr>
        <p:spPr>
          <a:xfrm>
            <a:off x="853189" y="2630726"/>
            <a:ext cx="1553092" cy="46433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600" b="1" dirty="0">
                <a:solidFill>
                  <a:schemeClr val="tx1"/>
                </a:solidFill>
              </a:rPr>
              <a:t>Narrator: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2318124" y="2620203"/>
            <a:ext cx="5888215" cy="161849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600" dirty="0">
                <a:solidFill>
                  <a:schemeClr val="tx1"/>
                </a:solidFill>
              </a:rPr>
              <a:t>Alice found herself in a strange room, inside was a small table. On top of it, sat a small, peculiar-looking bottle with a label on. </a:t>
            </a:r>
          </a:p>
          <a:p>
            <a:endParaRPr lang="en-GB" sz="900" dirty="0">
              <a:solidFill>
                <a:srgbClr val="6C9D6E"/>
              </a:solidFill>
            </a:endParaRPr>
          </a:p>
          <a:p>
            <a:r>
              <a:rPr lang="en-GB" sz="1600" dirty="0">
                <a:solidFill>
                  <a:srgbClr val="6C9D6E"/>
                </a:solidFill>
              </a:rPr>
              <a:t>(Alice looks around, confused, then goes over to the table and studies the bottle.)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53D42B6-BB43-4AC5-A61A-9BA38AD83B06}"/>
              </a:ext>
            </a:extLst>
          </p:cNvPr>
          <p:cNvGrpSpPr/>
          <p:nvPr/>
        </p:nvGrpSpPr>
        <p:grpSpPr>
          <a:xfrm>
            <a:off x="963764" y="1743067"/>
            <a:ext cx="6028467" cy="1010214"/>
            <a:chOff x="4697383" y="2411964"/>
            <a:chExt cx="6028467" cy="1010214"/>
          </a:xfrm>
        </p:grpSpPr>
        <p:cxnSp>
          <p:nvCxnSpPr>
            <p:cNvPr id="3" name="Straight Arrow Connector 2">
              <a:extLst>
                <a:ext uri="{FF2B5EF4-FFF2-40B4-BE49-F238E27FC236}">
                  <a16:creationId xmlns:a16="http://schemas.microsoft.com/office/drawing/2014/main" id="{FA99982D-18B1-402E-86FE-1AB4ADBD417B}"/>
                </a:ext>
              </a:extLst>
            </p:cNvPr>
            <p:cNvCxnSpPr>
              <a:cxnSpLocks/>
            </p:cNvCxnSpPr>
            <p:nvPr/>
          </p:nvCxnSpPr>
          <p:spPr>
            <a:xfrm>
              <a:off x="5350042" y="2957847"/>
              <a:ext cx="342163" cy="464331"/>
            </a:xfrm>
            <a:prstGeom prst="straightConnector1">
              <a:avLst/>
            </a:prstGeom>
            <a:ln w="57150">
              <a:solidFill>
                <a:srgbClr val="A673A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60E46A4-FEE6-42EE-9417-D6AFD170F75A}"/>
                </a:ext>
              </a:extLst>
            </p:cNvPr>
            <p:cNvSpPr/>
            <p:nvPr/>
          </p:nvSpPr>
          <p:spPr>
            <a:xfrm>
              <a:off x="4697383" y="2411964"/>
              <a:ext cx="6028467" cy="710552"/>
            </a:xfrm>
            <a:prstGeom prst="rect">
              <a:avLst/>
            </a:prstGeom>
            <a:solidFill>
              <a:srgbClr val="A673A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Some plays have a narrator to help set the scene for the audience, but lots of plays don’t. 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139F3062-77C7-4BB8-9932-4B826CB2F8DC}"/>
              </a:ext>
            </a:extLst>
          </p:cNvPr>
          <p:cNvGrpSpPr/>
          <p:nvPr/>
        </p:nvGrpSpPr>
        <p:grpSpPr>
          <a:xfrm>
            <a:off x="2011680" y="4020412"/>
            <a:ext cx="4041058" cy="1349143"/>
            <a:chOff x="-1155754" y="4363324"/>
            <a:chExt cx="4041058" cy="1349143"/>
          </a:xfrm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F66C56-BD1D-43D8-9D07-4CE7C776002F}"/>
                </a:ext>
              </a:extLst>
            </p:cNvPr>
            <p:cNvSpPr/>
            <p:nvPr/>
          </p:nvSpPr>
          <p:spPr>
            <a:xfrm>
              <a:off x="-1155754" y="4755694"/>
              <a:ext cx="4041058" cy="956773"/>
            </a:xfrm>
            <a:prstGeom prst="rect">
              <a:avLst/>
            </a:prstGeom>
            <a:solidFill>
              <a:srgbClr val="6C9D6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08000" tIns="108000" rIns="108000" bIns="108000" rtlCol="0" anchor="ctr">
              <a:spAutoFit/>
            </a:bodyPr>
            <a:lstStyle/>
            <a:p>
              <a:r>
                <a:rPr lang="en-GB" sz="1600" dirty="0"/>
                <a:t>Stage directions can be given to any character, not just the ones speaking. They are always written in </a:t>
              </a:r>
              <a:r>
                <a:rPr lang="en-GB" sz="1600" b="1" dirty="0"/>
                <a:t>present</a:t>
              </a:r>
              <a:r>
                <a:rPr lang="en-GB" sz="1600" dirty="0"/>
                <a:t> tense. </a:t>
              </a:r>
            </a:p>
          </p:txBody>
        </p: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DF796D1A-8941-4247-BE5F-9246125CDD7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09598" y="4363324"/>
              <a:ext cx="129786" cy="498493"/>
            </a:xfrm>
            <a:prstGeom prst="straightConnector1">
              <a:avLst/>
            </a:prstGeom>
            <a:ln w="57150">
              <a:solidFill>
                <a:srgbClr val="6C9D6E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AD840563-9894-42BA-8125-D126D15EF7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568" y="3987964"/>
            <a:ext cx="1575776" cy="218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681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117454" y="1145940"/>
            <a:ext cx="6270896" cy="4957868"/>
          </a:xfrm>
          <a:prstGeom prst="rect">
            <a:avLst/>
          </a:prstGeom>
          <a:solidFill>
            <a:schemeClr val="bg1"/>
          </a:solidFill>
          <a:ln w="38100">
            <a:solidFill>
              <a:srgbClr val="006399"/>
            </a:solidFill>
          </a:ln>
        </p:spPr>
        <p:txBody>
          <a:bodyPr wrap="square" lIns="108000" tIns="108000" rIns="108000" bIns="108000">
            <a:spAutoFit/>
          </a:bodyPr>
          <a:lstStyle/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r>
              <a:rPr lang="en-GB" sz="1100" u="sng" dirty="0"/>
              <a:t> </a:t>
            </a:r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  <a:p>
            <a:endParaRPr lang="en-GB" sz="1100" u="sng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09AC2C9-BCD4-4EDA-9D26-3432409D88A3}"/>
              </a:ext>
            </a:extLst>
          </p:cNvPr>
          <p:cNvSpPr/>
          <p:nvPr/>
        </p:nvSpPr>
        <p:spPr>
          <a:xfrm>
            <a:off x="1711941" y="1869324"/>
            <a:ext cx="1553092" cy="417303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r"/>
            <a:r>
              <a:rPr lang="en-GB" sz="1400" b="1" dirty="0">
                <a:solidFill>
                  <a:schemeClr val="tx1"/>
                </a:solidFill>
              </a:rPr>
              <a:t>Narrator: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Dormouse:</a:t>
            </a:r>
          </a:p>
          <a:p>
            <a:pPr algn="r"/>
            <a:endParaRPr lang="en-GB" sz="10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Hare:</a:t>
            </a:r>
          </a:p>
          <a:p>
            <a:pPr algn="r"/>
            <a:endParaRPr lang="en-GB" sz="6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Mad hatter:</a:t>
            </a: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00" b="1" dirty="0">
              <a:solidFill>
                <a:schemeClr val="tx1"/>
              </a:solidFill>
            </a:endParaRPr>
          </a:p>
          <a:p>
            <a:pPr algn="r"/>
            <a:endParaRPr lang="en-GB" sz="800" b="1" dirty="0">
              <a:solidFill>
                <a:schemeClr val="tx1"/>
              </a:solidFill>
            </a:endParaRPr>
          </a:p>
          <a:p>
            <a:pPr algn="r"/>
            <a:endParaRPr lang="en-GB" sz="9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/>
            </a:r>
            <a:br>
              <a:rPr lang="en-GB" sz="1400" b="1" dirty="0">
                <a:solidFill>
                  <a:schemeClr val="tx1"/>
                </a:solidFill>
              </a:rPr>
            </a:br>
            <a:endParaRPr lang="en-GB" sz="1400" b="1" dirty="0">
              <a:solidFill>
                <a:schemeClr val="tx1"/>
              </a:solidFill>
            </a:endParaRPr>
          </a:p>
          <a:p>
            <a:pPr algn="r"/>
            <a:endParaRPr lang="en-GB" sz="1600" b="1" dirty="0">
              <a:solidFill>
                <a:schemeClr val="tx1"/>
              </a:solidFill>
            </a:endParaRPr>
          </a:p>
          <a:p>
            <a:pPr algn="r"/>
            <a:endParaRPr lang="en-GB" sz="700" b="1" dirty="0">
              <a:solidFill>
                <a:schemeClr val="tx1"/>
              </a:solidFill>
            </a:endParaRPr>
          </a:p>
          <a:p>
            <a:pPr algn="r"/>
            <a:r>
              <a:rPr lang="en-GB" sz="1400" b="1" dirty="0">
                <a:solidFill>
                  <a:schemeClr val="tx1"/>
                </a:solidFill>
              </a:rPr>
              <a:t>Alice:</a:t>
            </a:r>
            <a:endParaRPr lang="en-GB" sz="1600" b="1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18931F-291B-48F0-A422-B8347C57C0A7}"/>
              </a:ext>
            </a:extLst>
          </p:cNvPr>
          <p:cNvSpPr/>
          <p:nvPr/>
        </p:nvSpPr>
        <p:spPr>
          <a:xfrm>
            <a:off x="3126656" y="1210732"/>
            <a:ext cx="5303522" cy="4834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200" b="1" dirty="0">
                <a:solidFill>
                  <a:schemeClr val="tx1"/>
                </a:solidFill>
              </a:rPr>
              <a:t>Scene 7 – A Mad Tea Party</a:t>
            </a:r>
          </a:p>
          <a:p>
            <a:r>
              <a:rPr lang="en-GB" sz="1200" dirty="0">
                <a:solidFill>
                  <a:schemeClr val="tx1"/>
                </a:solidFill>
              </a:rPr>
              <a:t>The Mad Hatter, Dormouse and Hare are sitting at a table having afternoon tea. 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Lost and lonely, Alice continued towards the sound. She didn’t know what to expect when she reached a clearing…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(Alice enters the scene, stage left)</a:t>
            </a:r>
            <a:br>
              <a:rPr lang="en-GB" sz="1200" dirty="0">
                <a:solidFill>
                  <a:schemeClr val="tx1"/>
                </a:solidFill>
              </a:rPr>
            </a:br>
            <a:endParaRPr lang="en-GB" sz="12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(starts for a moment, pauses and a broad grin appears across his face. He gets up out of his chair and walks across the table towards Alice)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(exasperated)</a:t>
            </a:r>
          </a:p>
          <a:p>
            <a:r>
              <a:rPr lang="en-GB" sz="1200" dirty="0">
                <a:solidFill>
                  <a:schemeClr val="tx1"/>
                </a:solidFill>
              </a:rPr>
              <a:t> </a:t>
            </a:r>
            <a:br>
              <a:rPr lang="en-GB" sz="1200" dirty="0">
                <a:solidFill>
                  <a:schemeClr val="tx1"/>
                </a:solidFill>
              </a:rPr>
            </a:br>
            <a:r>
              <a:rPr lang="en-GB" sz="1200" dirty="0">
                <a:solidFill>
                  <a:schemeClr val="tx1"/>
                </a:solidFill>
              </a:rPr>
              <a:t>(gasps and throws his hands against his head)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You’re absolutely Alice, I’d know you anywhere.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(to the rest of the characters at the table)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I’d know him anywhere!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(Dormouse and Hare laugh manically)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Well, as you can see we’re still having tea.</a:t>
            </a:r>
          </a:p>
          <a:p>
            <a:r>
              <a:rPr lang="en-GB" sz="1200" dirty="0">
                <a:solidFill>
                  <a:schemeClr val="tx1"/>
                </a:solidFill>
              </a:rPr>
              <a:t>You’re terribly late you know… naughty.</a:t>
            </a:r>
          </a:p>
          <a:p>
            <a:endParaRPr lang="en-GB" sz="800" dirty="0">
              <a:solidFill>
                <a:schemeClr val="tx1"/>
              </a:solidFill>
            </a:endParaRPr>
          </a:p>
          <a:p>
            <a:r>
              <a:rPr lang="en-GB" sz="1200" dirty="0">
                <a:solidFill>
                  <a:schemeClr val="tx1"/>
                </a:solidFill>
              </a:rPr>
              <a:t>I’m incredibly intrigued.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D332CC0-CD59-4DA2-8110-D25A3B6BE3A5}"/>
              </a:ext>
            </a:extLst>
          </p:cNvPr>
          <p:cNvSpPr/>
          <p:nvPr/>
        </p:nvSpPr>
        <p:spPr>
          <a:xfrm>
            <a:off x="690231" y="635009"/>
            <a:ext cx="769811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dirty="0"/>
              <a:t>Can you find the play script features in the text here?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E3C893E9-05DD-4E20-B418-EF04BC0B60E9}"/>
              </a:ext>
            </a:extLst>
          </p:cNvPr>
          <p:cNvSpPr/>
          <p:nvPr/>
        </p:nvSpPr>
        <p:spPr>
          <a:xfrm>
            <a:off x="755650" y="1136885"/>
            <a:ext cx="1244230" cy="864440"/>
          </a:xfrm>
          <a:prstGeom prst="rect">
            <a:avLst/>
          </a:prstGeom>
          <a:solidFill>
            <a:srgbClr val="A673A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Scene number </a:t>
            </a:r>
            <a:br>
              <a:rPr lang="en-GB" sz="1400" dirty="0"/>
            </a:br>
            <a:r>
              <a:rPr lang="en-GB" sz="1400" dirty="0"/>
              <a:t>and title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B0C2C13-8C38-4EE4-935E-B6B2CE2B4805}"/>
              </a:ext>
            </a:extLst>
          </p:cNvPr>
          <p:cNvSpPr/>
          <p:nvPr/>
        </p:nvSpPr>
        <p:spPr>
          <a:xfrm>
            <a:off x="754474" y="2702454"/>
            <a:ext cx="1244232" cy="1079884"/>
          </a:xfrm>
          <a:prstGeom prst="rect">
            <a:avLst/>
          </a:prstGeom>
          <a:solidFill>
            <a:srgbClr val="007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Speaker’s name, followed by a colon (:)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D0525D-713F-4A61-9E76-35DF017E0019}"/>
              </a:ext>
            </a:extLst>
          </p:cNvPr>
          <p:cNvSpPr/>
          <p:nvPr/>
        </p:nvSpPr>
        <p:spPr>
          <a:xfrm>
            <a:off x="755650" y="2082426"/>
            <a:ext cx="1244231" cy="523220"/>
          </a:xfrm>
          <a:prstGeom prst="rect">
            <a:avLst/>
          </a:prstGeom>
          <a:solidFill>
            <a:srgbClr val="CA4691"/>
          </a:solidFill>
          <a:ln>
            <a:noFill/>
          </a:ln>
        </p:spPr>
        <p:txBody>
          <a:bodyPr wrap="square">
            <a:spAutoFit/>
          </a:bodyPr>
          <a:lstStyle/>
          <a:p>
            <a:r>
              <a:rPr lang="en-GB" sz="1400" dirty="0">
                <a:solidFill>
                  <a:schemeClr val="bg1"/>
                </a:solidFill>
              </a:rPr>
              <a:t>Setting description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B8AD38-7CED-4CF0-8FE8-FC7A705298A1}"/>
              </a:ext>
            </a:extLst>
          </p:cNvPr>
          <p:cNvSpPr/>
          <p:nvPr/>
        </p:nvSpPr>
        <p:spPr>
          <a:xfrm>
            <a:off x="744234" y="3843935"/>
            <a:ext cx="1244231" cy="864440"/>
          </a:xfrm>
          <a:prstGeom prst="rect">
            <a:avLst/>
          </a:prstGeom>
          <a:solidFill>
            <a:srgbClr val="6C9D6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Stage directions in brackets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2E7DD51-D899-4746-AC02-C1276507E4F8}"/>
              </a:ext>
            </a:extLst>
          </p:cNvPr>
          <p:cNvSpPr/>
          <p:nvPr/>
        </p:nvSpPr>
        <p:spPr>
          <a:xfrm>
            <a:off x="761059" y="4777210"/>
            <a:ext cx="1244231" cy="1079884"/>
          </a:xfrm>
          <a:prstGeom prst="rect">
            <a:avLst/>
          </a:prstGeom>
          <a:solidFill>
            <a:srgbClr val="F0864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r>
              <a:rPr lang="en-GB" sz="1400" dirty="0"/>
              <a:t>Speech – without inverted commas!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861CE0E-7CE3-42FF-9B09-E61DAD343F67}"/>
              </a:ext>
            </a:extLst>
          </p:cNvPr>
          <p:cNvSpPr txBox="1"/>
          <p:nvPr/>
        </p:nvSpPr>
        <p:spPr>
          <a:xfrm>
            <a:off x="713822" y="5841538"/>
            <a:ext cx="182041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u="sng" dirty="0"/>
              <a:t>Present tense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A2EAB4D-2664-491A-BDA0-43F4AF8B3B49}"/>
              </a:ext>
            </a:extLst>
          </p:cNvPr>
          <p:cNvSpPr/>
          <p:nvPr/>
        </p:nvSpPr>
        <p:spPr>
          <a:xfrm>
            <a:off x="7600955" y="3007441"/>
            <a:ext cx="78739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It’s you. 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C68AE37-CAAA-46BE-A8E4-9C8A1F66ACBB}"/>
              </a:ext>
            </a:extLst>
          </p:cNvPr>
          <p:cNvSpPr/>
          <p:nvPr/>
        </p:nvSpPr>
        <p:spPr>
          <a:xfrm>
            <a:off x="4124511" y="331425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200" dirty="0"/>
              <a:t>No it’s not! Hare brought us the wrong Alice!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11DBC1E-0AE4-4922-933A-B7BCC21DBB2B}"/>
              </a:ext>
            </a:extLst>
          </p:cNvPr>
          <p:cNvSpPr/>
          <p:nvPr/>
        </p:nvSpPr>
        <p:spPr>
          <a:xfrm>
            <a:off x="6392814" y="3681839"/>
            <a:ext cx="17463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/>
              <a:t>It’s the wrong Alice!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01CECDBC-72B6-4229-98F7-E49D97C59626}"/>
              </a:ext>
            </a:extLst>
          </p:cNvPr>
          <p:cNvCxnSpPr/>
          <p:nvPr/>
        </p:nvCxnSpPr>
        <p:spPr>
          <a:xfrm>
            <a:off x="3629253" y="2672959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ECC1102C-B058-4F75-80DD-BAA0C0FBDE5A}"/>
              </a:ext>
            </a:extLst>
          </p:cNvPr>
          <p:cNvCxnSpPr/>
          <p:nvPr/>
        </p:nvCxnSpPr>
        <p:spPr>
          <a:xfrm>
            <a:off x="4725550" y="3043635"/>
            <a:ext cx="453965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8C532173-4946-42E5-8248-81960F8A28BE}"/>
              </a:ext>
            </a:extLst>
          </p:cNvPr>
          <p:cNvCxnSpPr>
            <a:cxnSpLocks/>
          </p:cNvCxnSpPr>
          <p:nvPr/>
        </p:nvCxnSpPr>
        <p:spPr>
          <a:xfrm>
            <a:off x="6410511" y="3043635"/>
            <a:ext cx="538929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977BD26A-746A-4C67-8980-B43133713D71}"/>
              </a:ext>
            </a:extLst>
          </p:cNvPr>
          <p:cNvCxnSpPr>
            <a:cxnSpLocks/>
          </p:cNvCxnSpPr>
          <p:nvPr/>
        </p:nvCxnSpPr>
        <p:spPr>
          <a:xfrm>
            <a:off x="5161818" y="3218800"/>
            <a:ext cx="377677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86E8444E-CBA4-491C-A77E-CD273FA9E4DB}"/>
              </a:ext>
            </a:extLst>
          </p:cNvPr>
          <p:cNvCxnSpPr>
            <a:cxnSpLocks/>
          </p:cNvCxnSpPr>
          <p:nvPr/>
        </p:nvCxnSpPr>
        <p:spPr>
          <a:xfrm>
            <a:off x="3208148" y="3218800"/>
            <a:ext cx="2960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985F8D99-687D-4451-83A0-316E34844645}"/>
              </a:ext>
            </a:extLst>
          </p:cNvPr>
          <p:cNvCxnSpPr>
            <a:cxnSpLocks/>
          </p:cNvCxnSpPr>
          <p:nvPr/>
        </p:nvCxnSpPr>
        <p:spPr>
          <a:xfrm>
            <a:off x="3259130" y="3908042"/>
            <a:ext cx="41616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C4F27767-1415-4D2F-BC91-43D9AFB7E949}"/>
              </a:ext>
            </a:extLst>
          </p:cNvPr>
          <p:cNvCxnSpPr>
            <a:cxnSpLocks/>
          </p:cNvCxnSpPr>
          <p:nvPr/>
        </p:nvCxnSpPr>
        <p:spPr>
          <a:xfrm>
            <a:off x="4007364" y="3908042"/>
            <a:ext cx="487944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E38EB91-027C-4A99-95D7-33C74ADFEB2E}"/>
              </a:ext>
            </a:extLst>
          </p:cNvPr>
          <p:cNvCxnSpPr>
            <a:cxnSpLocks/>
          </p:cNvCxnSpPr>
          <p:nvPr/>
        </p:nvCxnSpPr>
        <p:spPr>
          <a:xfrm>
            <a:off x="4679773" y="5116427"/>
            <a:ext cx="35827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>
            <a:extLst>
              <a:ext uri="{FF2B5EF4-FFF2-40B4-BE49-F238E27FC236}">
                <a16:creationId xmlns:a16="http://schemas.microsoft.com/office/drawing/2014/main" id="{574D6A14-A666-47CA-898F-E1EBA8872BDD}"/>
              </a:ext>
            </a:extLst>
          </p:cNvPr>
          <p:cNvSpPr/>
          <p:nvPr/>
        </p:nvSpPr>
        <p:spPr>
          <a:xfrm>
            <a:off x="7191314" y="4875972"/>
            <a:ext cx="1107605" cy="114143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08000" tIns="108000" rIns="108000" bIns="108000" rtlCol="0" anchor="ctr">
            <a:spAutoFit/>
          </a:bodyPr>
          <a:lstStyle/>
          <a:p>
            <a:pPr algn="ctr"/>
            <a:r>
              <a:rPr lang="en-GB" sz="1200" dirty="0">
                <a:solidFill>
                  <a:schemeClr val="tx1"/>
                </a:solidFill>
              </a:rPr>
              <a:t>click the different features to show the answers</a:t>
            </a:r>
          </a:p>
        </p:txBody>
      </p:sp>
    </p:spTree>
    <p:extLst>
      <p:ext uri="{BB962C8B-B14F-4D97-AF65-F5344CB8AC3E}">
        <p14:creationId xmlns:p14="http://schemas.microsoft.com/office/powerpoint/2010/main" val="2973305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673AE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BE1C6D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9" dur="2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20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3" dur="20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5" dur="2000" fill="hold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2000" fill="hold"/>
                                        <p:tgtEl>
                                          <p:spTgt spid="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1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2000" fill="hold"/>
                                        <p:tgtEl>
                                          <p:spTgt spid="11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6B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0" dur="2000" fill="hold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2000" fill="hold"/>
                                        <p:tgtEl>
                                          <p:spTgt spid="1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4" dur="2000" fill="hold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0" fill="hold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C9D6E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20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2000" fill="hold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2000" fill="hold"/>
                                        <p:tgtEl>
                                          <p:spTgt spid="1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3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2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2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5" dur="2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66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7" dur="2000" fill="hold"/>
                                        <p:tgtEl>
                                          <p:spTgt spid="13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0864A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D332CC0-CD59-4DA2-8110-D25A3B6BE3A5}"/>
              </a:ext>
            </a:extLst>
          </p:cNvPr>
          <p:cNvSpPr/>
          <p:nvPr/>
        </p:nvSpPr>
        <p:spPr>
          <a:xfrm>
            <a:off x="744234" y="607123"/>
            <a:ext cx="7698119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u="sng" dirty="0" smtClean="0"/>
              <a:t>Activity: </a:t>
            </a:r>
            <a:r>
              <a:rPr lang="en-GB" sz="2400" b="1" dirty="0" smtClean="0"/>
              <a:t>Planning a </a:t>
            </a:r>
            <a:r>
              <a:rPr lang="en-GB" sz="2400" b="1" dirty="0" smtClean="0"/>
              <a:t>play </a:t>
            </a:r>
            <a:r>
              <a:rPr lang="en-GB" sz="2400" b="1" dirty="0"/>
              <a:t>s</a:t>
            </a:r>
            <a:r>
              <a:rPr lang="en-GB" sz="2400" b="1" dirty="0" smtClean="0"/>
              <a:t>cript</a:t>
            </a:r>
            <a:endParaRPr lang="en-GB" sz="2400" b="1" dirty="0" smtClean="0"/>
          </a:p>
          <a:p>
            <a:pPr algn="ctr"/>
            <a:endParaRPr lang="en-GB" sz="2400" b="1" dirty="0"/>
          </a:p>
          <a:p>
            <a:pPr algn="ctr"/>
            <a:r>
              <a:rPr lang="en-GB" sz="2400" dirty="0" smtClean="0"/>
              <a:t>With your partner or independently, choose a scene from Macbeth to rewrite in the style of a play script. You can change things that happen.</a:t>
            </a:r>
          </a:p>
          <a:p>
            <a:pPr algn="ctr"/>
            <a:endParaRPr lang="en-GB" sz="2400" dirty="0"/>
          </a:p>
          <a:p>
            <a:pPr algn="ctr"/>
            <a:r>
              <a:rPr lang="en-GB" sz="2400" dirty="0" smtClean="0"/>
              <a:t>Roughly lay out your work and jot down your thoughts in your rough work books, ready for tomorrow’s lesson</a:t>
            </a:r>
            <a:endParaRPr lang="en-GB" sz="2400" dirty="0"/>
          </a:p>
        </p:txBody>
      </p:sp>
      <p:pic>
        <p:nvPicPr>
          <p:cNvPr id="27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289" y="3850552"/>
            <a:ext cx="1570038" cy="281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9001" y="4416425"/>
            <a:ext cx="1423987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461" y="4726853"/>
            <a:ext cx="25733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535" y="4735512"/>
            <a:ext cx="1535112" cy="185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4227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213</TotalTime>
  <Words>774</Words>
  <Application>Microsoft Office PowerPoint</Application>
  <PresentationFormat>On-screen Show (4:3)</PresentationFormat>
  <Paragraphs>178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Sassoon Infant Rg</vt:lpstr>
      <vt:lpstr>Calibri</vt:lpstr>
      <vt:lpstr>Twinkl</vt:lpstr>
      <vt:lpstr>Arial</vt:lpstr>
      <vt:lpstr>Office Theme</vt:lpstr>
      <vt:lpstr>PowerPoint Presentation</vt:lpstr>
      <vt:lpstr>PowerPoint Presentation</vt:lpstr>
      <vt:lpstr>Features of a Play Script: Character List</vt:lpstr>
      <vt:lpstr>Features of a Play Script: Scene Number, Title and Setting Description</vt:lpstr>
      <vt:lpstr>Features of a Play Script: Speaker Name, Colon and Dialogue</vt:lpstr>
      <vt:lpstr>Features of a Play Script: Stage Directions</vt:lpstr>
      <vt:lpstr>Features of a Play Script: Stage Directions and Narrators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Buckland</dc:creator>
  <cp:lastModifiedBy>Carla Austin</cp:lastModifiedBy>
  <cp:revision>36</cp:revision>
  <dcterms:created xsi:type="dcterms:W3CDTF">2019-03-19T10:34:20Z</dcterms:created>
  <dcterms:modified xsi:type="dcterms:W3CDTF">2022-03-09T14:44:07Z</dcterms:modified>
</cp:coreProperties>
</file>