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302" r:id="rId2"/>
    <p:sldId id="303" r:id="rId3"/>
    <p:sldId id="264" r:id="rId4"/>
    <p:sldId id="275" r:id="rId5"/>
    <p:sldId id="278" r:id="rId6"/>
    <p:sldId id="300" r:id="rId7"/>
    <p:sldId id="301" r:id="rId8"/>
    <p:sldId id="299" r:id="rId9"/>
  </p:sldIdLst>
  <p:sldSz cx="9144000" cy="6858000" type="screen4x3"/>
  <p:notesSz cx="6858000" cy="9144000"/>
  <p:embeddedFontLs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23A7F9"/>
    <a:srgbClr val="A7DCFD"/>
    <a:srgbClr val="954EBE"/>
    <a:srgbClr val="DE1E5A"/>
    <a:srgbClr val="ECD464"/>
    <a:srgbClr val="EB8634"/>
    <a:srgbClr val="79AD42"/>
    <a:srgbClr val="FFFFFF"/>
    <a:srgbClr val="A9D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69" d="100"/>
          <a:sy n="69" d="100"/>
        </p:scale>
        <p:origin x="1224" y="5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new-2014-curriculum-resources-ks2-english-resources-lower-ks2-years-3-and-4/new-2014-curriculum-resources-ks2-english-resources-lower-ks2-years-3-and-4-writing-composition/new-2014-curriculum-resources-ks2-english-resources-lower-ks2-years-3-and-4-writing-composition-in-non-narrative-material-use-simple-organisational-devic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p:cNvPr>
          <p:cNvSpPr/>
          <p:nvPr userDrawn="1"/>
        </p:nvSpPr>
        <p:spPr>
          <a:xfrm>
            <a:off x="148590" y="0"/>
            <a:ext cx="1531620" cy="1040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p:cNvPr>
          <p:cNvSpPr/>
          <p:nvPr userDrawn="1"/>
        </p:nvSpPr>
        <p:spPr>
          <a:xfrm>
            <a:off x="80010" y="6103408"/>
            <a:ext cx="708660" cy="60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74" y="461818"/>
            <a:ext cx="8220075" cy="1948872"/>
          </a:xfrm>
        </p:spPr>
        <p:txBody>
          <a:bodyPr/>
          <a:lstStyle/>
          <a:p>
            <a:pPr algn="ctr"/>
            <a:r>
              <a:rPr lang="en-GB" dirty="0" smtClean="0"/>
              <a:t>What are formal and informal speech?</a:t>
            </a:r>
            <a:br>
              <a:rPr lang="en-GB" dirty="0" smtClean="0"/>
            </a:br>
            <a:r>
              <a:rPr lang="en-GB" sz="1800" b="0" dirty="0"/>
              <a:t>Formal language does not use colloquialisms, contractions or first person pronouns such as 'I' or 'We'. Informal language is more casual and spontaneous. It is used when communicating with friends or family either in writing or in conversation.</a:t>
            </a:r>
            <a:endParaRPr lang="en-GB" sz="1800" dirty="0"/>
          </a:p>
        </p:txBody>
      </p:sp>
      <p:pic>
        <p:nvPicPr>
          <p:cNvPr id="3" name="Picture 2"/>
          <p:cNvPicPr>
            <a:picLocks noChangeAspect="1"/>
          </p:cNvPicPr>
          <p:nvPr/>
        </p:nvPicPr>
        <p:blipFill>
          <a:blip r:embed="rId2"/>
          <a:stretch>
            <a:fillRect/>
          </a:stretch>
        </p:blipFill>
        <p:spPr>
          <a:xfrm>
            <a:off x="-142573" y="2640204"/>
            <a:ext cx="9286571" cy="3040160"/>
          </a:xfrm>
          <a:prstGeom prst="rect">
            <a:avLst/>
          </a:prstGeom>
        </p:spPr>
      </p:pic>
      <p:sp>
        <p:nvSpPr>
          <p:cNvPr id="4" name="Rounded Rectangle 3"/>
          <p:cNvSpPr/>
          <p:nvPr/>
        </p:nvSpPr>
        <p:spPr>
          <a:xfrm>
            <a:off x="572655" y="1459345"/>
            <a:ext cx="8035636" cy="108065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1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74" y="461818"/>
            <a:ext cx="8220075" cy="1948872"/>
          </a:xfrm>
        </p:spPr>
        <p:txBody>
          <a:bodyPr/>
          <a:lstStyle/>
          <a:p>
            <a:pPr algn="ctr"/>
            <a:r>
              <a:rPr lang="en-GB" dirty="0" smtClean="0"/>
              <a:t>What are formal and informal speech?</a:t>
            </a:r>
            <a:br>
              <a:rPr lang="en-GB" dirty="0" smtClean="0"/>
            </a:br>
            <a:r>
              <a:rPr lang="en-GB" sz="1800" b="0" dirty="0"/>
              <a:t>Formal language does not use colloquialisms, contractions or first person pronouns such as 'I' or 'We'. Informal language is more casual and spontaneous. It is used when communicating with friends or family either in writing or in conversation.</a:t>
            </a:r>
            <a:endParaRPr lang="en-GB" sz="1800" dirty="0"/>
          </a:p>
        </p:txBody>
      </p:sp>
      <p:pic>
        <p:nvPicPr>
          <p:cNvPr id="5" name="Picture 4"/>
          <p:cNvPicPr>
            <a:picLocks noChangeAspect="1"/>
          </p:cNvPicPr>
          <p:nvPr/>
        </p:nvPicPr>
        <p:blipFill>
          <a:blip r:embed="rId2"/>
          <a:stretch>
            <a:fillRect/>
          </a:stretch>
        </p:blipFill>
        <p:spPr>
          <a:xfrm>
            <a:off x="180208" y="2913779"/>
            <a:ext cx="8963792" cy="1247495"/>
          </a:xfrm>
          <a:prstGeom prst="rect">
            <a:avLst/>
          </a:prstGeom>
        </p:spPr>
      </p:pic>
    </p:spTree>
    <p:extLst>
      <p:ext uri="{BB962C8B-B14F-4D97-AF65-F5344CB8AC3E}">
        <p14:creationId xmlns:p14="http://schemas.microsoft.com/office/powerpoint/2010/main" val="114066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bg1"/>
                </a:solidFill>
              </a:rPr>
              <a:t>A formal letter is a letter that we send to people we don’t know or </a:t>
            </a:r>
            <a:br>
              <a:rPr lang="en-GB" dirty="0">
                <a:solidFill>
                  <a:schemeClr val="bg1"/>
                </a:solidFill>
              </a:rPr>
            </a:br>
            <a:r>
              <a:rPr lang="en-GB" dirty="0">
                <a:solidFill>
                  <a:schemeClr val="bg1"/>
                </a:solidFill>
              </a:rPr>
              <a:t>who we are not very familiar with. </a:t>
            </a:r>
          </a:p>
        </p:txBody>
      </p:sp>
      <p:sp>
        <p:nvSpPr>
          <p:cNvPr id="21" name="Title 20"/>
          <p:cNvSpPr>
            <a:spLocks noGrp="1"/>
          </p:cNvSpPr>
          <p:nvPr>
            <p:ph type="title"/>
          </p:nvPr>
        </p:nvSpPr>
        <p:spPr/>
        <p:txBody>
          <a:bodyPr/>
          <a:lstStyle/>
          <a:p>
            <a:r>
              <a:rPr lang="en-GB" sz="3600" dirty="0">
                <a:latin typeface="+mn-lt"/>
              </a:rPr>
              <a:t>What Is a Formal Letter?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337"/>
          <a:stretch/>
        </p:blipFill>
        <p:spPr>
          <a:xfrm rot="10800000" flipH="1">
            <a:off x="750885" y="2444647"/>
            <a:ext cx="6850065" cy="39731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31064">
            <a:off x="5481695" y="2504380"/>
            <a:ext cx="4435993" cy="2599581"/>
          </a:xfrm>
          <a:prstGeom prst="rect">
            <a:avLst/>
          </a:prstGeom>
        </p:spPr>
      </p:pic>
      <p:sp>
        <p:nvSpPr>
          <p:cNvPr id="6" name="Rectangle 5"/>
          <p:cNvSpPr/>
          <p:nvPr/>
        </p:nvSpPr>
        <p:spPr>
          <a:xfrm>
            <a:off x="945745" y="2929082"/>
            <a:ext cx="3268844" cy="369332"/>
          </a:xfrm>
          <a:prstGeom prst="rect">
            <a:avLst/>
          </a:prstGeom>
        </p:spPr>
        <p:txBody>
          <a:bodyPr wrap="none">
            <a:spAutoFit/>
          </a:bodyPr>
          <a:lstStyle/>
          <a:p>
            <a:pPr>
              <a:defRPr/>
            </a:pPr>
            <a:r>
              <a:rPr lang="en-GB" dirty="0"/>
              <a:t>Types of formal letters can be:</a:t>
            </a:r>
          </a:p>
        </p:txBody>
      </p:sp>
      <p:sp>
        <p:nvSpPr>
          <p:cNvPr id="8" name="Rectangle 7"/>
          <p:cNvSpPr/>
          <p:nvPr/>
        </p:nvSpPr>
        <p:spPr>
          <a:xfrm>
            <a:off x="973929" y="3497753"/>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Complaint letters</a:t>
            </a:r>
          </a:p>
        </p:txBody>
      </p:sp>
      <p:sp>
        <p:nvSpPr>
          <p:cNvPr id="9" name="Rectangle 8"/>
          <p:cNvSpPr/>
          <p:nvPr/>
        </p:nvSpPr>
        <p:spPr>
          <a:xfrm>
            <a:off x="973929" y="4183664"/>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Protest letters</a:t>
            </a:r>
          </a:p>
        </p:txBody>
      </p:sp>
      <p:sp>
        <p:nvSpPr>
          <p:cNvPr id="10" name="Rectangle 9"/>
          <p:cNvSpPr/>
          <p:nvPr/>
        </p:nvSpPr>
        <p:spPr>
          <a:xfrm>
            <a:off x="973928" y="4869575"/>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Invitations</a:t>
            </a:r>
          </a:p>
        </p:txBody>
      </p:sp>
      <p:sp>
        <p:nvSpPr>
          <p:cNvPr id="11" name="Rectangle 10"/>
          <p:cNvSpPr/>
          <p:nvPr/>
        </p:nvSpPr>
        <p:spPr>
          <a:xfrm>
            <a:off x="973927" y="5555486"/>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Letters to schedule an appointment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6"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are the features of a letter?</a:t>
            </a:r>
            <a:endParaRPr lang="en-GB" sz="3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93"/>
          <a:stretch/>
        </p:blipFill>
        <p:spPr>
          <a:xfrm>
            <a:off x="855591" y="1211580"/>
            <a:ext cx="3419229" cy="5047164"/>
          </a:xfrm>
          <a:prstGeom prst="rect">
            <a:avLst/>
          </a:prstGeom>
        </p:spPr>
      </p:pic>
      <p:sp>
        <p:nvSpPr>
          <p:cNvPr id="4" name="TextBox 3"/>
          <p:cNvSpPr txBox="1"/>
          <p:nvPr/>
        </p:nvSpPr>
        <p:spPr>
          <a:xfrm>
            <a:off x="2754630" y="1438911"/>
            <a:ext cx="1394460" cy="1015663"/>
          </a:xfrm>
          <a:prstGeom prst="rect">
            <a:avLst/>
          </a:prstGeom>
          <a:noFill/>
        </p:spPr>
        <p:txBody>
          <a:bodyPr wrap="square" rtlCol="0">
            <a:spAutoFit/>
          </a:bodyPr>
          <a:lstStyle/>
          <a:p>
            <a:r>
              <a:rPr lang="en-GB" sz="1000" dirty="0"/>
              <a:t>A Company</a:t>
            </a:r>
          </a:p>
          <a:p>
            <a:r>
              <a:rPr lang="en-GB" sz="1000" dirty="0"/>
              <a:t>123 Business Street</a:t>
            </a:r>
          </a:p>
          <a:p>
            <a:r>
              <a:rPr lang="en-GB" sz="1000" dirty="0"/>
              <a:t>London</a:t>
            </a:r>
          </a:p>
          <a:p>
            <a:r>
              <a:rPr lang="en-GB" sz="1000" dirty="0"/>
              <a:t>W1 2AB</a:t>
            </a:r>
            <a:br>
              <a:rPr lang="en-GB" sz="1000" dirty="0"/>
            </a:br>
            <a:endParaRPr lang="en-GB" sz="1000" dirty="0"/>
          </a:p>
          <a:p>
            <a:r>
              <a:rPr lang="en-GB" sz="1000" dirty="0"/>
              <a:t>Phone: 020 123 4567</a:t>
            </a:r>
          </a:p>
        </p:txBody>
      </p:sp>
      <p:sp>
        <p:nvSpPr>
          <p:cNvPr id="5" name="TextBox 4"/>
          <p:cNvSpPr txBox="1"/>
          <p:nvPr/>
        </p:nvSpPr>
        <p:spPr>
          <a:xfrm>
            <a:off x="963930" y="2454574"/>
            <a:ext cx="1394460" cy="707886"/>
          </a:xfrm>
          <a:prstGeom prst="rect">
            <a:avLst/>
          </a:prstGeom>
          <a:noFill/>
        </p:spPr>
        <p:txBody>
          <a:bodyPr wrap="square" rtlCol="0">
            <a:spAutoFit/>
          </a:bodyPr>
          <a:lstStyle/>
          <a:p>
            <a:r>
              <a:rPr lang="en-GB" sz="1000" dirty="0"/>
              <a:t>Polly Pearson</a:t>
            </a:r>
          </a:p>
          <a:p>
            <a:r>
              <a:rPr lang="en-GB" sz="1000" dirty="0"/>
              <a:t>5 Hilly Street</a:t>
            </a:r>
          </a:p>
          <a:p>
            <a:r>
              <a:rPr lang="en-GB" sz="1000" dirty="0"/>
              <a:t>Sheffield</a:t>
            </a:r>
          </a:p>
          <a:p>
            <a:r>
              <a:rPr lang="en-GB" sz="1000" dirty="0"/>
              <a:t>S1 3YZV</a:t>
            </a:r>
          </a:p>
        </p:txBody>
      </p:sp>
      <p:sp>
        <p:nvSpPr>
          <p:cNvPr id="6" name="TextBox 5"/>
          <p:cNvSpPr txBox="1"/>
          <p:nvPr/>
        </p:nvSpPr>
        <p:spPr>
          <a:xfrm>
            <a:off x="2754630" y="3056049"/>
            <a:ext cx="1394460" cy="246221"/>
          </a:xfrm>
          <a:prstGeom prst="rect">
            <a:avLst/>
          </a:prstGeom>
          <a:noFill/>
        </p:spPr>
        <p:txBody>
          <a:bodyPr wrap="square" rtlCol="0">
            <a:spAutoFit/>
          </a:bodyPr>
          <a:lstStyle/>
          <a:p>
            <a:r>
              <a:rPr lang="en-GB" sz="1000" dirty="0"/>
              <a:t>7</a:t>
            </a:r>
            <a:r>
              <a:rPr lang="en-GB" sz="1000" baseline="30000" dirty="0"/>
              <a:t>th</a:t>
            </a:r>
            <a:r>
              <a:rPr lang="en-GB" sz="1000" dirty="0"/>
              <a:t> January 2016</a:t>
            </a:r>
          </a:p>
        </p:txBody>
      </p:sp>
      <p:sp>
        <p:nvSpPr>
          <p:cNvPr id="7" name="TextBox 6"/>
          <p:cNvSpPr txBox="1"/>
          <p:nvPr/>
        </p:nvSpPr>
        <p:spPr>
          <a:xfrm>
            <a:off x="963930" y="3298787"/>
            <a:ext cx="3185160" cy="2246769"/>
          </a:xfrm>
          <a:prstGeom prst="rect">
            <a:avLst/>
          </a:prstGeom>
          <a:noFill/>
        </p:spPr>
        <p:txBody>
          <a:bodyPr wrap="square" rtlCol="0">
            <a:spAutoFit/>
          </a:bodyPr>
          <a:lstStyle/>
          <a:p>
            <a:r>
              <a:rPr lang="en-GB" sz="1000" dirty="0"/>
              <a:t>Dear Ms Pearson</a:t>
            </a:r>
          </a:p>
          <a:p>
            <a:endParaRPr lang="en-GB" sz="1000" dirty="0"/>
          </a:p>
          <a:p>
            <a:r>
              <a:rPr lang="en-GB" sz="1000" dirty="0"/>
              <a:t>Xxxxxx xx xxxxx xxxxxx xxxxxxx xxxxx. Xxxxxx xxx x</a:t>
            </a:r>
            <a:br>
              <a:rPr lang="en-GB" sz="1000" dirty="0"/>
            </a:br>
            <a:r>
              <a:rPr lang="en-GB" sz="1000" dirty="0"/>
              <a:t>xxxx xx xxx x xxxxxxxxxxx. X xxx xxxxxx xxxxxxxx x xx xxx xxx xx xxxx. Xxxxx xx xxxx x xxxxx xxxx x xxxx x xxxxxx. X xxx xxxxxx xxxxxxxx x xx xxx xxx xx xxxx. Xxxxx xx xxxx x xxxxx xxxx x xxxxx x xxxxxx.</a:t>
            </a:r>
          </a:p>
          <a:p>
            <a:endParaRPr lang="en-GB" sz="1000" dirty="0"/>
          </a:p>
          <a:p>
            <a:r>
              <a:rPr lang="en-GB" sz="1000" dirty="0"/>
              <a:t>Xxxx xxxx x xx xx xx xxx xxxx x xxx xxx.</a:t>
            </a:r>
          </a:p>
          <a:p>
            <a:endParaRPr lang="en-GB" sz="1000" dirty="0"/>
          </a:p>
          <a:p>
            <a:r>
              <a:rPr lang="en-GB" sz="1000" dirty="0"/>
              <a:t>Your sincerely</a:t>
            </a:r>
          </a:p>
          <a:p>
            <a:endParaRPr lang="en-GB" sz="1000" dirty="0"/>
          </a:p>
          <a:p>
            <a:r>
              <a:rPr lang="en-GB" sz="1000" dirty="0"/>
              <a:t>John Smith</a:t>
            </a:r>
          </a:p>
          <a:p>
            <a:r>
              <a:rPr lang="en-GB" sz="1000" dirty="0"/>
              <a:t>Manager</a:t>
            </a:r>
          </a:p>
        </p:txBody>
      </p:sp>
      <p:grpSp>
        <p:nvGrpSpPr>
          <p:cNvPr id="44" name="Group 43"/>
          <p:cNvGrpSpPr/>
          <p:nvPr/>
        </p:nvGrpSpPr>
        <p:grpSpPr>
          <a:xfrm>
            <a:off x="4000500" y="1506974"/>
            <a:ext cx="3626767" cy="369332"/>
            <a:chOff x="4000500" y="1506974"/>
            <a:chExt cx="3626767" cy="369332"/>
          </a:xfrm>
        </p:grpSpPr>
        <p:grpSp>
          <p:nvGrpSpPr>
            <p:cNvPr id="14" name="Group 13"/>
            <p:cNvGrpSpPr/>
            <p:nvPr/>
          </p:nvGrpSpPr>
          <p:grpSpPr>
            <a:xfrm>
              <a:off x="4000500" y="1600200"/>
              <a:ext cx="1954530" cy="205740"/>
              <a:chOff x="4469130" y="1600200"/>
              <a:chExt cx="1954530" cy="205740"/>
            </a:xfrm>
          </p:grpSpPr>
          <p:cxnSp>
            <p:nvCxnSpPr>
              <p:cNvPr id="10" name="Straight Connector 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6913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1792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6128139" y="1506974"/>
              <a:ext cx="1499128"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Your address</a:t>
              </a:r>
            </a:p>
          </p:txBody>
        </p:sp>
      </p:grpSp>
      <p:grpSp>
        <p:nvGrpSpPr>
          <p:cNvPr id="46" name="Group 45"/>
          <p:cNvGrpSpPr/>
          <p:nvPr/>
        </p:nvGrpSpPr>
        <p:grpSpPr>
          <a:xfrm>
            <a:off x="4000500" y="2977794"/>
            <a:ext cx="2783588" cy="369332"/>
            <a:chOff x="4000500" y="2977794"/>
            <a:chExt cx="2783588" cy="369332"/>
          </a:xfrm>
        </p:grpSpPr>
        <p:grpSp>
          <p:nvGrpSpPr>
            <p:cNvPr id="16" name="Group 15"/>
            <p:cNvGrpSpPr/>
            <p:nvPr/>
          </p:nvGrpSpPr>
          <p:grpSpPr>
            <a:xfrm>
              <a:off x="4000500" y="3075267"/>
              <a:ext cx="1954530" cy="205740"/>
              <a:chOff x="4469130" y="1600200"/>
              <a:chExt cx="1954530" cy="205740"/>
            </a:xfrm>
          </p:grpSpPr>
          <p:cxnSp>
            <p:nvCxnSpPr>
              <p:cNvPr id="17" name="Straight Connector 16"/>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6913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21792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p:cNvSpPr/>
            <p:nvPr/>
          </p:nvSpPr>
          <p:spPr>
            <a:xfrm>
              <a:off x="6128139" y="2977794"/>
              <a:ext cx="65594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Date</a:t>
              </a:r>
            </a:p>
          </p:txBody>
        </p:sp>
      </p:grpSp>
      <p:grpSp>
        <p:nvGrpSpPr>
          <p:cNvPr id="45" name="Group 44"/>
          <p:cNvGrpSpPr/>
          <p:nvPr/>
        </p:nvGrpSpPr>
        <p:grpSpPr>
          <a:xfrm>
            <a:off x="2067171" y="2490501"/>
            <a:ext cx="6153207" cy="369332"/>
            <a:chOff x="2067171" y="2490501"/>
            <a:chExt cx="6153207" cy="369332"/>
          </a:xfrm>
        </p:grpSpPr>
        <p:grpSp>
          <p:nvGrpSpPr>
            <p:cNvPr id="21" name="Group 20"/>
            <p:cNvGrpSpPr/>
            <p:nvPr/>
          </p:nvGrpSpPr>
          <p:grpSpPr>
            <a:xfrm>
              <a:off x="2067171" y="2574948"/>
              <a:ext cx="3887859" cy="205740"/>
              <a:chOff x="2535801" y="1600200"/>
              <a:chExt cx="3887859" cy="205740"/>
            </a:xfrm>
          </p:grpSpPr>
          <p:cxnSp>
            <p:nvCxnSpPr>
              <p:cNvPr id="22" name="Straight Connector 21"/>
              <p:cNvCxnSpPr>
                <a:stCxn id="23"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35801"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217920"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128139" y="2490501"/>
              <a:ext cx="209223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Recipient’s address</a:t>
              </a:r>
            </a:p>
          </p:txBody>
        </p:sp>
      </p:grpSp>
      <p:grpSp>
        <p:nvGrpSpPr>
          <p:cNvPr id="48" name="Group 47"/>
          <p:cNvGrpSpPr/>
          <p:nvPr/>
        </p:nvGrpSpPr>
        <p:grpSpPr>
          <a:xfrm>
            <a:off x="4000500" y="3890826"/>
            <a:ext cx="3378149" cy="369332"/>
            <a:chOff x="4000500" y="3890826"/>
            <a:chExt cx="3378149" cy="369332"/>
          </a:xfrm>
        </p:grpSpPr>
        <p:grpSp>
          <p:nvGrpSpPr>
            <p:cNvPr id="29" name="Group 28"/>
            <p:cNvGrpSpPr/>
            <p:nvPr/>
          </p:nvGrpSpPr>
          <p:grpSpPr>
            <a:xfrm>
              <a:off x="4000500" y="3972622"/>
              <a:ext cx="1954530" cy="205740"/>
              <a:chOff x="4469130" y="1600200"/>
              <a:chExt cx="1954530" cy="205740"/>
            </a:xfrm>
          </p:grpSpPr>
          <p:cxnSp>
            <p:nvCxnSpPr>
              <p:cNvPr id="30" name="Straight Connector 2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46913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21792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p:cNvSpPr/>
            <p:nvPr/>
          </p:nvSpPr>
          <p:spPr>
            <a:xfrm>
              <a:off x="6115162" y="3890826"/>
              <a:ext cx="1263487"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Main body</a:t>
              </a:r>
            </a:p>
          </p:txBody>
        </p:sp>
      </p:grpSp>
      <p:grpSp>
        <p:nvGrpSpPr>
          <p:cNvPr id="47" name="Group 46"/>
          <p:cNvGrpSpPr/>
          <p:nvPr/>
        </p:nvGrpSpPr>
        <p:grpSpPr>
          <a:xfrm>
            <a:off x="2067171" y="3283399"/>
            <a:ext cx="5099882" cy="369332"/>
            <a:chOff x="2067171" y="3283399"/>
            <a:chExt cx="5099882" cy="369332"/>
          </a:xfrm>
        </p:grpSpPr>
        <p:grpSp>
          <p:nvGrpSpPr>
            <p:cNvPr id="34" name="Group 33"/>
            <p:cNvGrpSpPr/>
            <p:nvPr/>
          </p:nvGrpSpPr>
          <p:grpSpPr>
            <a:xfrm>
              <a:off x="2067171" y="3347126"/>
              <a:ext cx="3887859" cy="205740"/>
              <a:chOff x="2535801" y="1600200"/>
              <a:chExt cx="3887859" cy="205740"/>
            </a:xfrm>
          </p:grpSpPr>
          <p:cxnSp>
            <p:nvCxnSpPr>
              <p:cNvPr id="35" name="Straight Connector 34"/>
              <p:cNvCxnSpPr>
                <a:stCxn id="36"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535801"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217920"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p:cNvSpPr/>
            <p:nvPr/>
          </p:nvSpPr>
          <p:spPr>
            <a:xfrm>
              <a:off x="6115162" y="3283399"/>
              <a:ext cx="1051891"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Greeting</a:t>
              </a:r>
            </a:p>
          </p:txBody>
        </p:sp>
      </p:grpSp>
      <p:grpSp>
        <p:nvGrpSpPr>
          <p:cNvPr id="49" name="Group 48"/>
          <p:cNvGrpSpPr/>
          <p:nvPr/>
        </p:nvGrpSpPr>
        <p:grpSpPr>
          <a:xfrm>
            <a:off x="2067171" y="5088399"/>
            <a:ext cx="5867720" cy="369332"/>
            <a:chOff x="2067171" y="5088399"/>
            <a:chExt cx="5867720" cy="369332"/>
          </a:xfrm>
        </p:grpSpPr>
        <p:grpSp>
          <p:nvGrpSpPr>
            <p:cNvPr id="39" name="Group 38"/>
            <p:cNvGrpSpPr/>
            <p:nvPr/>
          </p:nvGrpSpPr>
          <p:grpSpPr>
            <a:xfrm>
              <a:off x="2067171" y="5172832"/>
              <a:ext cx="3887859" cy="205740"/>
              <a:chOff x="2535801" y="1600200"/>
              <a:chExt cx="3887859" cy="205740"/>
            </a:xfrm>
          </p:grpSpPr>
          <p:cxnSp>
            <p:nvCxnSpPr>
              <p:cNvPr id="40" name="Straight Connector 39"/>
              <p:cNvCxnSpPr>
                <a:stCxn id="41"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35801"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217920"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a:off x="6115162" y="5088399"/>
              <a:ext cx="181972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Closing farewell</a:t>
              </a:r>
            </a:p>
          </p:txBody>
        </p:sp>
      </p:grpSp>
    </p:spTree>
    <p:extLst>
      <p:ext uri="{BB962C8B-B14F-4D97-AF65-F5344CB8AC3E}">
        <p14:creationId xmlns:p14="http://schemas.microsoft.com/office/powerpoint/2010/main" val="33134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left)">
                                      <p:cBhvr>
                                        <p:cTn id="49" dur="500"/>
                                        <p:tgtEl>
                                          <p:spTgt spid="7">
                                            <p:txEl>
                                              <p:pRg st="2" end="2"/>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6" end="6"/>
                                            </p:txEl>
                                          </p:spTgt>
                                        </p:tgtEl>
                                        <p:attrNameLst>
                                          <p:attrName>style.visibility</p:attrName>
                                        </p:attrNameLst>
                                      </p:cBhvr>
                                      <p:to>
                                        <p:strVal val="visible"/>
                                      </p:to>
                                    </p:set>
                                    <p:animEffect transition="in" filter="wipe(left)">
                                      <p:cBhvr>
                                        <p:cTn id="60" dur="500"/>
                                        <p:tgtEl>
                                          <p:spTgt spid="7">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left)">
                                      <p:cBhvr>
                                        <p:cTn id="63" dur="500"/>
                                        <p:tgtEl>
                                          <p:spTgt spid="7">
                                            <p:txEl>
                                              <p:pRg st="8" end="8"/>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7">
                                            <p:txEl>
                                              <p:pRg st="9" end="9"/>
                                            </p:txEl>
                                          </p:spTgt>
                                        </p:tgtEl>
                                        <p:attrNameLst>
                                          <p:attrName>style.visibility</p:attrName>
                                        </p:attrNameLst>
                                      </p:cBhvr>
                                      <p:to>
                                        <p:strVal val="visible"/>
                                      </p:to>
                                    </p:set>
                                    <p:animEffect transition="in" filter="wipe(left)">
                                      <p:cBhvr>
                                        <p:cTn id="66" dur="500"/>
                                        <p:tgtEl>
                                          <p:spTgt spid="7">
                                            <p:txEl>
                                              <p:pRg st="9" end="9"/>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0885" y="1765011"/>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altLang="en-US" dirty="0" smtClean="0">
                <a:solidFill>
                  <a:schemeClr val="bg1"/>
                </a:solidFill>
                <a:cs typeface="Arial" panose="020B0604020202020204" pitchFamily="34" charset="0"/>
              </a:rPr>
              <a:t>Imagine you have </a:t>
            </a:r>
            <a:r>
              <a:rPr lang="en-GB" altLang="en-US" dirty="0" smtClean="0">
                <a:solidFill>
                  <a:schemeClr val="bg1"/>
                </a:solidFill>
                <a:cs typeface="Arial" panose="020B0604020202020204" pitchFamily="34" charset="0"/>
              </a:rPr>
              <a:t>paid </a:t>
            </a:r>
            <a:r>
              <a:rPr lang="en-GB" altLang="en-US" dirty="0" smtClean="0">
                <a:solidFill>
                  <a:schemeClr val="bg1"/>
                </a:solidFill>
                <a:cs typeface="Arial" panose="020B0604020202020204" pitchFamily="34" charset="0"/>
              </a:rPr>
              <a:t>to visit a </a:t>
            </a:r>
            <a:r>
              <a:rPr lang="en-GB" altLang="en-US" dirty="0" smtClean="0">
                <a:solidFill>
                  <a:schemeClr val="bg1"/>
                </a:solidFill>
                <a:cs typeface="Arial" panose="020B0604020202020204" pitchFamily="34" charset="0"/>
              </a:rPr>
              <a:t>zoo</a:t>
            </a:r>
            <a:r>
              <a:rPr lang="en-GB" altLang="en-US" dirty="0" smtClean="0">
                <a:solidFill>
                  <a:schemeClr val="bg1"/>
                </a:solidFill>
                <a:cs typeface="Arial" panose="020B0604020202020204" pitchFamily="34" charset="0"/>
              </a:rPr>
              <a:t> </a:t>
            </a:r>
            <a:r>
              <a:rPr lang="en-GB" altLang="en-US" dirty="0" smtClean="0">
                <a:solidFill>
                  <a:schemeClr val="bg1"/>
                </a:solidFill>
                <a:cs typeface="Arial" panose="020B0604020202020204" pitchFamily="34" charset="0"/>
              </a:rPr>
              <a:t>with mostly good reviews.</a:t>
            </a:r>
          </a:p>
        </p:txBody>
      </p:sp>
      <p:sp>
        <p:nvSpPr>
          <p:cNvPr id="2" name="Title 1"/>
          <p:cNvSpPr>
            <a:spLocks noGrp="1"/>
          </p:cNvSpPr>
          <p:nvPr>
            <p:ph type="title"/>
          </p:nvPr>
        </p:nvSpPr>
        <p:spPr>
          <a:xfrm>
            <a:off x="457198" y="631295"/>
            <a:ext cx="8220075" cy="994306"/>
          </a:xfrm>
        </p:spPr>
        <p:txBody>
          <a:bodyPr/>
          <a:lstStyle/>
          <a:p>
            <a:pPr algn="ctr"/>
            <a:r>
              <a:rPr lang="en-GB" sz="3600" dirty="0"/>
              <a:t>How to Write a Formal Letter</a:t>
            </a:r>
            <a:br>
              <a:rPr lang="en-GB" sz="3600" dirty="0"/>
            </a:br>
            <a:r>
              <a:rPr lang="en-GB" sz="2800" dirty="0"/>
              <a:t>(</a:t>
            </a:r>
            <a:r>
              <a:rPr lang="en-GB" sz="2800" dirty="0" smtClean="0"/>
              <a:t>Complaint) </a:t>
            </a:r>
            <a:r>
              <a:rPr lang="en-GB" sz="2800" dirty="0" smtClean="0"/>
              <a:t>Zoo</a:t>
            </a:r>
            <a:endParaRPr lang="en-GB" sz="3600" dirty="0"/>
          </a:p>
        </p:txBody>
      </p:sp>
      <p:sp>
        <p:nvSpPr>
          <p:cNvPr id="3" name="Oval 2"/>
          <p:cNvSpPr/>
          <p:nvPr/>
        </p:nvSpPr>
        <p:spPr>
          <a:xfrm>
            <a:off x="2683017" y="3602181"/>
            <a:ext cx="3768436" cy="1958109"/>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could go wrong?</a:t>
            </a:r>
            <a:endParaRPr lang="en-GB" sz="3200" dirty="0"/>
          </a:p>
        </p:txBody>
      </p:sp>
      <p:sp>
        <p:nvSpPr>
          <p:cNvPr id="4" name="AutoShape 2" descr="How To Get Good Reviews for Your Business | Tradif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5-Point Star 6"/>
          <p:cNvSpPr/>
          <p:nvPr/>
        </p:nvSpPr>
        <p:spPr>
          <a:xfrm>
            <a:off x="6488546" y="2279987"/>
            <a:ext cx="406400" cy="406400"/>
          </a:xfrm>
          <a:prstGeom prst="star5">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6894946" y="2279987"/>
            <a:ext cx="406400" cy="406400"/>
          </a:xfrm>
          <a:prstGeom prst="star5">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a:off x="7301346" y="2299855"/>
            <a:ext cx="406400" cy="406400"/>
          </a:xfrm>
          <a:prstGeom prst="star5">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a:off x="7707746" y="2279987"/>
            <a:ext cx="406400" cy="406400"/>
          </a:xfrm>
          <a:prstGeom prst="star5">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6570167" y="4960459"/>
            <a:ext cx="2432175" cy="1739989"/>
          </a:xfrm>
          <a:prstGeom prst="rect">
            <a:avLst/>
          </a:prstGeom>
        </p:spPr>
      </p:pic>
    </p:spTree>
    <p:extLst>
      <p:ext uri="{BB962C8B-B14F-4D97-AF65-F5344CB8AC3E}">
        <p14:creationId xmlns:p14="http://schemas.microsoft.com/office/powerpoint/2010/main" val="2408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43367"/>
            <a:ext cx="8220075" cy="994306"/>
          </a:xfrm>
        </p:spPr>
        <p:txBody>
          <a:bodyPr/>
          <a:lstStyle/>
          <a:p>
            <a:pPr algn="ctr"/>
            <a:r>
              <a:rPr lang="en-GB" sz="3600" dirty="0" smtClean="0"/>
              <a:t>Planning – stick into books</a:t>
            </a:r>
            <a:endParaRPr lang="en-GB" sz="3600" dirty="0"/>
          </a:p>
        </p:txBody>
      </p:sp>
      <p:sp>
        <p:nvSpPr>
          <p:cNvPr id="4" name="AutoShape 2" descr="How To Get Good Reviews for Your Business | Tradif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2"/>
          <a:srcRect t="11212"/>
          <a:stretch/>
        </p:blipFill>
        <p:spPr>
          <a:xfrm>
            <a:off x="803880" y="1237673"/>
            <a:ext cx="7533064" cy="9593619"/>
          </a:xfrm>
          <a:prstGeom prst="rect">
            <a:avLst/>
          </a:prstGeom>
        </p:spPr>
      </p:pic>
      <p:sp>
        <p:nvSpPr>
          <p:cNvPr id="6" name="Rectangle 5"/>
          <p:cNvSpPr/>
          <p:nvPr/>
        </p:nvSpPr>
        <p:spPr>
          <a:xfrm>
            <a:off x="4662776" y="4104081"/>
            <a:ext cx="3195782" cy="136698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your introduction, make sure you introduce who you are and why you are writing to them</a:t>
            </a:r>
            <a:endParaRPr lang="en-GB" dirty="0"/>
          </a:p>
        </p:txBody>
      </p:sp>
    </p:spTree>
    <p:extLst>
      <p:ext uri="{BB962C8B-B14F-4D97-AF65-F5344CB8AC3E}">
        <p14:creationId xmlns:p14="http://schemas.microsoft.com/office/powerpoint/2010/main" val="27092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43367"/>
            <a:ext cx="8220075" cy="994306"/>
          </a:xfrm>
        </p:spPr>
        <p:txBody>
          <a:bodyPr/>
          <a:lstStyle/>
          <a:p>
            <a:pPr algn="ctr"/>
            <a:r>
              <a:rPr lang="en-GB" sz="3600" dirty="0" smtClean="0"/>
              <a:t>Planning</a:t>
            </a:r>
            <a:endParaRPr lang="en-GB" sz="3600" dirty="0"/>
          </a:p>
        </p:txBody>
      </p:sp>
      <p:sp>
        <p:nvSpPr>
          <p:cNvPr id="4" name="AutoShape 2" descr="How To Get Good Reviews for Your Business | Tradif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2"/>
          <a:srcRect t="59680"/>
          <a:stretch/>
        </p:blipFill>
        <p:spPr>
          <a:xfrm>
            <a:off x="-287771" y="923636"/>
            <a:ext cx="9514898" cy="5502756"/>
          </a:xfrm>
          <a:prstGeom prst="rect">
            <a:avLst/>
          </a:prstGeom>
        </p:spPr>
      </p:pic>
      <p:sp>
        <p:nvSpPr>
          <p:cNvPr id="6" name="Rectangle 5"/>
          <p:cNvSpPr/>
          <p:nvPr/>
        </p:nvSpPr>
        <p:spPr>
          <a:xfrm>
            <a:off x="4237903" y="1156567"/>
            <a:ext cx="4121006" cy="152274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your main body, include what went wrong – make at least 3 different points of complaint. Make sure to add detail and how it made you feel</a:t>
            </a:r>
            <a:endParaRPr lang="en-GB" dirty="0"/>
          </a:p>
        </p:txBody>
      </p:sp>
      <p:sp>
        <p:nvSpPr>
          <p:cNvPr id="7" name="Rectangle 6"/>
          <p:cNvSpPr/>
          <p:nvPr/>
        </p:nvSpPr>
        <p:spPr>
          <a:xfrm>
            <a:off x="4319588" y="3359585"/>
            <a:ext cx="4039321" cy="163353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your ending paragraph, state what compensation you would like (refund? Free tickets for a return trip when they have changed that which upset you?)</a:t>
            </a:r>
            <a:endParaRPr lang="en-GB" dirty="0"/>
          </a:p>
        </p:txBody>
      </p:sp>
    </p:spTree>
    <p:extLst>
      <p:ext uri="{BB962C8B-B14F-4D97-AF65-F5344CB8AC3E}">
        <p14:creationId xmlns:p14="http://schemas.microsoft.com/office/powerpoint/2010/main" val="7498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89" y="581105"/>
            <a:ext cx="8220075" cy="1681804"/>
          </a:xfrm>
        </p:spPr>
        <p:txBody>
          <a:bodyPr/>
          <a:lstStyle/>
          <a:p>
            <a:pPr algn="ctr"/>
            <a:r>
              <a:rPr lang="en-GB" sz="2800" dirty="0" smtClean="0"/>
              <a:t>Begin writing your letter.</a:t>
            </a:r>
            <a:br>
              <a:rPr lang="en-GB" sz="2800" dirty="0" smtClean="0"/>
            </a:br>
            <a:r>
              <a:rPr lang="en-GB" sz="2800" dirty="0" smtClean="0"/>
              <a:t/>
            </a:r>
            <a:br>
              <a:rPr lang="en-GB" sz="2800" dirty="0" smtClean="0"/>
            </a:br>
            <a:r>
              <a:rPr lang="en-GB" sz="2800" dirty="0" smtClean="0"/>
              <a:t>When </a:t>
            </a:r>
            <a:r>
              <a:rPr lang="en-GB" sz="2800" dirty="0" smtClean="0"/>
              <a:t>finished, edit your letter with a partner.</a:t>
            </a:r>
            <a:br>
              <a:rPr lang="en-GB" sz="2800" dirty="0" smtClean="0"/>
            </a:br>
            <a:r>
              <a:rPr lang="en-GB" sz="2800" dirty="0"/>
              <a:t/>
            </a:r>
            <a:br>
              <a:rPr lang="en-GB" sz="2800" dirty="0"/>
            </a:br>
            <a:r>
              <a:rPr lang="en-GB" sz="2800" dirty="0" smtClean="0"/>
              <a:t>Refer to the year 6 writing checklist.</a:t>
            </a:r>
            <a:endParaRPr lang="en-GB" sz="2800" dirty="0"/>
          </a:p>
        </p:txBody>
      </p:sp>
      <p:sp>
        <p:nvSpPr>
          <p:cNvPr id="4" name="AutoShape 2" descr="How To Get Good Reviews for Your Business | Tradif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2675700" y="2552479"/>
            <a:ext cx="3930852" cy="4305521"/>
          </a:xfrm>
          <a:prstGeom prst="rect">
            <a:avLst/>
          </a:prstGeom>
        </p:spPr>
      </p:pic>
    </p:spTree>
    <p:extLst>
      <p:ext uri="{BB962C8B-B14F-4D97-AF65-F5344CB8AC3E}">
        <p14:creationId xmlns:p14="http://schemas.microsoft.com/office/powerpoint/2010/main" val="37391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423</TotalTime>
  <Words>214</Words>
  <Application>Microsoft Office PowerPoint</Application>
  <PresentationFormat>On-screen Show (4:3)</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Twinkl</vt:lpstr>
      <vt:lpstr>Calibri</vt:lpstr>
      <vt:lpstr>Office Theme</vt:lpstr>
      <vt:lpstr>What are formal and informal speech? Formal language does not use colloquialisms, contractions or first person pronouns such as 'I' or 'We'. Informal language is more casual and spontaneous. It is used when communicating with friends or family either in writing or in conversation.</vt:lpstr>
      <vt:lpstr>What are formal and informal speech? Formal language does not use colloquialisms, contractions or first person pronouns such as 'I' or 'We'. Informal language is more casual and spontaneous. It is used when communicating with friends or family either in writing or in conversation.</vt:lpstr>
      <vt:lpstr>What Is a Formal Letter?</vt:lpstr>
      <vt:lpstr>What are the features of a letter?</vt:lpstr>
      <vt:lpstr>How to Write a Formal Letter (Complaint) Zoo</vt:lpstr>
      <vt:lpstr>Planning – stick into books</vt:lpstr>
      <vt:lpstr>Planning</vt:lpstr>
      <vt:lpstr>Begin writing your letter.  When finished, edit your letter with a partner.  Refer to the year 6 writing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Carla Austin</cp:lastModifiedBy>
  <cp:revision>26</cp:revision>
  <dcterms:created xsi:type="dcterms:W3CDTF">2020-09-21T12:22:42Z</dcterms:created>
  <dcterms:modified xsi:type="dcterms:W3CDTF">2022-02-24T14:16:15Z</dcterms:modified>
</cp:coreProperties>
</file>