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handoutMasterIdLst>
    <p:handoutMasterId r:id="rId9"/>
  </p:handoutMasterIdLst>
  <p:sldIdLst>
    <p:sldId id="256" r:id="rId2"/>
    <p:sldId id="266" r:id="rId3"/>
    <p:sldId id="257" r:id="rId4"/>
    <p:sldId id="261" r:id="rId5"/>
    <p:sldId id="265" r:id="rId6"/>
    <p:sldId id="260" r:id="rId7"/>
    <p:sldId id="258" r:id="rId8"/>
  </p:sldIdLst>
  <p:sldSz cx="9144000" cy="6858000" type="screen4x3"/>
  <p:notesSz cx="6858000" cy="9144000"/>
  <p:embeddedFontLst>
    <p:embeddedFont>
      <p:font typeface="Open Sans" panose="020B0604020202020204" charset="0"/>
      <p:regular r:id="rId10"/>
      <p:bold r:id="rId11"/>
      <p:italic r:id="rId12"/>
      <p:boldItalic r:id="rId13"/>
    </p:embeddedFont>
    <p:embeddedFont>
      <p:font typeface="Adobe Gothic Std B" panose="020B0800000000000000" charset="-128"/>
      <p:bold r:id="rId14"/>
    </p:embeddedFont>
    <p:embeddedFont>
      <p:font typeface="Calibri" panose="020F0502020204030204" pitchFamily="34" charset="0"/>
      <p:regular r:id="rId15"/>
      <p:bold r:id="rId16"/>
      <p:italic r:id="rId17"/>
      <p:boldItalic r:id="rId18"/>
    </p:embeddedFont>
  </p:embeddedFontLst>
  <p:defaultTex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15:guide id="1" orient="horz" pos="459" userDrawn="1">
          <p15:clr>
            <a:srgbClr val="A4A3A4"/>
          </p15:clr>
        </p15:guide>
        <p15:guide id="2" pos="2880" userDrawn="1">
          <p15:clr>
            <a:srgbClr val="A4A3A4"/>
          </p15:clr>
        </p15:guide>
        <p15:guide id="3" pos="5488" userDrawn="1">
          <p15:clr>
            <a:srgbClr val="A4A3A4"/>
          </p15:clr>
        </p15:guide>
        <p15:guide id="4" pos="272" userDrawn="1">
          <p15:clr>
            <a:srgbClr val="A4A3A4"/>
          </p15:clr>
        </p15:guide>
        <p15:guide id="5" orient="horz" pos="2160" userDrawn="1">
          <p15:clr>
            <a:srgbClr val="A4A3A4"/>
          </p15:clr>
        </p15:guide>
        <p15:guide id="6" orient="horz" pos="4042" userDrawn="1">
          <p15:clr>
            <a:srgbClr val="A4A3A4"/>
          </p15:clr>
        </p15:guide>
        <p15:guide id="7" userDrawn="1">
          <p15:clr>
            <a:srgbClr val="A4A3A4"/>
          </p15:clr>
        </p15:guide>
        <p15:guide id="8" pos="5760" userDrawn="1">
          <p15:clr>
            <a:srgbClr val="A4A3A4"/>
          </p15:clr>
        </p15:guide>
        <p15:guide id="9" orient="horz" userDrawn="1">
          <p15:clr>
            <a:srgbClr val="A4A3A4"/>
          </p15:clr>
        </p15:guide>
        <p15:guide id="10" orient="horz" pos="4320" userDrawn="1">
          <p15:clr>
            <a:srgbClr val="A4A3A4"/>
          </p15:clr>
        </p15:guide>
        <p15:guide id="12" orient="horz" pos="686" userDrawn="1">
          <p15:clr>
            <a:srgbClr val="A4A3A4"/>
          </p15:clr>
        </p15:guide>
        <p15:guide id="13" orient="horz" pos="867"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38041"/>
    <a:srgbClr val="7F8440"/>
    <a:srgbClr val="7E893B"/>
    <a:srgbClr val="71893B"/>
    <a:srgbClr val="42452F"/>
    <a:srgbClr val="9C842E"/>
    <a:srgbClr val="7E6E4C"/>
    <a:srgbClr val="333366"/>
    <a:srgbClr val="9E2C2C"/>
    <a:srgbClr val="9F2B5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showGuides="1">
      <p:cViewPr varScale="1">
        <p:scale>
          <a:sx n="69" d="100"/>
          <a:sy n="69" d="100"/>
        </p:scale>
        <p:origin x="1184" y="44"/>
      </p:cViewPr>
      <p:guideLst>
        <p:guide orient="horz" pos="459"/>
        <p:guide pos="2880"/>
        <p:guide pos="5488"/>
        <p:guide pos="272"/>
        <p:guide orient="horz" pos="2160"/>
        <p:guide orient="horz" pos="4042"/>
        <p:guide/>
        <p:guide pos="5760"/>
        <p:guide orient="horz"/>
        <p:guide orient="horz" pos="4320"/>
        <p:guide orient="horz" pos="686"/>
        <p:guide orient="horz" pos="867"/>
      </p:guideLst>
    </p:cSldViewPr>
  </p:slideViewPr>
  <p:notesTextViewPr>
    <p:cViewPr>
      <p:scale>
        <a:sx n="3" d="2"/>
        <a:sy n="3" d="2"/>
      </p:scale>
      <p:origin x="0" y="0"/>
    </p:cViewPr>
  </p:notesTextViewPr>
  <p:sorterViewPr>
    <p:cViewPr>
      <p:scale>
        <a:sx n="100" d="100"/>
        <a:sy n="100" d="100"/>
      </p:scale>
      <p:origin x="0" y="0"/>
    </p:cViewPr>
  </p:sorterViewPr>
  <p:notesViewPr>
    <p:cSldViewPr snapToGrid="0" showGuides="1">
      <p:cViewPr varScale="1">
        <p:scale>
          <a:sx n="90" d="100"/>
          <a:sy n="90" d="100"/>
        </p:scale>
        <p:origin x="3696" y="7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4.fntdata"/><Relationship Id="rId18" Type="http://schemas.openxmlformats.org/officeDocument/2006/relationships/font" Target="fonts/font9.fntdata"/><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font" Target="fonts/font3.fntdata"/><Relationship Id="rId17" Type="http://schemas.openxmlformats.org/officeDocument/2006/relationships/font" Target="fonts/font8.fntdata"/><Relationship Id="rId2" Type="http://schemas.openxmlformats.org/officeDocument/2006/relationships/slide" Target="slides/slide1.xml"/><Relationship Id="rId16" Type="http://schemas.openxmlformats.org/officeDocument/2006/relationships/font" Target="fonts/font7.fntdata"/><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font" Target="fonts/font2.fntdata"/><Relationship Id="rId5" Type="http://schemas.openxmlformats.org/officeDocument/2006/relationships/slide" Target="slides/slide4.xml"/><Relationship Id="rId15" Type="http://schemas.openxmlformats.org/officeDocument/2006/relationships/font" Target="fonts/font6.fntdata"/><Relationship Id="rId10" Type="http://schemas.openxmlformats.org/officeDocument/2006/relationships/font" Target="fonts/font1.fntdata"/><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handoutMaster" Target="handoutMasters/handoutMaster1.xml"/><Relationship Id="rId14" Type="http://schemas.openxmlformats.org/officeDocument/2006/relationships/font" Target="fonts/font5.fntdata"/><Relationship Id="rId22"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13E23B0-7AFB-419F-88ED-9863E094EC0D}" type="datetimeFigureOut">
              <a:rPr lang="en-GB" smtClean="0"/>
              <a:t>13/01/2022</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6115618-F096-47F9-A2E0-5659E59688C3}" type="slidenum">
              <a:rPr lang="en-GB" smtClean="0"/>
              <a:t>‹#›</a:t>
            </a:fld>
            <a:endParaRPr lang="en-GB"/>
          </a:p>
        </p:txBody>
      </p:sp>
    </p:spTree>
    <p:extLst>
      <p:ext uri="{BB962C8B-B14F-4D97-AF65-F5344CB8AC3E}">
        <p14:creationId xmlns:p14="http://schemas.microsoft.com/office/powerpoint/2010/main" val="4266240116"/>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0% White">
    <p:bg>
      <p:bgPr>
        <a:solidFill>
          <a:schemeClr val="accent1"/>
        </a:solid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40" y="0"/>
            <a:ext cx="9137920" cy="6858000"/>
          </a:xfrm>
          <a:prstGeom prst="rect">
            <a:avLst/>
          </a:prstGeom>
        </p:spPr>
      </p:pic>
    </p:spTree>
    <p:extLst>
      <p:ext uri="{BB962C8B-B14F-4D97-AF65-F5344CB8AC3E}">
        <p14:creationId xmlns:p14="http://schemas.microsoft.com/office/powerpoint/2010/main" val="20528969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2% White">
    <p:bg>
      <p:bgPr>
        <a:solidFill>
          <a:schemeClr val="accent1"/>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40" y="0"/>
            <a:ext cx="9137920" cy="6858000"/>
          </a:xfrm>
          <a:prstGeom prst="rect">
            <a:avLst/>
          </a:prstGeom>
        </p:spPr>
      </p:pic>
    </p:spTree>
    <p:extLst>
      <p:ext uri="{BB962C8B-B14F-4D97-AF65-F5344CB8AC3E}">
        <p14:creationId xmlns:p14="http://schemas.microsoft.com/office/powerpoint/2010/main" val="22415574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5% White">
    <p:bg>
      <p:bgPr>
        <a:solidFill>
          <a:schemeClr val="accent1"/>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40" y="0"/>
            <a:ext cx="9137920" cy="6858000"/>
          </a:xfrm>
          <a:prstGeom prst="rect">
            <a:avLst/>
          </a:prstGeom>
        </p:spPr>
      </p:pic>
    </p:spTree>
    <p:extLst>
      <p:ext uri="{BB962C8B-B14F-4D97-AF65-F5344CB8AC3E}">
        <p14:creationId xmlns:p14="http://schemas.microsoft.com/office/powerpoint/2010/main" val="20882981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0% White">
    <p:bg>
      <p:bgPr>
        <a:solidFill>
          <a:schemeClr val="accent1"/>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40" y="0"/>
            <a:ext cx="9137920" cy="6858000"/>
          </a:xfrm>
          <a:prstGeom prst="rect">
            <a:avLst/>
          </a:prstGeom>
        </p:spPr>
      </p:pic>
    </p:spTree>
    <p:extLst>
      <p:ext uri="{BB962C8B-B14F-4D97-AF65-F5344CB8AC3E}">
        <p14:creationId xmlns:p14="http://schemas.microsoft.com/office/powerpoint/2010/main" val="20340394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5% White">
    <p:bg>
      <p:bgPr>
        <a:solidFill>
          <a:schemeClr val="accent1"/>
        </a:solid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40" y="0"/>
            <a:ext cx="9137920" cy="6858000"/>
          </a:xfrm>
          <a:prstGeom prst="rect">
            <a:avLst/>
          </a:prstGeom>
        </p:spPr>
      </p:pic>
    </p:spTree>
    <p:extLst>
      <p:ext uri="{BB962C8B-B14F-4D97-AF65-F5344CB8AC3E}">
        <p14:creationId xmlns:p14="http://schemas.microsoft.com/office/powerpoint/2010/main" val="1929456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5% White">
    <p:bg>
      <p:bgPr>
        <a:solidFill>
          <a:schemeClr val="accent1"/>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40" y="0"/>
            <a:ext cx="9137920" cy="6858000"/>
          </a:xfrm>
          <a:prstGeom prst="rect">
            <a:avLst/>
          </a:prstGeom>
        </p:spPr>
      </p:pic>
    </p:spTree>
    <p:extLst>
      <p:ext uri="{BB962C8B-B14F-4D97-AF65-F5344CB8AC3E}">
        <p14:creationId xmlns:p14="http://schemas.microsoft.com/office/powerpoint/2010/main" val="21455605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lide">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500649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accent1"/>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6875463" y="6356350"/>
            <a:ext cx="21336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bg1"/>
                </a:solidFill>
                <a:latin typeface="+mn-lt"/>
              </a:defRPr>
            </a:lvl1pPr>
          </a:lstStyle>
          <a:p>
            <a:pPr>
              <a:defRPr/>
            </a:pPr>
            <a:fld id="{FC5A4305-8538-4AC5-A69B-BA0518FA21B2}" type="datetimeFigureOut">
              <a:rPr lang="en-GB"/>
              <a:pPr>
                <a:defRPr/>
              </a:pPr>
              <a:t>13/01/2022</a:t>
            </a:fld>
            <a:endParaRPr lang="en-GB" dirty="0"/>
          </a:p>
        </p:txBody>
      </p:sp>
    </p:spTree>
  </p:cSld>
  <p:clrMap bg1="lt1" tx1="dk1" bg2="lt2" tx2="dk2" accent1="accent1" accent2="accent2" accent3="accent3" accent4="accent4" accent5="accent5" accent6="accent6" hlink="hlink" folHlink="folHlink"/>
  <p:sldLayoutIdLst>
    <p:sldLayoutId id="2147483711" r:id="rId1"/>
    <p:sldLayoutId id="2147483717" r:id="rId2"/>
    <p:sldLayoutId id="2147483712" r:id="rId3"/>
    <p:sldLayoutId id="2147483713" r:id="rId4"/>
    <p:sldLayoutId id="2147483716" r:id="rId5"/>
    <p:sldLayoutId id="2147483714" r:id="rId6"/>
    <p:sldLayoutId id="2147483715" r:id="rId7"/>
  </p:sldLayoutIdLst>
  <p:txStyles>
    <p:title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anose="020F0502020204030204" pitchFamily="34" charset="0"/>
        </a:defRPr>
      </a:lvl2pPr>
      <a:lvl3pPr algn="ctr" rtl="0" eaLnBrk="1" fontAlgn="base" hangingPunct="1">
        <a:spcBef>
          <a:spcPct val="0"/>
        </a:spcBef>
        <a:spcAft>
          <a:spcPct val="0"/>
        </a:spcAft>
        <a:defRPr sz="4400">
          <a:solidFill>
            <a:schemeClr val="tx1"/>
          </a:solidFill>
          <a:latin typeface="Calibri" panose="020F0502020204030204" pitchFamily="34" charset="0"/>
        </a:defRPr>
      </a:lvl3pPr>
      <a:lvl4pPr algn="ctr" rtl="0" eaLnBrk="1" fontAlgn="base" hangingPunct="1">
        <a:spcBef>
          <a:spcPct val="0"/>
        </a:spcBef>
        <a:spcAft>
          <a:spcPct val="0"/>
        </a:spcAft>
        <a:defRPr sz="4400">
          <a:solidFill>
            <a:schemeClr val="tx1"/>
          </a:solidFill>
          <a:latin typeface="Calibri" panose="020F0502020204030204" pitchFamily="34" charset="0"/>
        </a:defRPr>
      </a:lvl4pPr>
      <a:lvl5pPr algn="ctr" rtl="0" eaLnBrk="1" fontAlgn="base" hangingPunct="1">
        <a:spcBef>
          <a:spcPct val="0"/>
        </a:spcBef>
        <a:spcAft>
          <a:spcPct val="0"/>
        </a:spcAft>
        <a:defRPr sz="4400">
          <a:solidFill>
            <a:schemeClr val="tx1"/>
          </a:solidFill>
          <a:latin typeface="Calibri" panose="020F0502020204030204" pitchFamily="34" charset="0"/>
        </a:defRPr>
      </a:lvl5pPr>
      <a:lvl6pPr marL="457200" algn="ctr" rtl="0" eaLnBrk="1" fontAlgn="base" hangingPunct="1">
        <a:spcBef>
          <a:spcPct val="0"/>
        </a:spcBef>
        <a:spcAft>
          <a:spcPct val="0"/>
        </a:spcAft>
        <a:defRPr sz="4400">
          <a:solidFill>
            <a:schemeClr val="tx1"/>
          </a:solidFill>
          <a:latin typeface="Calibri" panose="020F0502020204030204" pitchFamily="34" charset="0"/>
        </a:defRPr>
      </a:lvl6pPr>
      <a:lvl7pPr marL="914400" algn="ctr" rtl="0" eaLnBrk="1" fontAlgn="base" hangingPunct="1">
        <a:spcBef>
          <a:spcPct val="0"/>
        </a:spcBef>
        <a:spcAft>
          <a:spcPct val="0"/>
        </a:spcAft>
        <a:defRPr sz="4400">
          <a:solidFill>
            <a:schemeClr val="tx1"/>
          </a:solidFill>
          <a:latin typeface="Calibri" panose="020F0502020204030204" pitchFamily="34" charset="0"/>
        </a:defRPr>
      </a:lvl7pPr>
      <a:lvl8pPr marL="1371600" algn="ctr" rtl="0" eaLnBrk="1" fontAlgn="base" hangingPunct="1">
        <a:spcBef>
          <a:spcPct val="0"/>
        </a:spcBef>
        <a:spcAft>
          <a:spcPct val="0"/>
        </a:spcAft>
        <a:defRPr sz="4400">
          <a:solidFill>
            <a:schemeClr val="tx1"/>
          </a:solidFill>
          <a:latin typeface="Calibri" panose="020F0502020204030204" pitchFamily="34" charset="0"/>
        </a:defRPr>
      </a:lvl8pPr>
      <a:lvl9pPr marL="1828800" algn="ctr" rtl="0" eaLnBrk="1" fontAlgn="base" hangingPunct="1">
        <a:spcBef>
          <a:spcPct val="0"/>
        </a:spcBef>
        <a:spcAft>
          <a:spcPct val="0"/>
        </a:spcAft>
        <a:defRPr sz="4400">
          <a:solidFill>
            <a:schemeClr val="tx1"/>
          </a:solidFill>
          <a:latin typeface="Calibri" panose="020F0502020204030204" pitchFamily="34" charset="0"/>
        </a:defRPr>
      </a:lvl9pPr>
    </p:titleStyle>
    <p:bodyStyle>
      <a:lvl1pPr marL="342900" indent="-342900" algn="l" rtl="0" eaLnBrk="1" fontAlgn="base" hangingPunct="1">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8.jpg"/><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2417763" y="1701800"/>
            <a:ext cx="4319587" cy="2806700"/>
          </a:xfrm>
          <a:prstGeom prst="rect">
            <a:avLst/>
          </a:prstGeom>
          <a:solidFill>
            <a:srgbClr val="838041">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5" name="Title 1"/>
          <p:cNvSpPr txBox="1">
            <a:spLocks/>
          </p:cNvSpPr>
          <p:nvPr/>
        </p:nvSpPr>
        <p:spPr bwMode="auto">
          <a:xfrm>
            <a:off x="2555874" y="2636253"/>
            <a:ext cx="4032251" cy="8787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a:lstStyle>
          <a:p>
            <a:pPr eaLnBrk="1" hangingPunct="1"/>
            <a:r>
              <a:rPr lang="en-GB" altLang="en-US" sz="2600" dirty="0" smtClean="0">
                <a:solidFill>
                  <a:schemeClr val="bg1"/>
                </a:solidFill>
                <a:latin typeface="Open Sans" panose="020B0606030504020204" pitchFamily="34" charset="0"/>
                <a:cs typeface="Open Sans" panose="020B0606030504020204" pitchFamily="34" charset="0"/>
              </a:rPr>
              <a:t>Our theme week is </a:t>
            </a:r>
            <a:r>
              <a:rPr lang="en-GB" altLang="en-US" sz="2600" b="1" u="sng" dirty="0" smtClean="0">
                <a:solidFill>
                  <a:schemeClr val="bg1"/>
                </a:solidFill>
                <a:latin typeface="Open Sans" panose="020B0606030504020204" pitchFamily="34" charset="0"/>
                <a:cs typeface="Open Sans" panose="020B0606030504020204" pitchFamily="34" charset="0"/>
              </a:rPr>
              <a:t>Zoo</a:t>
            </a:r>
            <a:r>
              <a:rPr lang="en-GB" altLang="en-US" sz="2600" dirty="0" smtClean="0">
                <a:solidFill>
                  <a:schemeClr val="bg1"/>
                </a:solidFill>
                <a:latin typeface="Open Sans" panose="020B0606030504020204" pitchFamily="34" charset="0"/>
                <a:cs typeface="Open Sans" panose="020B0606030504020204" pitchFamily="34" charset="0"/>
              </a:rPr>
              <a:t>.</a:t>
            </a:r>
          </a:p>
          <a:p>
            <a:pPr eaLnBrk="1" hangingPunct="1"/>
            <a:r>
              <a:rPr lang="en-GB" altLang="en-US" sz="2600" dirty="0" smtClean="0">
                <a:solidFill>
                  <a:schemeClr val="bg1"/>
                </a:solidFill>
                <a:latin typeface="Open Sans" panose="020B0606030504020204" pitchFamily="34" charset="0"/>
                <a:cs typeface="Open Sans" panose="020B0606030504020204" pitchFamily="34" charset="0"/>
              </a:rPr>
              <a:t>We are going to be writing a balanced argument on zoos</a:t>
            </a:r>
            <a:endParaRPr lang="en-GB" altLang="en-US" sz="2600" dirty="0">
              <a:solidFill>
                <a:schemeClr val="bg1"/>
              </a:solidFill>
              <a:latin typeface="Open Sans" panose="020B0606030504020204" pitchFamily="34" charset="0"/>
              <a:cs typeface="Open Sans" panose="020B0606030504020204" pitchFamily="34" charset="0"/>
            </a:endParaRPr>
          </a:p>
        </p:txBody>
      </p:sp>
      <p:sp>
        <p:nvSpPr>
          <p:cNvPr id="6" name="Title 1"/>
          <p:cNvSpPr txBox="1">
            <a:spLocks/>
          </p:cNvSpPr>
          <p:nvPr/>
        </p:nvSpPr>
        <p:spPr bwMode="auto">
          <a:xfrm>
            <a:off x="2417763" y="2116188"/>
            <a:ext cx="4319587" cy="36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GB" alt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Topic</a:t>
            </a:r>
          </a:p>
        </p:txBody>
      </p:sp>
      <p:cxnSp>
        <p:nvCxnSpPr>
          <p:cNvPr id="7" name="Straight Connector 6"/>
          <p:cNvCxnSpPr/>
          <p:nvPr/>
        </p:nvCxnSpPr>
        <p:spPr>
          <a:xfrm>
            <a:off x="4110681" y="2560320"/>
            <a:ext cx="963827"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2555875" y="1846263"/>
            <a:ext cx="4032250" cy="2519362"/>
          </a:xfrm>
          <a:prstGeom prst="rect">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9" name="Rectangle 8"/>
          <p:cNvSpPr/>
          <p:nvPr/>
        </p:nvSpPr>
        <p:spPr>
          <a:xfrm>
            <a:off x="357693" y="4847320"/>
            <a:ext cx="2542526" cy="923417"/>
          </a:xfrm>
          <a:prstGeom prst="rect">
            <a:avLst/>
          </a:prstGeom>
          <a:solidFill>
            <a:srgbClr val="838041">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dirty="0" smtClean="0"/>
              <a:t>What do you know about zoos?</a:t>
            </a:r>
            <a:endParaRPr lang="en-GB" dirty="0"/>
          </a:p>
        </p:txBody>
      </p:sp>
      <p:sp>
        <p:nvSpPr>
          <p:cNvPr id="10" name="Rectangle 9"/>
          <p:cNvSpPr/>
          <p:nvPr/>
        </p:nvSpPr>
        <p:spPr>
          <a:xfrm>
            <a:off x="6153511" y="404699"/>
            <a:ext cx="2542526" cy="923417"/>
          </a:xfrm>
          <a:prstGeom prst="rect">
            <a:avLst/>
          </a:prstGeom>
          <a:solidFill>
            <a:srgbClr val="838041">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dirty="0" smtClean="0"/>
              <a:t>What is your opinion on zoos?</a:t>
            </a:r>
            <a:endParaRPr lang="en-GB"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2417763" y="1701800"/>
            <a:ext cx="4319587" cy="2806700"/>
          </a:xfrm>
          <a:prstGeom prst="rect">
            <a:avLst/>
          </a:prstGeom>
          <a:solidFill>
            <a:srgbClr val="838041">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5" name="Title 1"/>
          <p:cNvSpPr txBox="1">
            <a:spLocks/>
          </p:cNvSpPr>
          <p:nvPr/>
        </p:nvSpPr>
        <p:spPr bwMode="auto">
          <a:xfrm>
            <a:off x="2555874" y="2636253"/>
            <a:ext cx="4032251" cy="8787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a:lstStyle>
          <a:p>
            <a:pPr eaLnBrk="1" hangingPunct="1"/>
            <a:r>
              <a:rPr lang="en-GB" altLang="en-US" sz="2600" dirty="0">
                <a:solidFill>
                  <a:schemeClr val="bg1"/>
                </a:solidFill>
                <a:latin typeface="Open Sans" panose="020B0606030504020204" pitchFamily="34" charset="0"/>
                <a:cs typeface="Open Sans" panose="020B0606030504020204" pitchFamily="34" charset="0"/>
              </a:rPr>
              <a:t>Zoos Are Cruel and All the Animals Should Be Released into the Wild.</a:t>
            </a:r>
          </a:p>
        </p:txBody>
      </p:sp>
      <p:sp>
        <p:nvSpPr>
          <p:cNvPr id="6" name="Title 1"/>
          <p:cNvSpPr txBox="1">
            <a:spLocks/>
          </p:cNvSpPr>
          <p:nvPr/>
        </p:nvSpPr>
        <p:spPr bwMode="auto">
          <a:xfrm>
            <a:off x="2417763" y="2116188"/>
            <a:ext cx="4319587" cy="36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GB" altLang="en-US" sz="2200" b="1"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t>Motion</a:t>
            </a:r>
            <a:endParaRPr lang="en-GB" alt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cxnSp>
        <p:nvCxnSpPr>
          <p:cNvPr id="7" name="Straight Connector 6"/>
          <p:cNvCxnSpPr/>
          <p:nvPr/>
        </p:nvCxnSpPr>
        <p:spPr>
          <a:xfrm>
            <a:off x="4110681" y="2560320"/>
            <a:ext cx="963827"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2555875" y="1846263"/>
            <a:ext cx="4032250" cy="2519362"/>
          </a:xfrm>
          <a:prstGeom prst="rect">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9" name="Rectangle 8"/>
          <p:cNvSpPr/>
          <p:nvPr/>
        </p:nvSpPr>
        <p:spPr>
          <a:xfrm>
            <a:off x="1493728" y="251764"/>
            <a:ext cx="6230432" cy="1198777"/>
          </a:xfrm>
          <a:prstGeom prst="rect">
            <a:avLst/>
          </a:prstGeom>
          <a:solidFill>
            <a:srgbClr val="838041">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b="1" dirty="0"/>
              <a:t>Motion</a:t>
            </a:r>
            <a:r>
              <a:rPr lang="en-GB" dirty="0"/>
              <a:t>: a statement that is given to you before a </a:t>
            </a:r>
            <a:r>
              <a:rPr lang="en-GB" b="1" dirty="0"/>
              <a:t>debate</a:t>
            </a:r>
            <a:r>
              <a:rPr lang="en-GB" dirty="0"/>
              <a:t> that you have to argue in </a:t>
            </a:r>
            <a:r>
              <a:rPr lang="en-GB" dirty="0" smtClean="0"/>
              <a:t>favour </a:t>
            </a:r>
            <a:r>
              <a:rPr lang="en-GB" dirty="0"/>
              <a:t>or against depending on your teams' side</a:t>
            </a:r>
            <a:r>
              <a:rPr lang="en-GB" dirty="0" smtClean="0"/>
              <a:t>.</a:t>
            </a:r>
          </a:p>
          <a:p>
            <a:pPr algn="ctr" eaLnBrk="1" fontAlgn="auto" hangingPunct="1">
              <a:spcBef>
                <a:spcPts val="0"/>
              </a:spcBef>
              <a:spcAft>
                <a:spcPts val="0"/>
              </a:spcAft>
              <a:defRPr/>
            </a:pPr>
            <a:r>
              <a:rPr lang="en-GB" dirty="0" smtClean="0"/>
              <a:t>We are going to be exploring </a:t>
            </a:r>
            <a:r>
              <a:rPr lang="en-GB" b="1" u="sng" dirty="0" smtClean="0"/>
              <a:t>both sides</a:t>
            </a:r>
            <a:endParaRPr lang="en-GB" b="1" u="sng" dirty="0"/>
          </a:p>
        </p:txBody>
      </p:sp>
      <p:sp>
        <p:nvSpPr>
          <p:cNvPr id="10" name="Rectangle 9"/>
          <p:cNvSpPr/>
          <p:nvPr/>
        </p:nvSpPr>
        <p:spPr>
          <a:xfrm>
            <a:off x="3337681" y="4759759"/>
            <a:ext cx="2542526" cy="923417"/>
          </a:xfrm>
          <a:prstGeom prst="rect">
            <a:avLst/>
          </a:prstGeom>
          <a:solidFill>
            <a:srgbClr val="838041">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dirty="0" smtClean="0"/>
              <a:t>Do you agree with the motion? Why? Why not?</a:t>
            </a:r>
            <a:endParaRPr lang="en-GB" dirty="0"/>
          </a:p>
        </p:txBody>
      </p:sp>
    </p:spTree>
    <p:extLst>
      <p:ext uri="{BB962C8B-B14F-4D97-AF65-F5344CB8AC3E}">
        <p14:creationId xmlns:p14="http://schemas.microsoft.com/office/powerpoint/2010/main" val="3440652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7170" name="Title 1"/>
          <p:cNvSpPr>
            <a:spLocks noGrp="1"/>
          </p:cNvSpPr>
          <p:nvPr>
            <p:ph type="ctrTitle" idx="4294967295"/>
          </p:nvPr>
        </p:nvSpPr>
        <p:spPr bwMode="auto">
          <a:xfrm>
            <a:off x="0" y="728663"/>
            <a:ext cx="9144000" cy="62071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sz="3600" b="1" dirty="0">
                <a:solidFill>
                  <a:srgbClr val="838041"/>
                </a:solidFill>
                <a:latin typeface="Open Sans" panose="020B0606030504020204" pitchFamily="34" charset="0"/>
                <a:ea typeface="Open Sans" panose="020B0606030504020204" pitchFamily="34" charset="0"/>
                <a:cs typeface="Open Sans" panose="020B0606030504020204" pitchFamily="34" charset="0"/>
              </a:rPr>
              <a:t>Zoos: The Context</a:t>
            </a:r>
          </a:p>
        </p:txBody>
      </p:sp>
      <p:sp>
        <p:nvSpPr>
          <p:cNvPr id="8" name="Title 1"/>
          <p:cNvSpPr txBox="1">
            <a:spLocks/>
          </p:cNvSpPr>
          <p:nvPr/>
        </p:nvSpPr>
        <p:spPr>
          <a:xfrm>
            <a:off x="3835324" y="1516813"/>
            <a:ext cx="4868563" cy="4262705"/>
          </a:xfrm>
          <a:prstGeom prst="rect">
            <a:avLst/>
          </a:prstGeom>
        </p:spPr>
        <p:txBody>
          <a:bodyPr wrap="square" lIns="0" rIns="0">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fontAlgn="auto">
              <a:spcAft>
                <a:spcPts val="600"/>
              </a:spcAft>
              <a:defRPr/>
            </a:pPr>
            <a:r>
              <a:rPr lang="en-GB" sz="1600" dirty="0">
                <a:solidFill>
                  <a:schemeClr val="tx1">
                    <a:lumMod val="85000"/>
                    <a:lumOff val="15000"/>
                  </a:schemeClr>
                </a:solidFill>
                <a:latin typeface="Open Sans" pitchFamily="34" charset="0"/>
                <a:ea typeface="Open Sans" pitchFamily="34" charset="0"/>
                <a:cs typeface="Open Sans" pitchFamily="34" charset="0"/>
              </a:rPr>
              <a:t>In May, 2019 a Canadian zoo owner in Quebec was charged with animal cruelty when a member of the public reported that the animals were kept in poor conditions and expressed concern for their welfare.</a:t>
            </a:r>
          </a:p>
          <a:p>
            <a:pPr algn="l" fontAlgn="auto">
              <a:spcAft>
                <a:spcPts val="600"/>
              </a:spcAft>
              <a:defRPr/>
            </a:pPr>
            <a:r>
              <a:rPr lang="en-GB" sz="1600" dirty="0">
                <a:solidFill>
                  <a:schemeClr val="tx1">
                    <a:lumMod val="85000"/>
                    <a:lumOff val="15000"/>
                  </a:schemeClr>
                </a:solidFill>
                <a:latin typeface="Open Sans" pitchFamily="34" charset="0"/>
                <a:ea typeface="Open Sans" pitchFamily="34" charset="0"/>
                <a:cs typeface="Open Sans" pitchFamily="34" charset="0"/>
              </a:rPr>
              <a:t>Zoos began their life as ‘menageries’, typically an enclosed space used to keep exotic animals in captivity. Menageries often belonged to rich aristocrats and royalty as a sign of their wealth </a:t>
            </a:r>
            <a:br>
              <a:rPr lang="en-GB" sz="1600" dirty="0">
                <a:solidFill>
                  <a:schemeClr val="tx1">
                    <a:lumMod val="85000"/>
                    <a:lumOff val="15000"/>
                  </a:schemeClr>
                </a:solidFill>
                <a:latin typeface="Open Sans" pitchFamily="34" charset="0"/>
                <a:ea typeface="Open Sans" pitchFamily="34" charset="0"/>
                <a:cs typeface="Open Sans" pitchFamily="34" charset="0"/>
              </a:rPr>
            </a:br>
            <a:r>
              <a:rPr lang="en-GB" sz="1600" dirty="0">
                <a:solidFill>
                  <a:schemeClr val="tx1">
                    <a:lumMod val="85000"/>
                    <a:lumOff val="15000"/>
                  </a:schemeClr>
                </a:solidFill>
                <a:latin typeface="Open Sans" pitchFamily="34" charset="0"/>
                <a:ea typeface="Open Sans" pitchFamily="34" charset="0"/>
                <a:cs typeface="Open Sans" pitchFamily="34" charset="0"/>
              </a:rPr>
              <a:t>and power.</a:t>
            </a:r>
          </a:p>
          <a:p>
            <a:pPr algn="l" fontAlgn="auto">
              <a:spcAft>
                <a:spcPts val="600"/>
              </a:spcAft>
              <a:defRPr/>
            </a:pPr>
            <a:r>
              <a:rPr lang="en-GB" sz="1600" dirty="0">
                <a:solidFill>
                  <a:schemeClr val="tx1">
                    <a:lumMod val="85000"/>
                    <a:lumOff val="15000"/>
                  </a:schemeClr>
                </a:solidFill>
                <a:latin typeface="Open Sans" pitchFamily="34" charset="0"/>
                <a:ea typeface="Open Sans" pitchFamily="34" charset="0"/>
                <a:cs typeface="Open Sans" pitchFamily="34" charset="0"/>
              </a:rPr>
              <a:t>Modern zoos often incorporate scientific research, educational exhibits and conservation efforts but many activists argue that zoos are unnatural, cause unnecessary stress to animals and argue that animals are simply kept for human entertainment.</a:t>
            </a:r>
          </a:p>
          <a:p>
            <a:pPr algn="l" fontAlgn="auto">
              <a:spcAft>
                <a:spcPts val="600"/>
              </a:spcAft>
              <a:defRPr/>
            </a:pPr>
            <a:r>
              <a:rPr lang="en-GB" sz="1600" b="1" dirty="0">
                <a:solidFill>
                  <a:schemeClr val="tx1">
                    <a:lumMod val="85000"/>
                    <a:lumOff val="15000"/>
                  </a:schemeClr>
                </a:solidFill>
                <a:latin typeface="Open Sans" pitchFamily="34" charset="0"/>
                <a:ea typeface="Open Sans" pitchFamily="34" charset="0"/>
                <a:cs typeface="Open Sans" pitchFamily="34" charset="0"/>
              </a:rPr>
              <a:t>Do you think zoos should be closed down and their animals released into the wild?</a:t>
            </a:r>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13603" r="35788"/>
          <a:stretch/>
        </p:blipFill>
        <p:spPr>
          <a:xfrm>
            <a:off x="431800" y="1516813"/>
            <a:ext cx="3176373" cy="4183771"/>
          </a:xfrm>
          <a:prstGeom prst="rect">
            <a:avLst/>
          </a:prstGeom>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4" name="Title 1"/>
          <p:cNvSpPr txBox="1">
            <a:spLocks/>
          </p:cNvSpPr>
          <p:nvPr/>
        </p:nvSpPr>
        <p:spPr bwMode="auto">
          <a:xfrm>
            <a:off x="773113" y="2600325"/>
            <a:ext cx="7559675" cy="12858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anose="020F0502020204030204" pitchFamily="34" charset="0"/>
              </a:defRPr>
            </a:lvl2pPr>
            <a:lvl3pPr algn="ctr" rtl="0" eaLnBrk="1" fontAlgn="base" hangingPunct="1">
              <a:spcBef>
                <a:spcPct val="0"/>
              </a:spcBef>
              <a:spcAft>
                <a:spcPct val="0"/>
              </a:spcAft>
              <a:defRPr sz="4400">
                <a:solidFill>
                  <a:schemeClr val="tx1"/>
                </a:solidFill>
                <a:latin typeface="Calibri" panose="020F0502020204030204" pitchFamily="34" charset="0"/>
              </a:defRPr>
            </a:lvl3pPr>
            <a:lvl4pPr algn="ctr" rtl="0" eaLnBrk="1" fontAlgn="base" hangingPunct="1">
              <a:spcBef>
                <a:spcPct val="0"/>
              </a:spcBef>
              <a:spcAft>
                <a:spcPct val="0"/>
              </a:spcAft>
              <a:defRPr sz="4400">
                <a:solidFill>
                  <a:schemeClr val="tx1"/>
                </a:solidFill>
                <a:latin typeface="Calibri" panose="020F0502020204030204" pitchFamily="34" charset="0"/>
              </a:defRPr>
            </a:lvl4pPr>
            <a:lvl5pPr algn="ctr" rtl="0" eaLnBrk="1" fontAlgn="base" hangingPunct="1">
              <a:spcBef>
                <a:spcPct val="0"/>
              </a:spcBef>
              <a:spcAft>
                <a:spcPct val="0"/>
              </a:spcAft>
              <a:defRPr sz="4400">
                <a:solidFill>
                  <a:schemeClr val="tx1"/>
                </a:solidFill>
                <a:latin typeface="Calibri" panose="020F0502020204030204" pitchFamily="34" charset="0"/>
              </a:defRPr>
            </a:lvl5pPr>
            <a:lvl6pPr marL="457200" algn="ctr" rtl="0" eaLnBrk="1" fontAlgn="base" hangingPunct="1">
              <a:spcBef>
                <a:spcPct val="0"/>
              </a:spcBef>
              <a:spcAft>
                <a:spcPct val="0"/>
              </a:spcAft>
              <a:defRPr sz="4400">
                <a:solidFill>
                  <a:schemeClr val="tx1"/>
                </a:solidFill>
                <a:latin typeface="Calibri" panose="020F0502020204030204" pitchFamily="34" charset="0"/>
              </a:defRPr>
            </a:lvl6pPr>
            <a:lvl7pPr marL="914400" algn="ctr" rtl="0" eaLnBrk="1" fontAlgn="base" hangingPunct="1">
              <a:spcBef>
                <a:spcPct val="0"/>
              </a:spcBef>
              <a:spcAft>
                <a:spcPct val="0"/>
              </a:spcAft>
              <a:defRPr sz="4400">
                <a:solidFill>
                  <a:schemeClr val="tx1"/>
                </a:solidFill>
                <a:latin typeface="Calibri" panose="020F0502020204030204" pitchFamily="34" charset="0"/>
              </a:defRPr>
            </a:lvl7pPr>
            <a:lvl8pPr marL="1371600" algn="ctr" rtl="0" eaLnBrk="1" fontAlgn="base" hangingPunct="1">
              <a:spcBef>
                <a:spcPct val="0"/>
              </a:spcBef>
              <a:spcAft>
                <a:spcPct val="0"/>
              </a:spcAft>
              <a:defRPr sz="4400">
                <a:solidFill>
                  <a:schemeClr val="tx1"/>
                </a:solidFill>
                <a:latin typeface="Calibri" panose="020F0502020204030204" pitchFamily="34" charset="0"/>
              </a:defRPr>
            </a:lvl8pPr>
            <a:lvl9pPr marL="1828800" algn="ctr" rtl="0" eaLnBrk="1" fontAlgn="base" hangingPunct="1">
              <a:spcBef>
                <a:spcPct val="0"/>
              </a:spcBef>
              <a:spcAft>
                <a:spcPct val="0"/>
              </a:spcAft>
              <a:defRPr sz="4400">
                <a:solidFill>
                  <a:schemeClr val="tx1"/>
                </a:solidFill>
                <a:latin typeface="Calibri" panose="020F0502020204030204" pitchFamily="34" charset="0"/>
              </a:defRPr>
            </a:lvl9pPr>
          </a:lstStyle>
          <a:p>
            <a:r>
              <a:rPr lang="en-GB" altLang="en-US" sz="3600" b="1" dirty="0">
                <a:solidFill>
                  <a:srgbClr val="838041"/>
                </a:solidFill>
                <a:latin typeface="Open Sans" panose="020B0606030504020204" pitchFamily="34" charset="0"/>
                <a:ea typeface="Open Sans" panose="020B0606030504020204" pitchFamily="34" charset="0"/>
                <a:cs typeface="Open Sans" panose="020B0606030504020204" pitchFamily="34" charset="0"/>
              </a:rPr>
              <a:t>What Do You Think?</a:t>
            </a:r>
            <a:r>
              <a:rPr lang="en-GB" altLang="en-US" sz="3600" b="1" dirty="0">
                <a:solidFill>
                  <a:srgbClr val="809141"/>
                </a:solidFill>
                <a:latin typeface="Adobe Gothic Std B" panose="020B0800000000000000" pitchFamily="34" charset="-128"/>
                <a:ea typeface="Adobe Gothic Std B" panose="020B0800000000000000" pitchFamily="34" charset="-128"/>
                <a:cs typeface="Open Sans" panose="020B0606030504020204" pitchFamily="34" charset="0"/>
              </a:rPr>
              <a:t/>
            </a:r>
            <a:br>
              <a:rPr lang="en-GB" altLang="en-US" sz="3600" b="1" dirty="0">
                <a:solidFill>
                  <a:srgbClr val="809141"/>
                </a:solidFill>
                <a:latin typeface="Adobe Gothic Std B" panose="020B0800000000000000" pitchFamily="34" charset="-128"/>
                <a:ea typeface="Adobe Gothic Std B" panose="020B0800000000000000" pitchFamily="34" charset="-128"/>
                <a:cs typeface="Open Sans" panose="020B0606030504020204" pitchFamily="34" charset="0"/>
              </a:rPr>
            </a:br>
            <a:r>
              <a:rPr lang="en-GB" sz="2400" b="1" dirty="0">
                <a:solidFill>
                  <a:schemeClr val="tx1">
                    <a:lumMod val="75000"/>
                    <a:lumOff val="25000"/>
                  </a:schemeClr>
                </a:solidFill>
                <a:latin typeface="Open Sans" pitchFamily="34" charset="0"/>
                <a:ea typeface="Open Sans" pitchFamily="34" charset="0"/>
                <a:cs typeface="Open Sans" pitchFamily="34" charset="0"/>
              </a:rPr>
              <a:t>Who do you agree </a:t>
            </a:r>
            <a:br>
              <a:rPr lang="en-GB" sz="2400" b="1" dirty="0">
                <a:solidFill>
                  <a:schemeClr val="tx1">
                    <a:lumMod val="75000"/>
                    <a:lumOff val="25000"/>
                  </a:schemeClr>
                </a:solidFill>
                <a:latin typeface="Open Sans" pitchFamily="34" charset="0"/>
                <a:ea typeface="Open Sans" pitchFamily="34" charset="0"/>
                <a:cs typeface="Open Sans" pitchFamily="34" charset="0"/>
              </a:rPr>
            </a:br>
            <a:r>
              <a:rPr lang="en-GB" sz="2400" b="1" dirty="0">
                <a:solidFill>
                  <a:schemeClr val="tx1">
                    <a:lumMod val="75000"/>
                    <a:lumOff val="25000"/>
                  </a:schemeClr>
                </a:solidFill>
                <a:latin typeface="Open Sans" pitchFamily="34" charset="0"/>
                <a:ea typeface="Open Sans" pitchFamily="34" charset="0"/>
                <a:cs typeface="Open Sans" pitchFamily="34" charset="0"/>
              </a:rPr>
              <a:t>with? Why?</a:t>
            </a:r>
            <a:r>
              <a:rPr lang="en-GB" sz="2400" b="1" dirty="0">
                <a:solidFill>
                  <a:srgbClr val="809141"/>
                </a:solidFill>
                <a:latin typeface="Open Sans" pitchFamily="34" charset="0"/>
                <a:ea typeface="Open Sans" pitchFamily="34" charset="0"/>
                <a:cs typeface="Open Sans" pitchFamily="34" charset="0"/>
              </a:rPr>
              <a:t> </a:t>
            </a:r>
            <a:r>
              <a:rPr lang="en-GB" sz="3600" b="1" dirty="0">
                <a:solidFill>
                  <a:srgbClr val="809141"/>
                </a:solidFill>
                <a:latin typeface="Open Sans" pitchFamily="34" charset="0"/>
                <a:ea typeface="Open Sans" pitchFamily="34" charset="0"/>
                <a:cs typeface="Open Sans" pitchFamily="34" charset="0"/>
              </a:rPr>
              <a:t/>
            </a:r>
            <a:br>
              <a:rPr lang="en-GB" sz="3600" b="1" dirty="0">
                <a:solidFill>
                  <a:srgbClr val="809141"/>
                </a:solidFill>
                <a:latin typeface="Open Sans" pitchFamily="34" charset="0"/>
                <a:ea typeface="Open Sans" pitchFamily="34" charset="0"/>
                <a:cs typeface="Open Sans" pitchFamily="34" charset="0"/>
              </a:rPr>
            </a:br>
            <a:endParaRPr lang="en-GB" altLang="en-US" sz="3600" b="1" dirty="0">
              <a:solidFill>
                <a:srgbClr val="809141"/>
              </a:solidFill>
              <a:latin typeface="Adobe Gothic Std B" panose="020B0800000000000000" pitchFamily="34" charset="-128"/>
              <a:ea typeface="Adobe Gothic Std B" panose="020B0800000000000000" pitchFamily="34" charset="-128"/>
              <a:cs typeface="Open Sans" panose="020B0606030504020204" pitchFamily="34" charset="0"/>
            </a:endParaRPr>
          </a:p>
        </p:txBody>
      </p:sp>
      <p:sp>
        <p:nvSpPr>
          <p:cNvPr id="5" name="Title 1"/>
          <p:cNvSpPr txBox="1">
            <a:spLocks/>
          </p:cNvSpPr>
          <p:nvPr/>
        </p:nvSpPr>
        <p:spPr bwMode="auto">
          <a:xfrm>
            <a:off x="773113" y="5083695"/>
            <a:ext cx="7561262" cy="11088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GB" altLang="en-US" sz="3600" b="1" dirty="0">
                <a:solidFill>
                  <a:srgbClr val="838041"/>
                </a:solidFill>
                <a:latin typeface="Open Sans" panose="020B0606030504020204" pitchFamily="34" charset="0"/>
                <a:ea typeface="Open Sans" panose="020B0606030504020204" pitchFamily="34" charset="0"/>
                <a:cs typeface="Open Sans" panose="020B0606030504020204" pitchFamily="34" charset="0"/>
              </a:rPr>
              <a:t>What Do You Think?</a:t>
            </a:r>
          </a:p>
          <a:p>
            <a:pPr algn="ctr" eaLnBrk="1" hangingPunct="1"/>
            <a:r>
              <a:rPr lang="en-GB" sz="2400" b="1" dirty="0">
                <a:solidFill>
                  <a:schemeClr val="tx1">
                    <a:lumMod val="75000"/>
                    <a:lumOff val="25000"/>
                  </a:schemeClr>
                </a:solidFill>
                <a:latin typeface="Open Sans" pitchFamily="34" charset="0"/>
                <a:ea typeface="Open Sans" pitchFamily="34" charset="0"/>
                <a:cs typeface="Open Sans" pitchFamily="34" charset="0"/>
              </a:rPr>
              <a:t>Who do you agree with? Why? </a:t>
            </a:r>
          </a:p>
          <a:p>
            <a:pPr algn="ctr" eaLnBrk="1" hangingPunct="1"/>
            <a:endParaRPr lang="en-GB" altLang="en-US" sz="3600" b="1" dirty="0">
              <a:solidFill>
                <a:srgbClr val="DBA139"/>
              </a:solidFill>
              <a:latin typeface="Adobe Gothic Std B" panose="020B0800000000000000" pitchFamily="34" charset="-128"/>
              <a:ea typeface="Adobe Gothic Std B" panose="020B0800000000000000" pitchFamily="34" charset="-128"/>
              <a:cs typeface="Open Sans" panose="020B0606030504020204" pitchFamily="34" charset="0"/>
            </a:endParaRPr>
          </a:p>
        </p:txBody>
      </p:sp>
      <p:grpSp>
        <p:nvGrpSpPr>
          <p:cNvPr id="9" name="Group 8"/>
          <p:cNvGrpSpPr/>
          <p:nvPr/>
        </p:nvGrpSpPr>
        <p:grpSpPr>
          <a:xfrm>
            <a:off x="556755" y="873760"/>
            <a:ext cx="8235434" cy="4091710"/>
            <a:chOff x="556755" y="873760"/>
            <a:chExt cx="8235434" cy="4091710"/>
          </a:xfrm>
        </p:grpSpPr>
        <p:sp>
          <p:nvSpPr>
            <p:cNvPr id="12" name="Rectangle 11"/>
            <p:cNvSpPr/>
            <p:nvPr/>
          </p:nvSpPr>
          <p:spPr>
            <a:xfrm>
              <a:off x="4231859" y="1141615"/>
              <a:ext cx="4560330" cy="3556000"/>
            </a:xfrm>
            <a:prstGeom prst="rect">
              <a:avLst/>
            </a:prstGeom>
            <a:solidFill>
              <a:schemeClr val="bg1">
                <a:alpha val="25000"/>
              </a:schemeClr>
            </a:solidFill>
            <a:ln cap="sq">
              <a:solidFill>
                <a:srgbClr val="83804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252000" rIns="252000" anchor="ctr"/>
            <a:lstStyle/>
            <a:p>
              <a:pPr>
                <a:defRPr/>
              </a:pPr>
              <a:r>
                <a:rPr lang="en-GB" sz="1700" dirty="0">
                  <a:solidFill>
                    <a:prstClr val="black"/>
                  </a:solidFill>
                  <a:latin typeface="Open Sans" panose="020B0606030504020204" pitchFamily="34" charset="0"/>
                  <a:ea typeface="Open Sans" panose="020B0606030504020204" pitchFamily="34" charset="0"/>
                  <a:cs typeface="Open Sans" panose="020B0606030504020204" pitchFamily="34" charset="0"/>
                </a:rPr>
                <a:t>“These horrendous places should stop kidding themselves by suggesting that zoo visits are educational. Most visitors don’t spend much time reading the information boards – they just look at the animals and move on. Animals often show signs of stress at being forced to live in captivity, many are made to live in unnatural climates and there’s just something wrong about forcing animals to live a life where people stare at them all day for entertainment.”</a:t>
              </a:r>
            </a:p>
          </p:txBody>
        </p:sp>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6089" t="12730" r="57223" b="27588"/>
            <a:stretch/>
          </p:blipFill>
          <p:spPr>
            <a:xfrm>
              <a:off x="556755" y="873760"/>
              <a:ext cx="3354844" cy="4091710"/>
            </a:xfrm>
            <a:prstGeom prst="ellipse">
              <a:avLst/>
            </a:prstGeom>
          </p:spPr>
        </p:pic>
      </p:grpSp>
      <p:grpSp>
        <p:nvGrpSpPr>
          <p:cNvPr id="10" name="Group 9"/>
          <p:cNvGrpSpPr/>
          <p:nvPr/>
        </p:nvGrpSpPr>
        <p:grpSpPr>
          <a:xfrm>
            <a:off x="431800" y="873760"/>
            <a:ext cx="8117346" cy="4091710"/>
            <a:chOff x="431800" y="873760"/>
            <a:chExt cx="8117346" cy="4091710"/>
          </a:xfrm>
        </p:grpSpPr>
        <p:sp>
          <p:nvSpPr>
            <p:cNvPr id="6" name="Rectangle 5"/>
            <p:cNvSpPr/>
            <p:nvPr/>
          </p:nvSpPr>
          <p:spPr>
            <a:xfrm>
              <a:off x="431800" y="1141615"/>
              <a:ext cx="4542811" cy="3556000"/>
            </a:xfrm>
            <a:prstGeom prst="rect">
              <a:avLst/>
            </a:prstGeom>
            <a:solidFill>
              <a:schemeClr val="bg1">
                <a:alpha val="25000"/>
              </a:schemeClr>
            </a:solidFill>
            <a:ln cap="sq">
              <a:solidFill>
                <a:srgbClr val="83804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252000" rIns="252000" anchor="ctr"/>
            <a:lstStyle/>
            <a:p>
              <a:pPr>
                <a:defRPr/>
              </a:pPr>
              <a:r>
                <a:rPr lang="en-GB" dirty="0">
                  <a:solidFill>
                    <a:prstClr val="black"/>
                  </a:solidFill>
                  <a:latin typeface="Open Sans" panose="020B0606030504020204" pitchFamily="34" charset="0"/>
                  <a:ea typeface="Open Sans" panose="020B0606030504020204" pitchFamily="34" charset="0"/>
                  <a:cs typeface="Open Sans" panose="020B0606030504020204" pitchFamily="34" charset="0"/>
                </a:rPr>
                <a:t>“People don’t understand the good that a zoo does. There are education centres for school visits that provide people with a chance to see animals that they’d otherwise never see in the wild. Zoos are also really important for research and conservation efforts too. A lot of money is invested in preserving natural habitats and zoos play an important role in looking after endangered animals.” </a:t>
              </a:r>
            </a:p>
          </p:txBody>
        </p:sp>
        <p:pic>
          <p:nvPicPr>
            <p:cNvPr id="13" name="Picture 12"/>
            <p:cNvPicPr>
              <a:picLocks noChangeAspect="1"/>
            </p:cNvPicPr>
            <p:nvPr/>
          </p:nvPicPr>
          <p:blipFill rotWithShape="1">
            <a:blip r:embed="rId2">
              <a:extLst>
                <a:ext uri="{28A0092B-C50C-407E-A947-70E740481C1C}">
                  <a14:useLocalDpi xmlns:a14="http://schemas.microsoft.com/office/drawing/2010/main" val="0"/>
                </a:ext>
              </a:extLst>
            </a:blip>
            <a:srcRect l="56931" t="12730" r="6381" b="27588"/>
            <a:stretch/>
          </p:blipFill>
          <p:spPr>
            <a:xfrm>
              <a:off x="5194302" y="873760"/>
              <a:ext cx="3354844" cy="4091710"/>
            </a:xfrm>
            <a:prstGeom prst="ellipse">
              <a:avLst/>
            </a:prstGeom>
          </p:spPr>
        </p:pic>
      </p:grpSp>
    </p:spTree>
    <p:extLst>
      <p:ext uri="{BB962C8B-B14F-4D97-AF65-F5344CB8AC3E}">
        <p14:creationId xmlns:p14="http://schemas.microsoft.com/office/powerpoint/2010/main" val="2915769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9"/>
                                        </p:tgtEl>
                                        <p:attrNameLst>
                                          <p:attrName>style.visibility</p:attrName>
                                        </p:attrNameLst>
                                      </p:cBhvr>
                                      <p:to>
                                        <p:strVal val="hidden"/>
                                      </p:to>
                                    </p:set>
                                  </p:childTnLst>
                                </p:cTn>
                              </p:par>
                              <p:par>
                                <p:cTn id="15" presetID="1"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9218" name="Title 1"/>
          <p:cNvSpPr>
            <a:spLocks noGrp="1"/>
          </p:cNvSpPr>
          <p:nvPr>
            <p:ph type="ctrTitle" idx="4294967295"/>
          </p:nvPr>
        </p:nvSpPr>
        <p:spPr bwMode="auto">
          <a:xfrm>
            <a:off x="335038" y="2077970"/>
            <a:ext cx="4360530" cy="79216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eaLnBrk="1" hangingPunct="1"/>
            <a:r>
              <a:rPr lang="en-GB" altLang="en-US" sz="3600" b="1" dirty="0">
                <a:solidFill>
                  <a:srgbClr val="838041"/>
                </a:solidFill>
                <a:latin typeface="Adobe Gothic Std B" panose="020B0800000000000000" pitchFamily="34" charset="-128"/>
                <a:ea typeface="Adobe Gothic Std B" panose="020B0800000000000000" pitchFamily="34" charset="-128"/>
                <a:cs typeface="Open Sans" panose="020B0606030504020204" pitchFamily="34" charset="0"/>
              </a:rPr>
              <a:t>For and Against</a:t>
            </a:r>
          </a:p>
        </p:txBody>
      </p:sp>
      <p:sp>
        <p:nvSpPr>
          <p:cNvPr id="9" name="Title 1"/>
          <p:cNvSpPr txBox="1">
            <a:spLocks/>
          </p:cNvSpPr>
          <p:nvPr/>
        </p:nvSpPr>
        <p:spPr>
          <a:xfrm>
            <a:off x="335039" y="2708208"/>
            <a:ext cx="4360530" cy="1210924"/>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fontAlgn="auto">
              <a:spcAft>
                <a:spcPts val="600"/>
              </a:spcAft>
              <a:defRPr/>
            </a:pPr>
            <a:r>
              <a:rPr lang="en-GB" sz="2000" dirty="0">
                <a:solidFill>
                  <a:schemeClr val="tx1">
                    <a:lumMod val="85000"/>
                    <a:lumOff val="15000"/>
                  </a:schemeClr>
                </a:solidFill>
                <a:latin typeface="Open Sans" pitchFamily="34" charset="0"/>
                <a:ea typeface="Open Sans" pitchFamily="34" charset="0"/>
                <a:cs typeface="Open Sans" pitchFamily="34" charset="0"/>
              </a:rPr>
              <a:t>Considering different points of view as well as your own, consider why some people would want to keep zoos open while others would want them to close permanently. </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70809" y="0"/>
            <a:ext cx="3773191" cy="6858000"/>
          </a:xfrm>
          <a:prstGeom prst="rect">
            <a:avLst/>
          </a:prstGeom>
        </p:spPr>
      </p:pic>
    </p:spTree>
    <p:extLst>
      <p:ext uri="{BB962C8B-B14F-4D97-AF65-F5344CB8AC3E}">
        <p14:creationId xmlns:p14="http://schemas.microsoft.com/office/powerpoint/2010/main" val="365442817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7170" name="Title 1"/>
          <p:cNvSpPr>
            <a:spLocks noGrp="1"/>
          </p:cNvSpPr>
          <p:nvPr>
            <p:ph type="ctrTitle" idx="4294967295"/>
          </p:nvPr>
        </p:nvSpPr>
        <p:spPr bwMode="auto">
          <a:xfrm>
            <a:off x="1974677" y="254021"/>
            <a:ext cx="5194643" cy="62071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sz="3600" b="1" dirty="0">
                <a:solidFill>
                  <a:srgbClr val="838041"/>
                </a:solidFill>
                <a:latin typeface="Open Sans" panose="020B0606030504020204" pitchFamily="34" charset="0"/>
                <a:ea typeface="Open Sans" panose="020B0606030504020204" pitchFamily="34" charset="0"/>
                <a:cs typeface="Open Sans" panose="020B0606030504020204" pitchFamily="34" charset="0"/>
              </a:rPr>
              <a:t>Research Activity</a:t>
            </a:r>
          </a:p>
        </p:txBody>
      </p:sp>
      <p:sp>
        <p:nvSpPr>
          <p:cNvPr id="8" name="Title 1"/>
          <p:cNvSpPr txBox="1">
            <a:spLocks/>
          </p:cNvSpPr>
          <p:nvPr/>
        </p:nvSpPr>
        <p:spPr>
          <a:xfrm>
            <a:off x="404496" y="1133352"/>
            <a:ext cx="4758631" cy="4708981"/>
          </a:xfrm>
          <a:prstGeom prst="rect">
            <a:avLst/>
          </a:prstGeom>
        </p:spPr>
        <p:txBody>
          <a:bodyPr wrap="square" lIns="0" rIns="0">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600"/>
              </a:spcAft>
              <a:defRPr/>
            </a:pPr>
            <a:r>
              <a:rPr lang="en-GB" sz="1800" dirty="0" smtClean="0">
                <a:solidFill>
                  <a:schemeClr val="tx1">
                    <a:lumMod val="85000"/>
                    <a:lumOff val="15000"/>
                  </a:schemeClr>
                </a:solidFill>
                <a:latin typeface="Open Sans" pitchFamily="34" charset="0"/>
                <a:ea typeface="Open Sans" pitchFamily="34" charset="0"/>
                <a:cs typeface="Open Sans" pitchFamily="34" charset="0"/>
              </a:rPr>
              <a:t>In order to write a balanced argument, we need to research the topic</a:t>
            </a:r>
            <a:r>
              <a:rPr lang="en-GB" sz="1800" b="1" dirty="0" smtClean="0">
                <a:solidFill>
                  <a:schemeClr val="tx1">
                    <a:lumMod val="85000"/>
                    <a:lumOff val="15000"/>
                  </a:schemeClr>
                </a:solidFill>
                <a:latin typeface="Open Sans" pitchFamily="34" charset="0"/>
                <a:ea typeface="Open Sans" pitchFamily="34" charset="0"/>
                <a:cs typeface="Open Sans" pitchFamily="34" charset="0"/>
              </a:rPr>
              <a:t>.</a:t>
            </a:r>
          </a:p>
          <a:p>
            <a:pPr fontAlgn="auto">
              <a:spcAft>
                <a:spcPts val="600"/>
              </a:spcAft>
              <a:defRPr/>
            </a:pPr>
            <a:endParaRPr lang="en-GB" sz="1800" b="1" dirty="0">
              <a:solidFill>
                <a:schemeClr val="tx1">
                  <a:lumMod val="85000"/>
                  <a:lumOff val="15000"/>
                </a:schemeClr>
              </a:solidFill>
              <a:latin typeface="Open Sans" pitchFamily="34" charset="0"/>
              <a:ea typeface="Open Sans" pitchFamily="34" charset="0"/>
              <a:cs typeface="Open Sans" pitchFamily="34" charset="0"/>
            </a:endParaRPr>
          </a:p>
          <a:p>
            <a:pPr fontAlgn="auto">
              <a:spcAft>
                <a:spcPts val="600"/>
              </a:spcAft>
              <a:defRPr/>
            </a:pPr>
            <a:r>
              <a:rPr lang="en-GB" sz="1800" b="1" dirty="0" smtClean="0">
                <a:solidFill>
                  <a:schemeClr val="tx1">
                    <a:lumMod val="85000"/>
                    <a:lumOff val="15000"/>
                  </a:schemeClr>
                </a:solidFill>
                <a:latin typeface="Open Sans" pitchFamily="34" charset="0"/>
                <a:ea typeface="Open Sans" pitchFamily="34" charset="0"/>
                <a:cs typeface="Open Sans" pitchFamily="34" charset="0"/>
              </a:rPr>
              <a:t>In your pairs, research into why people believe that zoos should close and why they should be kept open.</a:t>
            </a:r>
          </a:p>
          <a:p>
            <a:pPr fontAlgn="auto">
              <a:spcAft>
                <a:spcPts val="600"/>
              </a:spcAft>
              <a:defRPr/>
            </a:pPr>
            <a:endParaRPr lang="en-GB" sz="1800" b="1" dirty="0">
              <a:solidFill>
                <a:schemeClr val="tx1">
                  <a:lumMod val="85000"/>
                  <a:lumOff val="15000"/>
                </a:schemeClr>
              </a:solidFill>
              <a:latin typeface="Open Sans" pitchFamily="34" charset="0"/>
              <a:ea typeface="Open Sans" pitchFamily="34" charset="0"/>
              <a:cs typeface="Open Sans" pitchFamily="34" charset="0"/>
            </a:endParaRPr>
          </a:p>
          <a:p>
            <a:pPr fontAlgn="auto">
              <a:spcAft>
                <a:spcPts val="600"/>
              </a:spcAft>
              <a:defRPr/>
            </a:pPr>
            <a:r>
              <a:rPr lang="en-GB" sz="1800" b="1" dirty="0" smtClean="0">
                <a:solidFill>
                  <a:schemeClr val="tx1">
                    <a:lumMod val="85000"/>
                    <a:lumOff val="15000"/>
                  </a:schemeClr>
                </a:solidFill>
                <a:latin typeface="Open Sans" pitchFamily="34" charset="0"/>
                <a:ea typeface="Open Sans" pitchFamily="34" charset="0"/>
                <a:cs typeface="Open Sans" pitchFamily="34" charset="0"/>
              </a:rPr>
              <a:t>Stick in the research sheet and try to find out as much information as possible.</a:t>
            </a:r>
          </a:p>
          <a:p>
            <a:pPr fontAlgn="auto">
              <a:spcAft>
                <a:spcPts val="600"/>
              </a:spcAft>
              <a:defRPr/>
            </a:pPr>
            <a:endParaRPr lang="en-GB" sz="1800" b="1" dirty="0">
              <a:solidFill>
                <a:schemeClr val="tx1">
                  <a:lumMod val="85000"/>
                  <a:lumOff val="15000"/>
                </a:schemeClr>
              </a:solidFill>
              <a:latin typeface="Open Sans" pitchFamily="34" charset="0"/>
              <a:ea typeface="Open Sans" pitchFamily="34" charset="0"/>
              <a:cs typeface="Open Sans" pitchFamily="34" charset="0"/>
            </a:endParaRPr>
          </a:p>
          <a:p>
            <a:pPr fontAlgn="auto">
              <a:spcAft>
                <a:spcPts val="600"/>
              </a:spcAft>
              <a:defRPr/>
            </a:pPr>
            <a:r>
              <a:rPr lang="en-GB" sz="1800" b="1" dirty="0" smtClean="0">
                <a:solidFill>
                  <a:schemeClr val="tx1">
                    <a:lumMod val="85000"/>
                    <a:lumOff val="15000"/>
                  </a:schemeClr>
                </a:solidFill>
                <a:latin typeface="Open Sans" pitchFamily="34" charset="0"/>
                <a:ea typeface="Open Sans" pitchFamily="34" charset="0"/>
                <a:cs typeface="Open Sans" pitchFamily="34" charset="0"/>
              </a:rPr>
              <a:t>When you finish researching, begin planning your balanced argument. Stick this into your books and use the research you have conducted as evidence and information.</a:t>
            </a:r>
            <a:endParaRPr lang="en-GB" sz="1800" dirty="0" smtClean="0">
              <a:solidFill>
                <a:schemeClr val="tx1">
                  <a:lumMod val="85000"/>
                  <a:lumOff val="15000"/>
                </a:schemeClr>
              </a:solidFill>
              <a:latin typeface="Open Sans" pitchFamily="34" charset="0"/>
              <a:ea typeface="Open Sans" pitchFamily="34" charset="0"/>
              <a:cs typeface="Open Sans" pitchFamily="34" charset="0"/>
            </a:endParaRPr>
          </a:p>
        </p:txBody>
      </p:sp>
      <p:pic>
        <p:nvPicPr>
          <p:cNvPr id="2" name="Picture 1"/>
          <p:cNvPicPr>
            <a:picLocks noChangeAspect="1"/>
          </p:cNvPicPr>
          <p:nvPr/>
        </p:nvPicPr>
        <p:blipFill>
          <a:blip r:embed="rId3"/>
          <a:stretch>
            <a:fillRect/>
          </a:stretch>
        </p:blipFill>
        <p:spPr>
          <a:xfrm>
            <a:off x="5967654" y="874734"/>
            <a:ext cx="2988965" cy="3300103"/>
          </a:xfrm>
          <a:prstGeom prst="rect">
            <a:avLst/>
          </a:prstGeom>
        </p:spPr>
      </p:pic>
      <p:pic>
        <p:nvPicPr>
          <p:cNvPr id="3" name="Picture 2"/>
          <p:cNvPicPr>
            <a:picLocks noChangeAspect="1"/>
          </p:cNvPicPr>
          <p:nvPr/>
        </p:nvPicPr>
        <p:blipFill>
          <a:blip r:embed="rId4"/>
          <a:stretch>
            <a:fillRect/>
          </a:stretch>
        </p:blipFill>
        <p:spPr>
          <a:xfrm>
            <a:off x="5427717" y="2832746"/>
            <a:ext cx="2898992" cy="3925608"/>
          </a:xfrm>
          <a:prstGeom prst="rect">
            <a:avLst/>
          </a:prstGeom>
        </p:spPr>
      </p:pic>
    </p:spTree>
    <p:extLst>
      <p:ext uri="{BB962C8B-B14F-4D97-AF65-F5344CB8AC3E}">
        <p14:creationId xmlns:p14="http://schemas.microsoft.com/office/powerpoint/2010/main" val="423092040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Beyond - Debate PowerPoint Template.pptx" id="{30448F45-DA48-40AE-868D-A96382622756}" vid="{6D0B319D-50FA-4C37-8FF2-BC9C82F6D16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Beyond - Debate PowerPoint Template</Template>
  <TotalTime>322</TotalTime>
  <Words>429</Words>
  <Application>Microsoft Office PowerPoint</Application>
  <PresentationFormat>On-screen Show (4:3)</PresentationFormat>
  <Paragraphs>30</Paragraphs>
  <Slides>7</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7</vt:i4>
      </vt:variant>
    </vt:vector>
  </HeadingPairs>
  <TitlesOfParts>
    <vt:vector size="12" baseType="lpstr">
      <vt:lpstr>Open Sans</vt:lpstr>
      <vt:lpstr>Arial</vt:lpstr>
      <vt:lpstr>Adobe Gothic Std B</vt:lpstr>
      <vt:lpstr>Calibri</vt:lpstr>
      <vt:lpstr>Office Theme</vt:lpstr>
      <vt:lpstr>PowerPoint Presentation</vt:lpstr>
      <vt:lpstr>PowerPoint Presentation</vt:lpstr>
      <vt:lpstr>Zoos: The Context</vt:lpstr>
      <vt:lpstr>PowerPoint Presentation</vt:lpstr>
      <vt:lpstr>For and Against</vt:lpstr>
      <vt:lpstr>Research Activity</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Joe Robertshaw</dc:creator>
  <cp:lastModifiedBy>Carla Austin</cp:lastModifiedBy>
  <cp:revision>27</cp:revision>
  <dcterms:created xsi:type="dcterms:W3CDTF">2019-05-02T10:09:24Z</dcterms:created>
  <dcterms:modified xsi:type="dcterms:W3CDTF">2022-01-13T12:50:53Z</dcterms:modified>
</cp:coreProperties>
</file>