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64" r:id="rId2"/>
    <p:sldId id="315" r:id="rId3"/>
    <p:sldId id="316" r:id="rId4"/>
    <p:sldId id="314" r:id="rId5"/>
    <p:sldId id="280" r:id="rId6"/>
    <p:sldId id="317" r:id="rId7"/>
    <p:sldId id="313" r:id="rId8"/>
  </p:sldIdLst>
  <p:sldSz cx="9144000" cy="6858000" type="screen4x3"/>
  <p:notesSz cx="6858000" cy="9144000"/>
  <p:embeddedFontLst>
    <p:embeddedFont>
      <p:font typeface="Twinkl" panose="020B0604020202020204" pitchFamily="2" charset="0"/>
      <p:regular r:id="rId11"/>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234"/>
    <a:srgbClr val="18A0DB"/>
    <a:srgbClr val="E8C500"/>
    <a:srgbClr val="D9C7AE"/>
    <a:srgbClr val="4F2316"/>
    <a:srgbClr val="85BD33"/>
    <a:srgbClr val="F9B000"/>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9" d="100"/>
          <a:sy n="69" d="100"/>
        </p:scale>
        <p:origin x="1184" y="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twinkl.co.uk/resources/ks2-twinkl-originals/twinkl-educational-publishing-fiction-stories-english-key-stage-2/twist-the-text-the-hansel-and-gretel-collection-fiction-ks2-twinkl-original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twinkl.co.uk/resources/ks2-twinkl-originals/twinkl-educational-publishing-fiction-stories-english-key-stage-2/twist-the-text-the-hansel-and-gretel-collection-fiction-ks2-twinkl-originals"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218803" y="6075303"/>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3697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02474" y="6083466"/>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5317" y="83127"/>
            <a:ext cx="7371439" cy="3341609"/>
          </a:xfrm>
          <a:prstGeom prst="rect">
            <a:avLst/>
          </a:prstGeom>
        </p:spPr>
      </p:pic>
      <p:pic>
        <p:nvPicPr>
          <p:cNvPr id="3" name="Picture 2"/>
          <p:cNvPicPr>
            <a:picLocks noChangeAspect="1"/>
          </p:cNvPicPr>
          <p:nvPr/>
        </p:nvPicPr>
        <p:blipFill>
          <a:blip r:embed="rId3"/>
          <a:stretch>
            <a:fillRect/>
          </a:stretch>
        </p:blipFill>
        <p:spPr>
          <a:xfrm>
            <a:off x="518160" y="1322556"/>
            <a:ext cx="8025751" cy="1060426"/>
          </a:xfrm>
          <a:prstGeom prst="rect">
            <a:avLst/>
          </a:prstGeom>
        </p:spPr>
      </p:pic>
      <p:pic>
        <p:nvPicPr>
          <p:cNvPr id="6" name="Picture 5"/>
          <p:cNvPicPr>
            <a:picLocks noChangeAspect="1"/>
          </p:cNvPicPr>
          <p:nvPr/>
        </p:nvPicPr>
        <p:blipFill>
          <a:blip r:embed="rId4"/>
          <a:stretch>
            <a:fillRect/>
          </a:stretch>
        </p:blipFill>
        <p:spPr>
          <a:xfrm>
            <a:off x="518160" y="3932626"/>
            <a:ext cx="8339937" cy="2394283"/>
          </a:xfrm>
          <a:prstGeom prst="rect">
            <a:avLst/>
          </a:prstGeom>
        </p:spPr>
      </p:pic>
      <p:pic>
        <p:nvPicPr>
          <p:cNvPr id="7" name="Picture 6"/>
          <p:cNvPicPr>
            <a:picLocks noChangeAspect="1"/>
          </p:cNvPicPr>
          <p:nvPr/>
        </p:nvPicPr>
        <p:blipFill>
          <a:blip r:embed="rId5"/>
          <a:stretch>
            <a:fillRect/>
          </a:stretch>
        </p:blipFill>
        <p:spPr>
          <a:xfrm>
            <a:off x="585546" y="4826598"/>
            <a:ext cx="7425007" cy="150031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0235" y="114791"/>
            <a:ext cx="7457147" cy="4372865"/>
          </a:xfrm>
          <a:prstGeom prst="rect">
            <a:avLst/>
          </a:prstGeom>
        </p:spPr>
      </p:pic>
      <p:pic>
        <p:nvPicPr>
          <p:cNvPr id="5" name="Picture 4"/>
          <p:cNvPicPr>
            <a:picLocks noChangeAspect="1"/>
          </p:cNvPicPr>
          <p:nvPr/>
        </p:nvPicPr>
        <p:blipFill>
          <a:blip r:embed="rId3"/>
          <a:stretch>
            <a:fillRect/>
          </a:stretch>
        </p:blipFill>
        <p:spPr>
          <a:xfrm>
            <a:off x="920235" y="833792"/>
            <a:ext cx="5120347" cy="4652202"/>
          </a:xfrm>
          <a:prstGeom prst="rect">
            <a:avLst/>
          </a:prstGeom>
        </p:spPr>
      </p:pic>
    </p:spTree>
    <p:extLst>
      <p:ext uri="{BB962C8B-B14F-4D97-AF65-F5344CB8AC3E}">
        <p14:creationId xmlns:p14="http://schemas.microsoft.com/office/powerpoint/2010/main" val="35357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9053" y="0"/>
            <a:ext cx="7397895" cy="3607514"/>
          </a:xfrm>
          <a:prstGeom prst="rect">
            <a:avLst/>
          </a:prstGeom>
        </p:spPr>
      </p:pic>
      <p:pic>
        <p:nvPicPr>
          <p:cNvPr id="3" name="Picture 2"/>
          <p:cNvPicPr>
            <a:picLocks noChangeAspect="1"/>
          </p:cNvPicPr>
          <p:nvPr/>
        </p:nvPicPr>
        <p:blipFill>
          <a:blip r:embed="rId3"/>
          <a:stretch>
            <a:fillRect/>
          </a:stretch>
        </p:blipFill>
        <p:spPr>
          <a:xfrm>
            <a:off x="979053" y="1627737"/>
            <a:ext cx="6201124" cy="1979777"/>
          </a:xfrm>
          <a:prstGeom prst="rect">
            <a:avLst/>
          </a:prstGeom>
        </p:spPr>
      </p:pic>
      <p:pic>
        <p:nvPicPr>
          <p:cNvPr id="6" name="Picture 5"/>
          <p:cNvPicPr>
            <a:picLocks noChangeAspect="1"/>
          </p:cNvPicPr>
          <p:nvPr/>
        </p:nvPicPr>
        <p:blipFill>
          <a:blip r:embed="rId4"/>
          <a:stretch>
            <a:fillRect/>
          </a:stretch>
        </p:blipFill>
        <p:spPr>
          <a:xfrm>
            <a:off x="1324907" y="3704496"/>
            <a:ext cx="6706185" cy="3153504"/>
          </a:xfrm>
          <a:prstGeom prst="rect">
            <a:avLst/>
          </a:prstGeom>
        </p:spPr>
      </p:pic>
      <p:pic>
        <p:nvPicPr>
          <p:cNvPr id="7" name="Picture 6"/>
          <p:cNvPicPr>
            <a:picLocks noChangeAspect="1"/>
          </p:cNvPicPr>
          <p:nvPr/>
        </p:nvPicPr>
        <p:blipFill>
          <a:blip r:embed="rId5"/>
          <a:stretch>
            <a:fillRect/>
          </a:stretch>
        </p:blipFill>
        <p:spPr>
          <a:xfrm>
            <a:off x="732134" y="3704496"/>
            <a:ext cx="7891729" cy="2756341"/>
          </a:xfrm>
          <a:prstGeom prst="rect">
            <a:avLst/>
          </a:prstGeom>
        </p:spPr>
      </p:pic>
    </p:spTree>
    <p:extLst>
      <p:ext uri="{BB962C8B-B14F-4D97-AF65-F5344CB8AC3E}">
        <p14:creationId xmlns:p14="http://schemas.microsoft.com/office/powerpoint/2010/main" val="352960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6215F0-5773-47C5-94F4-5ED33F9BFDE9}"/>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7198" y="436248"/>
            <a:ext cx="8220075" cy="994306"/>
          </a:xfrm>
        </p:spPr>
        <p:txBody>
          <a:bodyPr>
            <a:normAutofit fontScale="90000"/>
          </a:bodyPr>
          <a:lstStyle/>
          <a:p>
            <a:r>
              <a:rPr lang="en-GB" sz="3600" dirty="0" smtClean="0">
                <a:ln w="15875">
                  <a:noFill/>
                </a:ln>
                <a:latin typeface="+mn-lt"/>
              </a:rPr>
              <a:t>Let’s recap: What </a:t>
            </a:r>
            <a:r>
              <a:rPr lang="en-GB" sz="3600" dirty="0">
                <a:ln w="15875">
                  <a:noFill/>
                </a:ln>
                <a:latin typeface="+mn-lt"/>
              </a:rPr>
              <a:t>Is a Narrative Poem?</a:t>
            </a:r>
          </a:p>
        </p:txBody>
      </p:sp>
      <p:pic>
        <p:nvPicPr>
          <p:cNvPr id="4" name="Picture 3">
            <a:extLst>
              <a:ext uri="{FF2B5EF4-FFF2-40B4-BE49-F238E27FC236}">
                <a16:creationId xmlns:a16="http://schemas.microsoft.com/office/drawing/2014/main" id="{D9C3EA9D-248C-4AE4-BFFE-1A1E4E5B0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sp>
        <p:nvSpPr>
          <p:cNvPr id="5" name="Rectangle 4"/>
          <p:cNvSpPr/>
          <p:nvPr/>
        </p:nvSpPr>
        <p:spPr>
          <a:xfrm>
            <a:off x="797150" y="1452150"/>
            <a:ext cx="7438781" cy="4431983"/>
          </a:xfrm>
          <a:prstGeom prst="rect">
            <a:avLst/>
          </a:prstGeom>
        </p:spPr>
        <p:txBody>
          <a:bodyPr wrap="square" lIns="0" tIns="0" rIns="0" bIns="0">
            <a:spAutoFit/>
          </a:bodyPr>
          <a:lstStyle/>
          <a:p>
            <a:r>
              <a:rPr lang="en-GB" dirty="0"/>
              <a:t>A </a:t>
            </a:r>
            <a:r>
              <a:rPr lang="en-GB" b="1" dirty="0"/>
              <a:t>narrative poem</a:t>
            </a:r>
            <a:r>
              <a:rPr lang="en-GB" dirty="0"/>
              <a:t> is a type of poem that tells a story.</a:t>
            </a:r>
          </a:p>
          <a:p>
            <a:r>
              <a:rPr lang="en-GB" dirty="0"/>
              <a:t>Narrative poems tend to be quite long. They tell a story like in a novel and also use rhythm and rhyme, like in a poem</a:t>
            </a:r>
            <a:r>
              <a:rPr lang="en-GB" dirty="0" smtClean="0"/>
              <a:t>.</a:t>
            </a:r>
          </a:p>
          <a:p>
            <a:endParaRPr lang="en-GB" dirty="0"/>
          </a:p>
          <a:p>
            <a:pPr lvl="0"/>
            <a:r>
              <a:rPr lang="en-GB" b="1" dirty="0"/>
              <a:t>What is a stanza? </a:t>
            </a:r>
            <a:endParaRPr lang="en-GB" b="1" dirty="0" smtClean="0"/>
          </a:p>
          <a:p>
            <a:pPr lvl="0"/>
            <a:r>
              <a:rPr lang="en-GB" dirty="0" smtClean="0"/>
              <a:t>In </a:t>
            </a:r>
            <a:r>
              <a:rPr lang="en-GB" dirty="0"/>
              <a:t>poetry, a stanza is a group of lines within a poem, usually set off from others by a blank line or indentation.</a:t>
            </a:r>
            <a:endParaRPr lang="en-GB" b="1" dirty="0" smtClean="0"/>
          </a:p>
          <a:p>
            <a:pPr lvl="0"/>
            <a:endParaRPr lang="en-GB" b="1" dirty="0"/>
          </a:p>
          <a:p>
            <a:pPr lvl="0"/>
            <a:r>
              <a:rPr lang="en-GB" b="1" dirty="0"/>
              <a:t>What is a syllable? </a:t>
            </a:r>
            <a:endParaRPr lang="en-GB" b="1" dirty="0" smtClean="0"/>
          </a:p>
          <a:p>
            <a:pPr lvl="0"/>
            <a:r>
              <a:rPr lang="en-GB" dirty="0"/>
              <a:t>A syllable is a single, unbroken sound of a spoken (or written) word.</a:t>
            </a:r>
            <a:endParaRPr lang="en-GB" b="1" dirty="0" smtClean="0"/>
          </a:p>
          <a:p>
            <a:pPr lvl="0"/>
            <a:endParaRPr lang="en-GB" b="1" dirty="0"/>
          </a:p>
          <a:p>
            <a:pPr lvl="0"/>
            <a:r>
              <a:rPr lang="en-GB" b="1" dirty="0"/>
              <a:t>What is a rhyme scheme? </a:t>
            </a:r>
            <a:endParaRPr lang="en-GB" b="1" dirty="0" smtClean="0"/>
          </a:p>
          <a:p>
            <a:pPr lvl="0"/>
            <a:r>
              <a:rPr lang="en-GB" dirty="0"/>
              <a:t>A </a:t>
            </a:r>
            <a:r>
              <a:rPr lang="en-GB" b="1" dirty="0"/>
              <a:t>rhyme scheme</a:t>
            </a:r>
            <a:r>
              <a:rPr lang="en-GB" dirty="0"/>
              <a:t> is the pattern of rhymes at the end of each line of a poem or song. It is usually referred to by using letters to indicate which lines rhyme</a:t>
            </a:r>
            <a:endParaRPr lang="en-GB" b="1" dirty="0" smtClean="0"/>
          </a:p>
          <a:p>
            <a:endParaRPr lang="en-GB" dirty="0"/>
          </a:p>
        </p:txBody>
      </p:sp>
      <p:pic>
        <p:nvPicPr>
          <p:cNvPr id="16" name="Picture 15">
            <a:extLst>
              <a:ext uri="{FF2B5EF4-FFF2-40B4-BE49-F238E27FC236}">
                <a16:creationId xmlns:a16="http://schemas.microsoft.com/office/drawing/2014/main" id="{B15BFCE5-3FD5-4817-876A-78DD8AD35D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2" name="TextBox 1"/>
          <p:cNvSpPr txBox="1"/>
          <p:nvPr/>
        </p:nvSpPr>
        <p:spPr>
          <a:xfrm>
            <a:off x="1976582" y="6012873"/>
            <a:ext cx="4747491" cy="369332"/>
          </a:xfrm>
          <a:prstGeom prst="rect">
            <a:avLst/>
          </a:prstGeom>
          <a:solidFill>
            <a:schemeClr val="tx1">
              <a:lumMod val="10000"/>
              <a:lumOff val="90000"/>
            </a:schemeClr>
          </a:solidFill>
        </p:spPr>
        <p:txBody>
          <a:bodyPr wrap="square" rtlCol="0">
            <a:spAutoFit/>
          </a:bodyPr>
          <a:lstStyle/>
          <a:p>
            <a:pPr lvl="0"/>
            <a:r>
              <a:rPr lang="en-GB" b="1" dirty="0" smtClean="0"/>
              <a:t>What </a:t>
            </a:r>
            <a:r>
              <a:rPr lang="en-GB" b="1" dirty="0"/>
              <a:t>rhyme scheme did we use yesterday</a:t>
            </a:r>
            <a:r>
              <a:rPr lang="en-GB" b="1" dirty="0" smtClean="0"/>
              <a:t>?</a:t>
            </a:r>
            <a:endParaRPr lang="en-GB" b="1" dirty="0"/>
          </a:p>
        </p:txBody>
      </p:sp>
    </p:spTree>
    <p:extLst>
      <p:ext uri="{BB962C8B-B14F-4D97-AF65-F5344CB8AC3E}">
        <p14:creationId xmlns:p14="http://schemas.microsoft.com/office/powerpoint/2010/main" val="28427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9" name="Group 8">
            <a:extLst>
              <a:ext uri="{FF2B5EF4-FFF2-40B4-BE49-F238E27FC236}">
                <a16:creationId xmlns:a16="http://schemas.microsoft.com/office/drawing/2014/main" id="{59EB2CB4-2403-4F27-B015-10B3820D6047}"/>
              </a:ext>
            </a:extLst>
          </p:cNvPr>
          <p:cNvGrpSpPr/>
          <p:nvPr/>
        </p:nvGrpSpPr>
        <p:grpSpPr>
          <a:xfrm>
            <a:off x="628274" y="1634486"/>
            <a:ext cx="4359942" cy="3913056"/>
            <a:chOff x="1422945" y="4127554"/>
            <a:chExt cx="4359942" cy="3913056"/>
          </a:xfrm>
        </p:grpSpPr>
        <p:pic>
          <p:nvPicPr>
            <p:cNvPr id="10" name="Picture 9">
              <a:extLst>
                <a:ext uri="{FF2B5EF4-FFF2-40B4-BE49-F238E27FC236}">
                  <a16:creationId xmlns:a16="http://schemas.microsoft.com/office/drawing/2014/main" id="{D5E8090C-D7E2-42FE-91B8-0DA07CDAD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422945" y="4127554"/>
              <a:ext cx="4359942" cy="3913056"/>
            </a:xfrm>
            <a:prstGeom prst="rect">
              <a:avLst/>
            </a:prstGeom>
          </p:spPr>
        </p:pic>
        <p:sp>
          <p:nvSpPr>
            <p:cNvPr id="11" name="Rectangle 10">
              <a:extLst>
                <a:ext uri="{FF2B5EF4-FFF2-40B4-BE49-F238E27FC236}">
                  <a16:creationId xmlns:a16="http://schemas.microsoft.com/office/drawing/2014/main" id="{76C88ECA-AFC0-4ED6-AC6D-41F174CFC96B}"/>
                </a:ext>
              </a:extLst>
            </p:cNvPr>
            <p:cNvSpPr/>
            <p:nvPr/>
          </p:nvSpPr>
          <p:spPr>
            <a:xfrm>
              <a:off x="1717910" y="4923312"/>
              <a:ext cx="3810906" cy="276999"/>
            </a:xfrm>
            <a:prstGeom prst="rect">
              <a:avLst/>
            </a:prstGeom>
          </p:spPr>
          <p:txBody>
            <a:bodyPr wrap="square" lIns="0" tIns="0" rIns="0" bIns="0">
              <a:spAutoFit/>
            </a:bodyPr>
            <a:lstStyle/>
            <a:p>
              <a:endParaRPr lang="en-GB" dirty="0"/>
            </a:p>
          </p:txBody>
        </p:sp>
      </p:grpSp>
      <p:sp>
        <p:nvSpPr>
          <p:cNvPr id="14" name="TextBox 13">
            <a:extLst>
              <a:ext uri="{FF2B5EF4-FFF2-40B4-BE49-F238E27FC236}">
                <a16:creationId xmlns:a16="http://schemas.microsoft.com/office/drawing/2014/main" id="{948A6D07-6AE7-40CF-A936-71A5426D02BE}"/>
              </a:ext>
            </a:extLst>
          </p:cNvPr>
          <p:cNvSpPr txBox="1"/>
          <p:nvPr/>
        </p:nvSpPr>
        <p:spPr>
          <a:xfrm>
            <a:off x="823051" y="2286514"/>
            <a:ext cx="3768119" cy="400110"/>
          </a:xfrm>
          <a:prstGeom prst="rect">
            <a:avLst/>
          </a:prstGeom>
          <a:noFill/>
        </p:spPr>
        <p:txBody>
          <a:bodyPr wrap="square" rtlCol="0">
            <a:spAutoFit/>
          </a:bodyPr>
          <a:lstStyle/>
          <a:p>
            <a:pPr algn="ctr"/>
            <a:r>
              <a:rPr lang="en-GB" sz="2000" b="1" dirty="0"/>
              <a:t>Jack and the Beanstalk</a:t>
            </a:r>
          </a:p>
        </p:txBody>
      </p:sp>
      <p:sp>
        <p:nvSpPr>
          <p:cNvPr id="15" name="TextBox 14">
            <a:extLst>
              <a:ext uri="{FF2B5EF4-FFF2-40B4-BE49-F238E27FC236}">
                <a16:creationId xmlns:a16="http://schemas.microsoft.com/office/drawing/2014/main" id="{D5A2AA52-C12A-4DB5-8175-AD4E62E30704}"/>
              </a:ext>
            </a:extLst>
          </p:cNvPr>
          <p:cNvSpPr txBox="1"/>
          <p:nvPr/>
        </p:nvSpPr>
        <p:spPr>
          <a:xfrm>
            <a:off x="966026" y="2707243"/>
            <a:ext cx="3768119" cy="2308324"/>
          </a:xfrm>
          <a:prstGeom prst="rect">
            <a:avLst/>
          </a:prstGeom>
          <a:noFill/>
        </p:spPr>
        <p:txBody>
          <a:bodyPr wrap="square" rtlCol="0">
            <a:spAutoFit/>
          </a:bodyPr>
          <a:lstStyle/>
          <a:p>
            <a:r>
              <a:rPr lang="en-US" sz="1800" b="0" i="0" u="none" strike="noStrike" dirty="0">
                <a:solidFill>
                  <a:srgbClr val="000000"/>
                </a:solidFill>
                <a:effectLst/>
              </a:rPr>
              <a:t>Once upon a time, there was a boy named Jack who lived with his mother on a small farm. They were very poor, and Jack’s mother decided to sell their only cow so that they could afford to plant more crops. She told Jack to take the cow to the market and sell it.</a:t>
            </a:r>
            <a:endParaRPr lang="en-GB" b="1" dirty="0"/>
          </a:p>
        </p:txBody>
      </p:sp>
      <p:sp>
        <p:nvSpPr>
          <p:cNvPr id="13" name="Rectangle 12">
            <a:extLst>
              <a:ext uri="{FF2B5EF4-FFF2-40B4-BE49-F238E27FC236}">
                <a16:creationId xmlns:a16="http://schemas.microsoft.com/office/drawing/2014/main" id="{D3640B7D-F03E-452B-9A36-4011F0CBABAD}"/>
              </a:ext>
            </a:extLst>
          </p:cNvPr>
          <p:cNvSpPr/>
          <p:nvPr/>
        </p:nvSpPr>
        <p:spPr>
          <a:xfrm>
            <a:off x="5235136" y="1823140"/>
            <a:ext cx="3180393" cy="1661993"/>
          </a:xfrm>
          <a:prstGeom prst="rect">
            <a:avLst/>
          </a:prstGeom>
        </p:spPr>
        <p:txBody>
          <a:bodyPr wrap="square" lIns="0" tIns="0" rIns="0" bIns="0">
            <a:spAutoFit/>
          </a:bodyPr>
          <a:lstStyle/>
          <a:p>
            <a:r>
              <a:rPr lang="en-GB" dirty="0" smtClean="0"/>
              <a:t>Yesterday, we turned Jack and the Beanstalk into a narrative poem.</a:t>
            </a:r>
          </a:p>
          <a:p>
            <a:endParaRPr lang="en-GB" dirty="0"/>
          </a:p>
          <a:p>
            <a:r>
              <a:rPr lang="en-GB" dirty="0" smtClean="0"/>
              <a:t>Let’s shar</a:t>
            </a:r>
            <a:r>
              <a:rPr lang="en-GB" dirty="0" smtClean="0"/>
              <a:t>e your poems to the class.</a:t>
            </a:r>
            <a:endParaRPr lang="en-GB" dirty="0"/>
          </a:p>
        </p:txBody>
      </p:sp>
    </p:spTree>
    <p:extLst>
      <p:ext uri="{BB962C8B-B14F-4D97-AF65-F5344CB8AC3E}">
        <p14:creationId xmlns:p14="http://schemas.microsoft.com/office/powerpoint/2010/main" val="125928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9" name="Group 8">
            <a:extLst>
              <a:ext uri="{FF2B5EF4-FFF2-40B4-BE49-F238E27FC236}">
                <a16:creationId xmlns:a16="http://schemas.microsoft.com/office/drawing/2014/main" id="{59EB2CB4-2403-4F27-B015-10B3820D6047}"/>
              </a:ext>
            </a:extLst>
          </p:cNvPr>
          <p:cNvGrpSpPr/>
          <p:nvPr/>
        </p:nvGrpSpPr>
        <p:grpSpPr>
          <a:xfrm>
            <a:off x="564748" y="2096304"/>
            <a:ext cx="4941253" cy="3390096"/>
            <a:chOff x="1422945" y="4127554"/>
            <a:chExt cx="4359942" cy="3913056"/>
          </a:xfrm>
        </p:grpSpPr>
        <p:pic>
          <p:nvPicPr>
            <p:cNvPr id="10" name="Picture 9">
              <a:extLst>
                <a:ext uri="{FF2B5EF4-FFF2-40B4-BE49-F238E27FC236}">
                  <a16:creationId xmlns:a16="http://schemas.microsoft.com/office/drawing/2014/main" id="{D5E8090C-D7E2-42FE-91B8-0DA07CDAD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422945" y="4127554"/>
              <a:ext cx="4359942" cy="3913056"/>
            </a:xfrm>
            <a:prstGeom prst="rect">
              <a:avLst/>
            </a:prstGeom>
          </p:spPr>
        </p:pic>
        <p:sp>
          <p:nvSpPr>
            <p:cNvPr id="11" name="Rectangle 10">
              <a:extLst>
                <a:ext uri="{FF2B5EF4-FFF2-40B4-BE49-F238E27FC236}">
                  <a16:creationId xmlns:a16="http://schemas.microsoft.com/office/drawing/2014/main" id="{76C88ECA-AFC0-4ED6-AC6D-41F174CFC96B}"/>
                </a:ext>
              </a:extLst>
            </p:cNvPr>
            <p:cNvSpPr/>
            <p:nvPr/>
          </p:nvSpPr>
          <p:spPr>
            <a:xfrm>
              <a:off x="1717910" y="4923312"/>
              <a:ext cx="3810906" cy="276999"/>
            </a:xfrm>
            <a:prstGeom prst="rect">
              <a:avLst/>
            </a:prstGeom>
          </p:spPr>
          <p:txBody>
            <a:bodyPr wrap="square" lIns="0" tIns="0" rIns="0" bIns="0">
              <a:spAutoFit/>
            </a:bodyPr>
            <a:lstStyle/>
            <a:p>
              <a:endParaRPr lang="en-GB" dirty="0"/>
            </a:p>
          </p:txBody>
        </p:sp>
      </p:grpSp>
      <p:sp>
        <p:nvSpPr>
          <p:cNvPr id="14" name="TextBox 13">
            <a:extLst>
              <a:ext uri="{FF2B5EF4-FFF2-40B4-BE49-F238E27FC236}">
                <a16:creationId xmlns:a16="http://schemas.microsoft.com/office/drawing/2014/main" id="{948A6D07-6AE7-40CF-A936-71A5426D02BE}"/>
              </a:ext>
            </a:extLst>
          </p:cNvPr>
          <p:cNvSpPr txBox="1"/>
          <p:nvPr/>
        </p:nvSpPr>
        <p:spPr>
          <a:xfrm>
            <a:off x="502700" y="2682364"/>
            <a:ext cx="4561749" cy="523220"/>
          </a:xfrm>
          <a:prstGeom prst="rect">
            <a:avLst/>
          </a:prstGeom>
          <a:noFill/>
        </p:spPr>
        <p:txBody>
          <a:bodyPr wrap="square" rtlCol="0">
            <a:spAutoFit/>
          </a:bodyPr>
          <a:lstStyle/>
          <a:p>
            <a:pPr algn="ctr"/>
            <a:r>
              <a:rPr lang="en-GB" sz="2800" b="1" dirty="0" smtClean="0"/>
              <a:t>The Ballard of Beowulf</a:t>
            </a:r>
            <a:endParaRPr lang="en-GB" sz="2800" b="1" dirty="0"/>
          </a:p>
        </p:txBody>
      </p:sp>
      <p:sp>
        <p:nvSpPr>
          <p:cNvPr id="15" name="TextBox 14">
            <a:extLst>
              <a:ext uri="{FF2B5EF4-FFF2-40B4-BE49-F238E27FC236}">
                <a16:creationId xmlns:a16="http://schemas.microsoft.com/office/drawing/2014/main" id="{D5A2AA52-C12A-4DB5-8175-AD4E62E30704}"/>
              </a:ext>
            </a:extLst>
          </p:cNvPr>
          <p:cNvSpPr txBox="1"/>
          <p:nvPr/>
        </p:nvSpPr>
        <p:spPr>
          <a:xfrm>
            <a:off x="966026" y="3254735"/>
            <a:ext cx="5453247" cy="1569660"/>
          </a:xfrm>
          <a:prstGeom prst="rect">
            <a:avLst/>
          </a:prstGeom>
          <a:noFill/>
        </p:spPr>
        <p:txBody>
          <a:bodyPr wrap="square" rtlCol="0">
            <a:spAutoFit/>
          </a:bodyPr>
          <a:lstStyle/>
          <a:p>
            <a:r>
              <a:rPr lang="en-GB" sz="2400" dirty="0"/>
              <a:t>On a hill in the village, </a:t>
            </a:r>
            <a:endParaRPr lang="en-GB" sz="2400" dirty="0" smtClean="0"/>
          </a:p>
          <a:p>
            <a:r>
              <a:rPr lang="en-GB" sz="2400" dirty="0" smtClean="0"/>
              <a:t>Sat </a:t>
            </a:r>
            <a:r>
              <a:rPr lang="en-GB" sz="2400" dirty="0"/>
              <a:t>King Hrothgar’s mead-hall, </a:t>
            </a:r>
          </a:p>
          <a:p>
            <a:r>
              <a:rPr lang="en-GB" sz="2400" dirty="0"/>
              <a:t>Everyone was amazed by it, </a:t>
            </a:r>
          </a:p>
          <a:p>
            <a:r>
              <a:rPr lang="en-GB" sz="2400" dirty="0"/>
              <a:t>He’d say come one come all. </a:t>
            </a:r>
          </a:p>
        </p:txBody>
      </p:sp>
      <p:sp>
        <p:nvSpPr>
          <p:cNvPr id="16" name="Rectangle 15">
            <a:extLst>
              <a:ext uri="{FF2B5EF4-FFF2-40B4-BE49-F238E27FC236}">
                <a16:creationId xmlns:a16="http://schemas.microsoft.com/office/drawing/2014/main" id="{D3640B7D-F03E-452B-9A36-4011F0CBABAD}"/>
              </a:ext>
            </a:extLst>
          </p:cNvPr>
          <p:cNvSpPr/>
          <p:nvPr/>
        </p:nvSpPr>
        <p:spPr>
          <a:xfrm>
            <a:off x="5757315" y="1735842"/>
            <a:ext cx="3180393" cy="3877985"/>
          </a:xfrm>
          <a:prstGeom prst="rect">
            <a:avLst/>
          </a:prstGeom>
        </p:spPr>
        <p:txBody>
          <a:bodyPr wrap="square" lIns="0" tIns="0" rIns="0" bIns="0">
            <a:spAutoFit/>
          </a:bodyPr>
          <a:lstStyle/>
          <a:p>
            <a:pPr algn="ctr"/>
            <a:r>
              <a:rPr lang="en-GB" dirty="0" smtClean="0"/>
              <a:t>This week, you are going to be turning your quest narratives into a narrative poe</a:t>
            </a:r>
            <a:r>
              <a:rPr lang="en-GB" dirty="0" smtClean="0"/>
              <a:t>m. You know what happens in your </a:t>
            </a:r>
            <a:r>
              <a:rPr lang="en-GB" b="1" u="sng" dirty="0" smtClean="0"/>
              <a:t>own </a:t>
            </a:r>
            <a:r>
              <a:rPr lang="en-GB" dirty="0" smtClean="0"/>
              <a:t>narratives, so you will know what to include in your narrative poems.</a:t>
            </a:r>
          </a:p>
          <a:p>
            <a:pPr algn="ctr"/>
            <a:endParaRPr lang="en-GB" dirty="0"/>
          </a:p>
          <a:p>
            <a:pPr algn="ctr"/>
            <a:r>
              <a:rPr lang="en-GB" dirty="0" smtClean="0"/>
              <a:t>You will be following the same rhyme scheme as yesterday (</a:t>
            </a:r>
            <a:r>
              <a:rPr lang="en-GB" dirty="0" err="1" smtClean="0"/>
              <a:t>abcb</a:t>
            </a:r>
            <a:r>
              <a:rPr lang="en-GB" dirty="0" smtClean="0"/>
              <a:t>). You will also need to follow the same syllable scheme (7, 6, 8, 6).</a:t>
            </a:r>
          </a:p>
          <a:p>
            <a:pPr algn="ctr"/>
            <a:endParaRPr lang="en-GB" dirty="0"/>
          </a:p>
        </p:txBody>
      </p:sp>
      <p:sp>
        <p:nvSpPr>
          <p:cNvPr id="7" name="TextBox 6"/>
          <p:cNvSpPr txBox="1"/>
          <p:nvPr/>
        </p:nvSpPr>
        <p:spPr>
          <a:xfrm>
            <a:off x="628274" y="1449973"/>
            <a:ext cx="4436175" cy="646331"/>
          </a:xfrm>
          <a:prstGeom prst="rect">
            <a:avLst/>
          </a:prstGeom>
          <a:noFill/>
        </p:spPr>
        <p:txBody>
          <a:bodyPr wrap="square" rtlCol="0">
            <a:spAutoFit/>
          </a:bodyPr>
          <a:lstStyle/>
          <a:p>
            <a:pPr algn="ctr"/>
            <a:r>
              <a:rPr lang="en-GB" dirty="0" smtClean="0"/>
              <a:t>Here is an example of how you may want to start your narrative poems.</a:t>
            </a:r>
            <a:endParaRPr lang="en-GB" dirty="0"/>
          </a:p>
        </p:txBody>
      </p:sp>
      <p:sp>
        <p:nvSpPr>
          <p:cNvPr id="17" name="TextBox 16"/>
          <p:cNvSpPr txBox="1"/>
          <p:nvPr/>
        </p:nvSpPr>
        <p:spPr>
          <a:xfrm>
            <a:off x="840460" y="4911620"/>
            <a:ext cx="4436175" cy="369332"/>
          </a:xfrm>
          <a:prstGeom prst="rect">
            <a:avLst/>
          </a:prstGeom>
          <a:solidFill>
            <a:schemeClr val="accent1">
              <a:lumMod val="60000"/>
              <a:lumOff val="40000"/>
            </a:schemeClr>
          </a:solidFill>
        </p:spPr>
        <p:txBody>
          <a:bodyPr wrap="square" rtlCol="0">
            <a:spAutoFit/>
          </a:bodyPr>
          <a:lstStyle/>
          <a:p>
            <a:pPr algn="ctr"/>
            <a:r>
              <a:rPr lang="en-GB" b="1" dirty="0" smtClean="0"/>
              <a:t>How might we continue it?</a:t>
            </a:r>
            <a:endParaRPr lang="en-GB" b="1" dirty="0"/>
          </a:p>
        </p:txBody>
      </p:sp>
    </p:spTree>
    <p:extLst>
      <p:ext uri="{BB962C8B-B14F-4D97-AF65-F5344CB8AC3E}">
        <p14:creationId xmlns:p14="http://schemas.microsoft.com/office/powerpoint/2010/main" val="29236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7"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20627"/>
            <a:ext cx="7964532" cy="1384995"/>
            <a:chOff x="620981" y="1620627"/>
            <a:chExt cx="7964532" cy="1384995"/>
          </a:xfrm>
        </p:grpSpPr>
        <p:sp>
          <p:nvSpPr>
            <p:cNvPr id="6" name="Rectangle 5">
              <a:extLst>
                <a:ext uri="{FF2B5EF4-FFF2-40B4-BE49-F238E27FC236}">
                  <a16:creationId xmlns:a16="http://schemas.microsoft.com/office/drawing/2014/main" id="{41809656-374B-43F4-90E7-9F4DB1214F2F}"/>
                </a:ext>
              </a:extLst>
            </p:cNvPr>
            <p:cNvSpPr/>
            <p:nvPr/>
          </p:nvSpPr>
          <p:spPr>
            <a:xfrm>
              <a:off x="797150" y="1620627"/>
              <a:ext cx="7788363" cy="1384995"/>
            </a:xfrm>
            <a:prstGeom prst="rect">
              <a:avLst/>
            </a:prstGeom>
          </p:spPr>
          <p:txBody>
            <a:bodyPr wrap="square" lIns="0" tIns="0" rIns="0" bIns="0">
              <a:spAutoFit/>
            </a:bodyPr>
            <a:lstStyle/>
            <a:p>
              <a:r>
                <a:rPr lang="en-US" sz="1800" b="0" i="0" u="none" strike="noStrike" dirty="0">
                  <a:effectLst/>
                </a:rPr>
                <a:t>You’re ready to write! </a:t>
              </a:r>
              <a:r>
                <a:rPr lang="en-US" sz="1800" b="0" i="0" u="none" strike="noStrike" dirty="0" smtClean="0">
                  <a:effectLst/>
                </a:rPr>
                <a:t>Begin writing your own quest narratives in your workbooks. Take your time and remember the rhyming </a:t>
              </a:r>
              <a:r>
                <a:rPr lang="en-US" sz="1800" b="1" i="0" u="none" strike="noStrike" dirty="0" smtClean="0">
                  <a:effectLst/>
                </a:rPr>
                <a:t>(</a:t>
              </a:r>
              <a:r>
                <a:rPr lang="en-US" sz="1800" b="1" i="0" u="none" strike="noStrike" dirty="0" err="1" smtClean="0">
                  <a:effectLst/>
                </a:rPr>
                <a:t>abcb</a:t>
              </a:r>
              <a:r>
                <a:rPr lang="en-US" sz="1800" b="1" i="0" u="none" strike="noStrike" dirty="0" smtClean="0">
                  <a:effectLst/>
                </a:rPr>
                <a:t>) </a:t>
              </a:r>
              <a:r>
                <a:rPr lang="en-US" sz="1800" b="0" i="0" u="none" strike="noStrike" dirty="0" smtClean="0">
                  <a:effectLst/>
                </a:rPr>
                <a:t>and syllable scheme </a:t>
              </a:r>
              <a:r>
                <a:rPr lang="en-US" sz="1800" b="1" i="0" u="none" strike="noStrike" dirty="0" smtClean="0">
                  <a:effectLst/>
                </a:rPr>
                <a:t>(7, 6, 8, 6).</a:t>
              </a:r>
            </a:p>
            <a:p>
              <a:r>
                <a:rPr lang="en-US" b="1" dirty="0" smtClean="0"/>
                <a:t>Here </a:t>
              </a:r>
              <a:r>
                <a:rPr lang="en-US" b="1" dirty="0"/>
                <a:t>are some things to remember:</a:t>
              </a:r>
              <a:endParaRPr lang="en-GB" sz="1200" b="1" dirty="0"/>
            </a:p>
            <a:p>
              <a:endParaRPr lang="en-US" sz="1800" b="0" i="0" u="none" strike="noStrike" dirty="0" smtClean="0">
                <a:effectLst/>
              </a:endParaRPr>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0" cy="820126"/>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23D0E7D3-407D-44C2-B4EF-3254E3A1B720}"/>
              </a:ext>
            </a:extLst>
          </p:cNvPr>
          <p:cNvSpPr/>
          <p:nvPr/>
        </p:nvSpPr>
        <p:spPr>
          <a:xfrm>
            <a:off x="3121461" y="3140977"/>
            <a:ext cx="2681135" cy="210825"/>
          </a:xfrm>
          <a:prstGeom prst="rect">
            <a:avLst/>
          </a:prstGeom>
        </p:spPr>
        <p:txBody>
          <a:bodyPr wrap="square" lIns="0" tIns="0" rIns="0" bIns="0">
            <a:spAutoFit/>
          </a:bodyPr>
          <a:lstStyle/>
          <a:p>
            <a:endParaRPr lang="en-GB" dirty="0"/>
          </a:p>
        </p:txBody>
      </p:sp>
      <p:grpSp>
        <p:nvGrpSpPr>
          <p:cNvPr id="11" name="Group 10">
            <a:extLst>
              <a:ext uri="{FF2B5EF4-FFF2-40B4-BE49-F238E27FC236}">
                <a16:creationId xmlns:a16="http://schemas.microsoft.com/office/drawing/2014/main" id="{B5446C78-161F-42A1-B7DE-EEF64273B90A}"/>
              </a:ext>
            </a:extLst>
          </p:cNvPr>
          <p:cNvGrpSpPr/>
          <p:nvPr/>
        </p:nvGrpSpPr>
        <p:grpSpPr>
          <a:xfrm>
            <a:off x="1938329" y="3100572"/>
            <a:ext cx="5506004" cy="2996042"/>
            <a:chOff x="2006451" y="2592051"/>
            <a:chExt cx="5506004" cy="2993440"/>
          </a:xfrm>
        </p:grpSpPr>
        <p:pic>
          <p:nvPicPr>
            <p:cNvPr id="24" name="Picture 23">
              <a:extLst>
                <a:ext uri="{FF2B5EF4-FFF2-40B4-BE49-F238E27FC236}">
                  <a16:creationId xmlns:a16="http://schemas.microsoft.com/office/drawing/2014/main" id="{1F2C54BD-1BAA-4D0A-BA5C-FA8196167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006451" y="2592051"/>
              <a:ext cx="5506004" cy="2978239"/>
            </a:xfrm>
            <a:prstGeom prst="rect">
              <a:avLst/>
            </a:prstGeom>
          </p:spPr>
        </p:pic>
        <p:sp>
          <p:nvSpPr>
            <p:cNvPr id="10" name="TextBox 9">
              <a:extLst>
                <a:ext uri="{FF2B5EF4-FFF2-40B4-BE49-F238E27FC236}">
                  <a16:creationId xmlns:a16="http://schemas.microsoft.com/office/drawing/2014/main" id="{0C00FDE1-50BA-4F1D-BA56-9878773F73E1}"/>
                </a:ext>
              </a:extLst>
            </p:cNvPr>
            <p:cNvSpPr txBox="1"/>
            <p:nvPr/>
          </p:nvSpPr>
          <p:spPr>
            <a:xfrm>
              <a:off x="2379872" y="3246389"/>
              <a:ext cx="4943717" cy="2339102"/>
            </a:xfrm>
            <a:prstGeom prst="rect">
              <a:avLst/>
            </a:prstGeom>
            <a:noFill/>
          </p:spPr>
          <p:txBody>
            <a:bodyPr wrap="square" rtlCol="0">
              <a:spAutoFit/>
            </a:bodyPr>
            <a:lstStyle/>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Use a title which </a:t>
              </a:r>
              <a:r>
                <a:rPr lang="en-US" sz="1600" b="0" i="0" u="none" strike="noStrike" dirty="0" err="1">
                  <a:solidFill>
                    <a:srgbClr val="000000"/>
                  </a:solidFill>
                  <a:effectLst/>
                </a:rPr>
                <a:t>summarises</a:t>
              </a:r>
              <a:r>
                <a:rPr lang="en-US" sz="1600" b="0" i="0" u="none" strike="noStrike" dirty="0">
                  <a:solidFill>
                    <a:srgbClr val="000000"/>
                  </a:solidFill>
                  <a:effectLst/>
                </a:rPr>
                <a:t> the story of the poem</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Use carefully chosen vocabulary</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Tell a story from beginning to end</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Follow </a:t>
              </a:r>
              <a:r>
                <a:rPr lang="en-US" sz="1600" b="0" i="0" u="none" strike="noStrike" dirty="0" smtClean="0">
                  <a:solidFill>
                    <a:srgbClr val="000000"/>
                  </a:solidFill>
                  <a:effectLst/>
                </a:rPr>
                <a:t>the </a:t>
              </a:r>
              <a:r>
                <a:rPr lang="en-US" sz="1600" b="0" i="0" u="none" strike="noStrike" dirty="0">
                  <a:solidFill>
                    <a:srgbClr val="000000"/>
                  </a:solidFill>
                  <a:effectLst/>
                </a:rPr>
                <a:t>pattern of syllables</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Write in stanzas</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Follow </a:t>
              </a:r>
              <a:r>
                <a:rPr lang="en-US" sz="1600" b="0" i="0" u="none" strike="noStrike" dirty="0" smtClean="0">
                  <a:solidFill>
                    <a:srgbClr val="000000"/>
                  </a:solidFill>
                  <a:effectLst/>
                </a:rPr>
                <a:t>the </a:t>
              </a:r>
              <a:r>
                <a:rPr lang="en-US" sz="1600" b="0" i="0" u="none" strike="noStrike" dirty="0">
                  <a:solidFill>
                    <a:srgbClr val="000000"/>
                  </a:solidFill>
                  <a:effectLst/>
                </a:rPr>
                <a:t>rhyming pattern</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Start each line with a capital letter</a:t>
              </a:r>
            </a:p>
            <a:p>
              <a:endParaRPr lang="en-GB" dirty="0"/>
            </a:p>
          </p:txBody>
        </p:sp>
      </p:grpSp>
    </p:spTree>
    <p:extLst>
      <p:ext uri="{BB962C8B-B14F-4D97-AF65-F5344CB8AC3E}">
        <p14:creationId xmlns:p14="http://schemas.microsoft.com/office/powerpoint/2010/main" val="7411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462</TotalTime>
  <Words>318</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Twinkl</vt:lpstr>
      <vt:lpstr>Calibri</vt:lpstr>
      <vt:lpstr>Office Theme</vt:lpstr>
      <vt:lpstr>PowerPoint Presentation</vt:lpstr>
      <vt:lpstr>PowerPoint Presentation</vt:lpstr>
      <vt:lpstr>PowerPoint Presentation</vt:lpstr>
      <vt:lpstr>Let’s recap: What Is a Narrative Poem?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Georgia Chappell</dc:creator>
  <cp:lastModifiedBy>Carla Austin</cp:lastModifiedBy>
  <cp:revision>46</cp:revision>
  <dcterms:created xsi:type="dcterms:W3CDTF">2021-03-22T11:44:28Z</dcterms:created>
  <dcterms:modified xsi:type="dcterms:W3CDTF">2022-01-14T10:53:21Z</dcterms:modified>
</cp:coreProperties>
</file>