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98" r:id="rId4"/>
    <p:sldId id="299" r:id="rId5"/>
    <p:sldId id="296" r:id="rId6"/>
    <p:sldId id="297" r:id="rId7"/>
    <p:sldId id="280"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Lst>
  <p:sldSz cx="9144000" cy="6858000" type="screen4x3"/>
  <p:notesSz cx="6858000" cy="9144000"/>
  <p:embeddedFontLst>
    <p:embeddedFont>
      <p:font typeface="Twinkl" panose="020B0604020202020204" pitchFamily="2" charset="0"/>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234"/>
    <a:srgbClr val="18A0DB"/>
    <a:srgbClr val="E8C500"/>
    <a:srgbClr val="D9C7AE"/>
    <a:srgbClr val="4F2316"/>
    <a:srgbClr val="85BD33"/>
    <a:srgbClr val="F9B000"/>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2" d="100"/>
          <a:sy n="52" d="100"/>
        </p:scale>
        <p:origin x="68" y="41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twinkl.co.uk/resources/ks2-twinkl-originals/twinkl-educational-publishing-fiction-stories-english-key-stage-2/twist-the-text-the-hansel-and-gretel-collection-fiction-ks2-twinkl-original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twinkl.co.uk/resources/ks2-twinkl-originals/twinkl-educational-publishing-fiction-stories-english-key-stage-2/twist-the-text-the-hansel-and-gretel-collection-fiction-ks2-twinkl-originals"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18803" y="6075303"/>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3697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02474" y="6083466"/>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twinkl.co.uk/resources/ks2-twinkl-originals/twinkl-educational-publishing-fiction-stories-english-key-stage-2/twist-the-text-the-hansel-and-gretel-collection-fiction-ks2-twinkl-origin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440D338E-97E9-42E0-8642-B1B7C4720C93}"/>
              </a:ext>
            </a:extLst>
          </p:cNvPr>
          <p:cNvSpPr/>
          <p:nvPr/>
        </p:nvSpPr>
        <p:spPr>
          <a:xfrm>
            <a:off x="134224" y="5897461"/>
            <a:ext cx="1090569" cy="872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sp>
        <p:nvSpPr>
          <p:cNvPr id="6" name="Rectangle 5">
            <a:extLst>
              <a:ext uri="{FF2B5EF4-FFF2-40B4-BE49-F238E27FC236}">
                <a16:creationId xmlns:a16="http://schemas.microsoft.com/office/drawing/2014/main" id="{41809656-374B-43F4-90E7-9F4DB1214F2F}"/>
              </a:ext>
            </a:extLst>
          </p:cNvPr>
          <p:cNvSpPr/>
          <p:nvPr/>
        </p:nvSpPr>
        <p:spPr>
          <a:xfrm>
            <a:off x="1127533" y="1893981"/>
            <a:ext cx="7416768" cy="553998"/>
          </a:xfrm>
          <a:prstGeom prst="rect">
            <a:avLst/>
          </a:prstGeom>
        </p:spPr>
        <p:txBody>
          <a:bodyPr wrap="square" lIns="0" tIns="0" rIns="0" bIns="0">
            <a:spAutoFit/>
          </a:bodyPr>
          <a:lstStyle/>
          <a:p>
            <a:r>
              <a:rPr lang="en-US" dirty="0"/>
              <a:t>Finish the sentence in the same way that the story might begin. This line needs 6 syllables. What will you choose?</a:t>
            </a:r>
            <a:endParaRPr lang="en-GB"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797150" y="1893981"/>
            <a:ext cx="0" cy="5539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aphicFrame>
        <p:nvGraphicFramePr>
          <p:cNvPr id="8" name="Table 11">
            <a:extLst>
              <a:ext uri="{FF2B5EF4-FFF2-40B4-BE49-F238E27FC236}">
                <a16:creationId xmlns:a16="http://schemas.microsoft.com/office/drawing/2014/main" id="{B864021A-0786-4D71-AA66-CF0B4B7E0CDA}"/>
              </a:ext>
            </a:extLst>
          </p:cNvPr>
          <p:cNvGraphicFramePr>
            <a:graphicFrameLocks noGrp="1"/>
          </p:cNvGraphicFramePr>
          <p:nvPr>
            <p:extLst>
              <p:ext uri="{D42A27DB-BD31-4B8C-83A1-F6EECF244321}">
                <p14:modId xmlns:p14="http://schemas.microsoft.com/office/powerpoint/2010/main" val="575442038"/>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there lived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1" i="0" u="none" strike="noStrike" kern="1200" dirty="0">
                          <a:solidFill>
                            <a:srgbClr val="88C234"/>
                          </a:solidFill>
                          <a:effectLst/>
                          <a:latin typeface="+mn-lt"/>
                          <a:ea typeface="+mn-ea"/>
                          <a:cs typeface="+mn-cs"/>
                        </a:rPr>
                        <a:t>A boy, whose name was Jack.</a:t>
                      </a:r>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sp>
        <p:nvSpPr>
          <p:cNvPr id="10" name="Rectangle 9">
            <a:extLst>
              <a:ext uri="{FF2B5EF4-FFF2-40B4-BE49-F238E27FC236}">
                <a16:creationId xmlns:a16="http://schemas.microsoft.com/office/drawing/2014/main" id="{161166B0-261A-4D92-B6E3-3FA0D95728BD}"/>
              </a:ext>
            </a:extLst>
          </p:cNvPr>
          <p:cNvSpPr/>
          <p:nvPr/>
        </p:nvSpPr>
        <p:spPr>
          <a:xfrm>
            <a:off x="1037226" y="3923950"/>
            <a:ext cx="3245247" cy="354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38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31498"/>
            <a:ext cx="7986115" cy="492443"/>
            <a:chOff x="620981" y="1631498"/>
            <a:chExt cx="7986115" cy="492443"/>
          </a:xfrm>
        </p:grpSpPr>
        <p:sp>
          <p:nvSpPr>
            <p:cNvPr id="6" name="Rectangle 5">
              <a:extLst>
                <a:ext uri="{FF2B5EF4-FFF2-40B4-BE49-F238E27FC236}">
                  <a16:creationId xmlns:a16="http://schemas.microsoft.com/office/drawing/2014/main" id="{41809656-374B-43F4-90E7-9F4DB1214F2F}"/>
                </a:ext>
              </a:extLst>
            </p:cNvPr>
            <p:cNvSpPr/>
            <p:nvPr/>
          </p:nvSpPr>
          <p:spPr>
            <a:xfrm>
              <a:off x="832301" y="1631498"/>
              <a:ext cx="7774795" cy="492443"/>
            </a:xfrm>
            <a:prstGeom prst="rect">
              <a:avLst/>
            </a:prstGeom>
          </p:spPr>
          <p:txBody>
            <a:bodyPr wrap="square" lIns="0" tIns="0" rIns="0" bIns="0">
              <a:spAutoFit/>
            </a:bodyPr>
            <a:lstStyle/>
            <a:p>
              <a:r>
                <a:rPr lang="en-US" sz="1600" dirty="0"/>
                <a:t>Have you noticed that each line begins with a capital letter? Even though the sentence is split between two lines, poets often begin each line with a capital letter.</a:t>
              </a:r>
              <a:endParaRPr lang="en-GB" sz="16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7293" cy="492443"/>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B694DCF-FFEC-450D-92EF-2082D7CF70BA}"/>
              </a:ext>
            </a:extLst>
          </p:cNvPr>
          <p:cNvGrpSpPr/>
          <p:nvPr/>
        </p:nvGrpSpPr>
        <p:grpSpPr>
          <a:xfrm>
            <a:off x="620981" y="2360256"/>
            <a:ext cx="7809943" cy="492443"/>
            <a:chOff x="681860" y="2360256"/>
            <a:chExt cx="7679298" cy="492443"/>
          </a:xfrm>
        </p:grpSpPr>
        <p:sp>
          <p:nvSpPr>
            <p:cNvPr id="11" name="Rectangle 10">
              <a:extLst>
                <a:ext uri="{FF2B5EF4-FFF2-40B4-BE49-F238E27FC236}">
                  <a16:creationId xmlns:a16="http://schemas.microsoft.com/office/drawing/2014/main" id="{7C9F5E33-C210-44E0-8192-C114FAD1402F}"/>
                </a:ext>
              </a:extLst>
            </p:cNvPr>
            <p:cNvSpPr/>
            <p:nvPr/>
          </p:nvSpPr>
          <p:spPr>
            <a:xfrm>
              <a:off x="855081" y="2360256"/>
              <a:ext cx="7506077" cy="492443"/>
            </a:xfrm>
            <a:prstGeom prst="rect">
              <a:avLst/>
            </a:prstGeom>
          </p:spPr>
          <p:txBody>
            <a:bodyPr wrap="square" lIns="0" tIns="0" rIns="0" bIns="0">
              <a:spAutoFit/>
            </a:bodyPr>
            <a:lstStyle/>
            <a:p>
              <a:r>
                <a:rPr lang="en-US" sz="1600" dirty="0"/>
                <a:t>We have chosen ‘Jack’ for the end of our second line. Can you remember why this final word is important?</a:t>
              </a:r>
              <a:endParaRPr lang="en-GB" sz="1600" dirty="0"/>
            </a:p>
          </p:txBody>
        </p:sp>
        <p:cxnSp>
          <p:nvCxnSpPr>
            <p:cNvPr id="12" name="Straight Connector 11">
              <a:extLst>
                <a:ext uri="{FF2B5EF4-FFF2-40B4-BE49-F238E27FC236}">
                  <a16:creationId xmlns:a16="http://schemas.microsoft.com/office/drawing/2014/main" id="{50733D1D-B0E6-44EB-A41D-FBB3F9878729}"/>
                </a:ext>
              </a:extLst>
            </p:cNvPr>
            <p:cNvCxnSpPr>
              <a:cxnSpLocks/>
            </p:cNvCxnSpPr>
            <p:nvPr/>
          </p:nvCxnSpPr>
          <p:spPr>
            <a:xfrm>
              <a:off x="681860" y="2361000"/>
              <a:ext cx="0" cy="4916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8" name="Table 11">
            <a:extLst>
              <a:ext uri="{FF2B5EF4-FFF2-40B4-BE49-F238E27FC236}">
                <a16:creationId xmlns:a16="http://schemas.microsoft.com/office/drawing/2014/main" id="{128F5A2C-9600-4CF9-ACEF-B7C22ADEA3F0}"/>
              </a:ext>
            </a:extLst>
          </p:cNvPr>
          <p:cNvGraphicFramePr>
            <a:graphicFrameLocks noGrp="1"/>
          </p:cNvGraphicFramePr>
          <p:nvPr>
            <p:extLst>
              <p:ext uri="{D42A27DB-BD31-4B8C-83A1-F6EECF244321}">
                <p14:modId xmlns:p14="http://schemas.microsoft.com/office/powerpoint/2010/main" val="1237390641"/>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there lived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1" i="0" u="none" strike="noStrike" kern="1200" dirty="0">
                          <a:solidFill>
                            <a:srgbClr val="88C234"/>
                          </a:solidFill>
                          <a:effectLst/>
                          <a:latin typeface="+mn-lt"/>
                          <a:ea typeface="+mn-ea"/>
                          <a:cs typeface="+mn-cs"/>
                        </a:rPr>
                        <a:t>A boy, whose name was Jack.</a:t>
                      </a:r>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spTree>
    <p:extLst>
      <p:ext uri="{BB962C8B-B14F-4D97-AF65-F5344CB8AC3E}">
        <p14:creationId xmlns:p14="http://schemas.microsoft.com/office/powerpoint/2010/main" val="491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31498"/>
            <a:ext cx="7768003" cy="492443"/>
            <a:chOff x="620981" y="1631498"/>
            <a:chExt cx="7768003" cy="492443"/>
          </a:xfrm>
        </p:grpSpPr>
        <p:sp>
          <p:nvSpPr>
            <p:cNvPr id="6" name="Rectangle 5">
              <a:extLst>
                <a:ext uri="{FF2B5EF4-FFF2-40B4-BE49-F238E27FC236}">
                  <a16:creationId xmlns:a16="http://schemas.microsoft.com/office/drawing/2014/main" id="{41809656-374B-43F4-90E7-9F4DB1214F2F}"/>
                </a:ext>
              </a:extLst>
            </p:cNvPr>
            <p:cNvSpPr/>
            <p:nvPr/>
          </p:nvSpPr>
          <p:spPr>
            <a:xfrm>
              <a:off x="832301" y="1631498"/>
              <a:ext cx="7556683" cy="492443"/>
            </a:xfrm>
            <a:prstGeom prst="rect">
              <a:avLst/>
            </a:prstGeom>
          </p:spPr>
          <p:txBody>
            <a:bodyPr wrap="square" lIns="0" tIns="0" rIns="0" bIns="0">
              <a:spAutoFit/>
            </a:bodyPr>
            <a:lstStyle/>
            <a:p>
              <a:r>
                <a:rPr lang="en-US" sz="1600" b="0" i="0" u="none" strike="noStrike" dirty="0">
                  <a:effectLst/>
                </a:rPr>
                <a:t>‘Jack’ will be the word that our final line must rhyme with. Let’s start thinking about words we know that rhyme with ‘Jack’. Write down as many as you can.</a:t>
              </a:r>
              <a:endParaRPr lang="en-GB" sz="14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0" cy="492443"/>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extLst>
              <p:ext uri="{D42A27DB-BD31-4B8C-83A1-F6EECF244321}">
                <p14:modId xmlns:p14="http://schemas.microsoft.com/office/powerpoint/2010/main" val="278022710"/>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there lived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tx1"/>
                          </a:solidFill>
                          <a:effectLst/>
                          <a:latin typeface="+mn-lt"/>
                          <a:ea typeface="+mn-ea"/>
                          <a:cs typeface="+mn-cs"/>
                        </a:rPr>
                        <a:t>A boy, whose name was Jack.</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sp>
        <p:nvSpPr>
          <p:cNvPr id="17" name="Rectangle 16">
            <a:extLst>
              <a:ext uri="{FF2B5EF4-FFF2-40B4-BE49-F238E27FC236}">
                <a16:creationId xmlns:a16="http://schemas.microsoft.com/office/drawing/2014/main" id="{C26CEAFC-4E85-4AAE-AA25-7AD26C99C446}"/>
              </a:ext>
            </a:extLst>
          </p:cNvPr>
          <p:cNvSpPr/>
          <p:nvPr/>
        </p:nvSpPr>
        <p:spPr>
          <a:xfrm>
            <a:off x="3568614" y="3962634"/>
            <a:ext cx="541992"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2">
            <a:extLst>
              <a:ext uri="{FF2B5EF4-FFF2-40B4-BE49-F238E27FC236}">
                <a16:creationId xmlns:a16="http://schemas.microsoft.com/office/drawing/2014/main" id="{270CC6C4-8C63-47F1-979E-66A99D4551E9}"/>
              </a:ext>
            </a:extLst>
          </p:cNvPr>
          <p:cNvGraphicFramePr>
            <a:graphicFrameLocks noGrp="1"/>
          </p:cNvGraphicFramePr>
          <p:nvPr>
            <p:extLst>
              <p:ext uri="{D42A27DB-BD31-4B8C-83A1-F6EECF244321}">
                <p14:modId xmlns:p14="http://schemas.microsoft.com/office/powerpoint/2010/main" val="1809514345"/>
              </p:ext>
            </p:extLst>
          </p:nvPr>
        </p:nvGraphicFramePr>
        <p:xfrm>
          <a:off x="946558" y="2488673"/>
          <a:ext cx="7250884" cy="741680"/>
        </p:xfrm>
        <a:graphic>
          <a:graphicData uri="http://schemas.openxmlformats.org/drawingml/2006/table">
            <a:tbl>
              <a:tblPr firstRow="1" bandRow="1">
                <a:tableStyleId>{5C22544A-7EE6-4342-B048-85BDC9FD1C3A}</a:tableStyleId>
              </a:tblPr>
              <a:tblGrid>
                <a:gridCol w="1440198">
                  <a:extLst>
                    <a:ext uri="{9D8B030D-6E8A-4147-A177-3AD203B41FA5}">
                      <a16:colId xmlns:a16="http://schemas.microsoft.com/office/drawing/2014/main" val="3176989447"/>
                    </a:ext>
                  </a:extLst>
                </a:gridCol>
                <a:gridCol w="1460155">
                  <a:extLst>
                    <a:ext uri="{9D8B030D-6E8A-4147-A177-3AD203B41FA5}">
                      <a16:colId xmlns:a16="http://schemas.microsoft.com/office/drawing/2014/main" val="3116294278"/>
                    </a:ext>
                  </a:extLst>
                </a:gridCol>
                <a:gridCol w="1450177">
                  <a:extLst>
                    <a:ext uri="{9D8B030D-6E8A-4147-A177-3AD203B41FA5}">
                      <a16:colId xmlns:a16="http://schemas.microsoft.com/office/drawing/2014/main" val="2317017240"/>
                    </a:ext>
                  </a:extLst>
                </a:gridCol>
                <a:gridCol w="1450177">
                  <a:extLst>
                    <a:ext uri="{9D8B030D-6E8A-4147-A177-3AD203B41FA5}">
                      <a16:colId xmlns:a16="http://schemas.microsoft.com/office/drawing/2014/main" val="1952803832"/>
                    </a:ext>
                  </a:extLst>
                </a:gridCol>
                <a:gridCol w="1450177">
                  <a:extLst>
                    <a:ext uri="{9D8B030D-6E8A-4147-A177-3AD203B41FA5}">
                      <a16:colId xmlns:a16="http://schemas.microsoft.com/office/drawing/2014/main" val="379049179"/>
                    </a:ext>
                  </a:extLst>
                </a:gridCol>
              </a:tblGrid>
              <a:tr h="370840">
                <a:tc>
                  <a:txBody>
                    <a:bodyPr/>
                    <a:lstStyle/>
                    <a:p>
                      <a:pPr algn="ctr"/>
                      <a:r>
                        <a:rPr lang="en-GB" b="0" dirty="0">
                          <a:solidFill>
                            <a:schemeClr val="tx1"/>
                          </a:solidFill>
                        </a:rPr>
                        <a:t>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whack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smack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52569"/>
                  </a:ext>
                </a:extLst>
              </a:tr>
              <a:tr h="370840">
                <a:tc>
                  <a:txBody>
                    <a:bodyPr/>
                    <a:lstStyle/>
                    <a:p>
                      <a:pPr algn="ctr"/>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pack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slack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8070"/>
                  </a:ext>
                </a:extLst>
              </a:tr>
            </a:tbl>
          </a:graphicData>
        </a:graphic>
      </p:graphicFrame>
    </p:spTree>
    <p:extLst>
      <p:ext uri="{BB962C8B-B14F-4D97-AF65-F5344CB8AC3E}">
        <p14:creationId xmlns:p14="http://schemas.microsoft.com/office/powerpoint/2010/main" val="34662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571322"/>
            <a:ext cx="7986124" cy="738664"/>
            <a:chOff x="620981" y="1571322"/>
            <a:chExt cx="7986124" cy="738664"/>
          </a:xfrm>
        </p:grpSpPr>
        <p:sp>
          <p:nvSpPr>
            <p:cNvPr id="6" name="Rectangle 5">
              <a:extLst>
                <a:ext uri="{FF2B5EF4-FFF2-40B4-BE49-F238E27FC236}">
                  <a16:creationId xmlns:a16="http://schemas.microsoft.com/office/drawing/2014/main" id="{41809656-374B-43F4-90E7-9F4DB1214F2F}"/>
                </a:ext>
              </a:extLst>
            </p:cNvPr>
            <p:cNvSpPr/>
            <p:nvPr/>
          </p:nvSpPr>
          <p:spPr>
            <a:xfrm>
              <a:off x="818742" y="1571322"/>
              <a:ext cx="7788363" cy="738664"/>
            </a:xfrm>
            <a:prstGeom prst="rect">
              <a:avLst/>
            </a:prstGeom>
          </p:spPr>
          <p:txBody>
            <a:bodyPr wrap="square" lIns="0" tIns="0" rIns="0" bIns="0">
              <a:spAutoFit/>
            </a:bodyPr>
            <a:lstStyle/>
            <a:p>
              <a:r>
                <a:rPr lang="en-US" sz="1600" b="0" i="0" u="none" strike="noStrike" dirty="0">
                  <a:effectLst/>
                </a:rPr>
                <a:t>Choose a word which you can link to the next part of the story. Remember that we are describing who Jack lives with (mother), where they live (farm) and what problem they face (no money).</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0" cy="591585"/>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there lived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tx1"/>
                          </a:solidFill>
                          <a:effectLst/>
                          <a:latin typeface="+mn-lt"/>
                          <a:ea typeface="+mn-ea"/>
                          <a:cs typeface="+mn-cs"/>
                        </a:rPr>
                        <a:t>A boy, whose name was Jack.</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sp>
        <p:nvSpPr>
          <p:cNvPr id="17" name="Rectangle 16">
            <a:extLst>
              <a:ext uri="{FF2B5EF4-FFF2-40B4-BE49-F238E27FC236}">
                <a16:creationId xmlns:a16="http://schemas.microsoft.com/office/drawing/2014/main" id="{C26CEAFC-4E85-4AAE-AA25-7AD26C99C446}"/>
              </a:ext>
            </a:extLst>
          </p:cNvPr>
          <p:cNvSpPr/>
          <p:nvPr/>
        </p:nvSpPr>
        <p:spPr>
          <a:xfrm>
            <a:off x="3568614" y="3962634"/>
            <a:ext cx="541992"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12">
            <a:extLst>
              <a:ext uri="{FF2B5EF4-FFF2-40B4-BE49-F238E27FC236}">
                <a16:creationId xmlns:a16="http://schemas.microsoft.com/office/drawing/2014/main" id="{9A3E1BE0-2D65-4246-81A8-B45275F129C3}"/>
              </a:ext>
            </a:extLst>
          </p:cNvPr>
          <p:cNvGraphicFramePr>
            <a:graphicFrameLocks noGrp="1"/>
          </p:cNvGraphicFramePr>
          <p:nvPr>
            <p:extLst>
              <p:ext uri="{D42A27DB-BD31-4B8C-83A1-F6EECF244321}">
                <p14:modId xmlns:p14="http://schemas.microsoft.com/office/powerpoint/2010/main" val="3745092866"/>
              </p:ext>
            </p:extLst>
          </p:nvPr>
        </p:nvGraphicFramePr>
        <p:xfrm>
          <a:off x="946558" y="2488673"/>
          <a:ext cx="7250884" cy="741680"/>
        </p:xfrm>
        <a:graphic>
          <a:graphicData uri="http://schemas.openxmlformats.org/drawingml/2006/table">
            <a:tbl>
              <a:tblPr firstRow="1" bandRow="1">
                <a:tableStyleId>{5C22544A-7EE6-4342-B048-85BDC9FD1C3A}</a:tableStyleId>
              </a:tblPr>
              <a:tblGrid>
                <a:gridCol w="1440198">
                  <a:extLst>
                    <a:ext uri="{9D8B030D-6E8A-4147-A177-3AD203B41FA5}">
                      <a16:colId xmlns:a16="http://schemas.microsoft.com/office/drawing/2014/main" val="3176989447"/>
                    </a:ext>
                  </a:extLst>
                </a:gridCol>
                <a:gridCol w="1460155">
                  <a:extLst>
                    <a:ext uri="{9D8B030D-6E8A-4147-A177-3AD203B41FA5}">
                      <a16:colId xmlns:a16="http://schemas.microsoft.com/office/drawing/2014/main" val="3116294278"/>
                    </a:ext>
                  </a:extLst>
                </a:gridCol>
                <a:gridCol w="1450177">
                  <a:extLst>
                    <a:ext uri="{9D8B030D-6E8A-4147-A177-3AD203B41FA5}">
                      <a16:colId xmlns:a16="http://schemas.microsoft.com/office/drawing/2014/main" val="2317017240"/>
                    </a:ext>
                  </a:extLst>
                </a:gridCol>
                <a:gridCol w="1450177">
                  <a:extLst>
                    <a:ext uri="{9D8B030D-6E8A-4147-A177-3AD203B41FA5}">
                      <a16:colId xmlns:a16="http://schemas.microsoft.com/office/drawing/2014/main" val="1952803832"/>
                    </a:ext>
                  </a:extLst>
                </a:gridCol>
                <a:gridCol w="1450177">
                  <a:extLst>
                    <a:ext uri="{9D8B030D-6E8A-4147-A177-3AD203B41FA5}">
                      <a16:colId xmlns:a16="http://schemas.microsoft.com/office/drawing/2014/main" val="379049179"/>
                    </a:ext>
                  </a:extLst>
                </a:gridCol>
              </a:tblGrid>
              <a:tr h="370840">
                <a:tc>
                  <a:txBody>
                    <a:bodyPr/>
                    <a:lstStyle/>
                    <a:p>
                      <a:pPr algn="ctr"/>
                      <a:r>
                        <a:rPr lang="en-GB" b="0" dirty="0">
                          <a:solidFill>
                            <a:schemeClr val="tx1"/>
                          </a:solidFill>
                        </a:rPr>
                        <a:t>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whack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smack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52569"/>
                  </a:ext>
                </a:extLst>
              </a:tr>
              <a:tr h="370840">
                <a:tc>
                  <a:txBody>
                    <a:bodyPr/>
                    <a:lstStyle/>
                    <a:p>
                      <a:pPr algn="ctr"/>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pack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slack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8070"/>
                  </a:ext>
                </a:extLst>
              </a:tr>
            </a:tbl>
          </a:graphicData>
        </a:graphic>
      </p:graphicFrame>
      <p:sp>
        <p:nvSpPr>
          <p:cNvPr id="13" name="Rectangle 12">
            <a:extLst>
              <a:ext uri="{FF2B5EF4-FFF2-40B4-BE49-F238E27FC236}">
                <a16:creationId xmlns:a16="http://schemas.microsoft.com/office/drawing/2014/main" id="{5A6BCAF2-AEC0-4E58-9DDE-03FEC8EA9DA4}"/>
              </a:ext>
            </a:extLst>
          </p:cNvPr>
          <p:cNvSpPr/>
          <p:nvPr/>
        </p:nvSpPr>
        <p:spPr>
          <a:xfrm>
            <a:off x="1321762" y="2548867"/>
            <a:ext cx="674817" cy="252876"/>
          </a:xfrm>
          <a:prstGeom prst="rect">
            <a:avLst/>
          </a:prstGeom>
          <a:solidFill>
            <a:srgbClr val="88C2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04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20627"/>
            <a:ext cx="7964532" cy="553998"/>
            <a:chOff x="620981" y="1620627"/>
            <a:chExt cx="7964532" cy="553998"/>
          </a:xfrm>
        </p:grpSpPr>
        <p:sp>
          <p:nvSpPr>
            <p:cNvPr id="6" name="Rectangle 5">
              <a:extLst>
                <a:ext uri="{FF2B5EF4-FFF2-40B4-BE49-F238E27FC236}">
                  <a16:creationId xmlns:a16="http://schemas.microsoft.com/office/drawing/2014/main" id="{41809656-374B-43F4-90E7-9F4DB1214F2F}"/>
                </a:ext>
              </a:extLst>
            </p:cNvPr>
            <p:cNvSpPr/>
            <p:nvPr/>
          </p:nvSpPr>
          <p:spPr>
            <a:xfrm>
              <a:off x="797150" y="1620627"/>
              <a:ext cx="7788363" cy="553998"/>
            </a:xfrm>
            <a:prstGeom prst="rect">
              <a:avLst/>
            </a:prstGeom>
          </p:spPr>
          <p:txBody>
            <a:bodyPr wrap="square" lIns="0" tIns="0" rIns="0" bIns="0">
              <a:spAutoFit/>
            </a:bodyPr>
            <a:lstStyle/>
            <a:p>
              <a:r>
                <a:rPr lang="en-US" sz="1800" b="0" i="0" u="none" strike="noStrike" dirty="0">
                  <a:effectLst/>
                </a:rPr>
                <a:t>Once you have chosen your word, use the rest of the syllables for this stanza to create a sentence which makes sense. </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0" cy="543127"/>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extLst>
              <p:ext uri="{D42A27DB-BD31-4B8C-83A1-F6EECF244321}">
                <p14:modId xmlns:p14="http://schemas.microsoft.com/office/powerpoint/2010/main" val="3500651540"/>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there lived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tx1"/>
                          </a:solidFill>
                          <a:effectLst/>
                          <a:latin typeface="+mn-lt"/>
                          <a:ea typeface="+mn-ea"/>
                          <a:cs typeface="+mn-cs"/>
                        </a:rPr>
                        <a:t>A boy, whose name was Jack.</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r>
                        <a:rPr lang="en-US" sz="1800" b="1" i="0" u="none" strike="noStrike" kern="1200" dirty="0">
                          <a:solidFill>
                            <a:srgbClr val="88C234"/>
                          </a:solidFill>
                          <a:effectLst/>
                          <a:latin typeface="+mn-lt"/>
                          <a:ea typeface="+mn-ea"/>
                          <a:cs typeface="+mn-cs"/>
                        </a:rPr>
                        <a:t>He and his mother kept a farm</a:t>
                      </a:r>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r>
                        <a:rPr lang="en-GB" sz="1800" b="1" i="0" u="none" strike="noStrike" kern="1200" dirty="0">
                          <a:solidFill>
                            <a:srgbClr val="88C234"/>
                          </a:solidFill>
                          <a:effectLst/>
                          <a:latin typeface="+mn-lt"/>
                          <a:ea typeface="+mn-ea"/>
                          <a:cs typeface="+mn-cs"/>
                        </a:rPr>
                        <a:t>Along a winding track.</a:t>
                      </a:r>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graphicFrame>
        <p:nvGraphicFramePr>
          <p:cNvPr id="10" name="Table 12">
            <a:extLst>
              <a:ext uri="{FF2B5EF4-FFF2-40B4-BE49-F238E27FC236}">
                <a16:creationId xmlns:a16="http://schemas.microsoft.com/office/drawing/2014/main" id="{9A3E1BE0-2D65-4246-81A8-B45275F129C3}"/>
              </a:ext>
            </a:extLst>
          </p:cNvPr>
          <p:cNvGraphicFramePr>
            <a:graphicFrameLocks noGrp="1"/>
          </p:cNvGraphicFramePr>
          <p:nvPr/>
        </p:nvGraphicFramePr>
        <p:xfrm>
          <a:off x="946558" y="2488673"/>
          <a:ext cx="7250884" cy="741680"/>
        </p:xfrm>
        <a:graphic>
          <a:graphicData uri="http://schemas.openxmlformats.org/drawingml/2006/table">
            <a:tbl>
              <a:tblPr firstRow="1" bandRow="1">
                <a:tableStyleId>{5C22544A-7EE6-4342-B048-85BDC9FD1C3A}</a:tableStyleId>
              </a:tblPr>
              <a:tblGrid>
                <a:gridCol w="1440198">
                  <a:extLst>
                    <a:ext uri="{9D8B030D-6E8A-4147-A177-3AD203B41FA5}">
                      <a16:colId xmlns:a16="http://schemas.microsoft.com/office/drawing/2014/main" val="3176989447"/>
                    </a:ext>
                  </a:extLst>
                </a:gridCol>
                <a:gridCol w="1460155">
                  <a:extLst>
                    <a:ext uri="{9D8B030D-6E8A-4147-A177-3AD203B41FA5}">
                      <a16:colId xmlns:a16="http://schemas.microsoft.com/office/drawing/2014/main" val="3116294278"/>
                    </a:ext>
                  </a:extLst>
                </a:gridCol>
                <a:gridCol w="1450177">
                  <a:extLst>
                    <a:ext uri="{9D8B030D-6E8A-4147-A177-3AD203B41FA5}">
                      <a16:colId xmlns:a16="http://schemas.microsoft.com/office/drawing/2014/main" val="2317017240"/>
                    </a:ext>
                  </a:extLst>
                </a:gridCol>
                <a:gridCol w="1450177">
                  <a:extLst>
                    <a:ext uri="{9D8B030D-6E8A-4147-A177-3AD203B41FA5}">
                      <a16:colId xmlns:a16="http://schemas.microsoft.com/office/drawing/2014/main" val="1952803832"/>
                    </a:ext>
                  </a:extLst>
                </a:gridCol>
                <a:gridCol w="1450177">
                  <a:extLst>
                    <a:ext uri="{9D8B030D-6E8A-4147-A177-3AD203B41FA5}">
                      <a16:colId xmlns:a16="http://schemas.microsoft.com/office/drawing/2014/main" val="379049179"/>
                    </a:ext>
                  </a:extLst>
                </a:gridCol>
              </a:tblGrid>
              <a:tr h="370840">
                <a:tc>
                  <a:txBody>
                    <a:bodyPr/>
                    <a:lstStyle/>
                    <a:p>
                      <a:pPr algn="ctr"/>
                      <a:r>
                        <a:rPr lang="en-GB" b="0" dirty="0">
                          <a:solidFill>
                            <a:schemeClr val="tx1"/>
                          </a:solidFill>
                        </a:rPr>
                        <a:t>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whack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smack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52569"/>
                  </a:ext>
                </a:extLst>
              </a:tr>
              <a:tr h="370840">
                <a:tc>
                  <a:txBody>
                    <a:bodyPr/>
                    <a:lstStyle/>
                    <a:p>
                      <a:pPr algn="ctr"/>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pack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slack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8070"/>
                  </a:ext>
                </a:extLst>
              </a:tr>
            </a:tbl>
          </a:graphicData>
        </a:graphic>
      </p:graphicFrame>
      <p:sp>
        <p:nvSpPr>
          <p:cNvPr id="13" name="Rectangle 12">
            <a:extLst>
              <a:ext uri="{FF2B5EF4-FFF2-40B4-BE49-F238E27FC236}">
                <a16:creationId xmlns:a16="http://schemas.microsoft.com/office/drawing/2014/main" id="{5A6BCAF2-AEC0-4E58-9DDE-03FEC8EA9DA4}"/>
              </a:ext>
            </a:extLst>
          </p:cNvPr>
          <p:cNvSpPr/>
          <p:nvPr/>
        </p:nvSpPr>
        <p:spPr>
          <a:xfrm>
            <a:off x="1321762" y="2548867"/>
            <a:ext cx="674817" cy="252876"/>
          </a:xfrm>
          <a:prstGeom prst="rect">
            <a:avLst/>
          </a:prstGeom>
          <a:solidFill>
            <a:srgbClr val="88C2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2C1137E-81C1-47A8-AD91-8CC4BB072C55}"/>
              </a:ext>
            </a:extLst>
          </p:cNvPr>
          <p:cNvSpPr/>
          <p:nvPr/>
        </p:nvSpPr>
        <p:spPr>
          <a:xfrm>
            <a:off x="991193" y="4488110"/>
            <a:ext cx="3379471"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E25B3CE-678F-4EB9-8731-AF2814614108}"/>
              </a:ext>
            </a:extLst>
          </p:cNvPr>
          <p:cNvSpPr/>
          <p:nvPr/>
        </p:nvSpPr>
        <p:spPr>
          <a:xfrm>
            <a:off x="1051314" y="4987255"/>
            <a:ext cx="3379471"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797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20627"/>
            <a:ext cx="7964532" cy="830997"/>
            <a:chOff x="620981" y="1620627"/>
            <a:chExt cx="7964532" cy="830997"/>
          </a:xfrm>
        </p:grpSpPr>
        <p:sp>
          <p:nvSpPr>
            <p:cNvPr id="6" name="Rectangle 5">
              <a:extLst>
                <a:ext uri="{FF2B5EF4-FFF2-40B4-BE49-F238E27FC236}">
                  <a16:creationId xmlns:a16="http://schemas.microsoft.com/office/drawing/2014/main" id="{41809656-374B-43F4-90E7-9F4DB1214F2F}"/>
                </a:ext>
              </a:extLst>
            </p:cNvPr>
            <p:cNvSpPr/>
            <p:nvPr/>
          </p:nvSpPr>
          <p:spPr>
            <a:xfrm>
              <a:off x="797150" y="1620627"/>
              <a:ext cx="7788363" cy="830997"/>
            </a:xfrm>
            <a:prstGeom prst="rect">
              <a:avLst/>
            </a:prstGeom>
          </p:spPr>
          <p:txBody>
            <a:bodyPr wrap="square" lIns="0" tIns="0" rIns="0" bIns="0">
              <a:spAutoFit/>
            </a:bodyPr>
            <a:lstStyle/>
            <a:p>
              <a:r>
                <a:rPr lang="en-US" sz="1800" b="0" i="0" u="none" strike="noStrike" dirty="0">
                  <a:effectLst/>
                </a:rPr>
                <a:t>In order to make the poem follow the rhythm and rhyming pattern, we have added a new detail about the farm (a winding track). As long as we don’t change the story too much, this is fine.</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7293" cy="820126"/>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there lived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tx1"/>
                          </a:solidFill>
                          <a:effectLst/>
                          <a:latin typeface="+mn-lt"/>
                          <a:ea typeface="+mn-ea"/>
                          <a:cs typeface="+mn-cs"/>
                        </a:rPr>
                        <a:t>A boy, whose name was Jack.</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r>
                        <a:rPr lang="en-US" sz="1800" b="1" i="0" u="none" strike="noStrike" kern="1200" dirty="0">
                          <a:solidFill>
                            <a:srgbClr val="88C234"/>
                          </a:solidFill>
                          <a:effectLst/>
                          <a:latin typeface="+mn-lt"/>
                          <a:ea typeface="+mn-ea"/>
                          <a:cs typeface="+mn-cs"/>
                        </a:rPr>
                        <a:t>He and his mother kept a farm</a:t>
                      </a:r>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r>
                        <a:rPr lang="en-GB" sz="1800" b="1" i="0" u="none" strike="noStrike" kern="1200" dirty="0">
                          <a:solidFill>
                            <a:srgbClr val="88C234"/>
                          </a:solidFill>
                          <a:effectLst/>
                          <a:latin typeface="+mn-lt"/>
                          <a:ea typeface="+mn-ea"/>
                          <a:cs typeface="+mn-cs"/>
                        </a:rPr>
                        <a:t>Along a winding track.</a:t>
                      </a:r>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spTree>
    <p:extLst>
      <p:ext uri="{BB962C8B-B14F-4D97-AF65-F5344CB8AC3E}">
        <p14:creationId xmlns:p14="http://schemas.microsoft.com/office/powerpoint/2010/main" val="23042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97762" y="1910441"/>
            <a:ext cx="3325613" cy="830997"/>
            <a:chOff x="620981" y="1587000"/>
            <a:chExt cx="3325613" cy="830997"/>
          </a:xfrm>
        </p:grpSpPr>
        <p:sp>
          <p:nvSpPr>
            <p:cNvPr id="6" name="Rectangle 5">
              <a:extLst>
                <a:ext uri="{FF2B5EF4-FFF2-40B4-BE49-F238E27FC236}">
                  <a16:creationId xmlns:a16="http://schemas.microsoft.com/office/drawing/2014/main" id="{41809656-374B-43F4-90E7-9F4DB1214F2F}"/>
                </a:ext>
              </a:extLst>
            </p:cNvPr>
            <p:cNvSpPr/>
            <p:nvPr/>
          </p:nvSpPr>
          <p:spPr>
            <a:xfrm>
              <a:off x="797150" y="1587000"/>
              <a:ext cx="3149444" cy="830997"/>
            </a:xfrm>
            <a:prstGeom prst="rect">
              <a:avLst/>
            </a:prstGeom>
          </p:spPr>
          <p:txBody>
            <a:bodyPr wrap="square" lIns="0" tIns="0" rIns="0" bIns="0">
              <a:spAutoFit/>
            </a:bodyPr>
            <a:lstStyle/>
            <a:p>
              <a:r>
                <a:rPr lang="en-US" sz="1800" b="0" i="0" u="none" strike="noStrike" dirty="0">
                  <a:effectLst/>
                </a:rPr>
                <a:t>Can you help to write some more by finishing this stanza? The story goes: </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7293" cy="786499"/>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extLst>
              <p:ext uri="{D42A27DB-BD31-4B8C-83A1-F6EECF244321}">
                <p14:modId xmlns:p14="http://schemas.microsoft.com/office/powerpoint/2010/main" val="1349361676"/>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US" sz="1800" b="0" i="0" u="none" strike="noStrike" kern="1200" dirty="0">
                          <a:solidFill>
                            <a:schemeClr val="tx1"/>
                          </a:solidFill>
                          <a:effectLst/>
                          <a:latin typeface="+mn-lt"/>
                          <a:ea typeface="+mn-ea"/>
                          <a:cs typeface="+mn-cs"/>
                        </a:rPr>
                        <a:t>Jack and Mother were quite poor</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dk1"/>
                          </a:solidFill>
                          <a:effectLst/>
                          <a:latin typeface="+mn-lt"/>
                          <a:ea typeface="+mn-ea"/>
                          <a:cs typeface="+mn-cs"/>
                        </a:rPr>
                        <a:t>And felt hungry and cold.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grpSp>
        <p:nvGrpSpPr>
          <p:cNvPr id="15" name="Group 14">
            <a:extLst>
              <a:ext uri="{FF2B5EF4-FFF2-40B4-BE49-F238E27FC236}">
                <a16:creationId xmlns:a16="http://schemas.microsoft.com/office/drawing/2014/main" id="{D039650A-22AB-4DF4-8D08-8D38A127060A}"/>
              </a:ext>
            </a:extLst>
          </p:cNvPr>
          <p:cNvGrpSpPr/>
          <p:nvPr/>
        </p:nvGrpSpPr>
        <p:grpSpPr>
          <a:xfrm>
            <a:off x="4060272" y="1480200"/>
            <a:ext cx="4175599" cy="1831098"/>
            <a:chOff x="4060272" y="1480200"/>
            <a:chExt cx="4175599" cy="1831098"/>
          </a:xfrm>
        </p:grpSpPr>
        <p:grpSp>
          <p:nvGrpSpPr>
            <p:cNvPr id="11" name="Group 10">
              <a:extLst>
                <a:ext uri="{FF2B5EF4-FFF2-40B4-BE49-F238E27FC236}">
                  <a16:creationId xmlns:a16="http://schemas.microsoft.com/office/drawing/2014/main" id="{1BD5125D-F6F0-4D87-8795-9B64C065FB2B}"/>
                </a:ext>
              </a:extLst>
            </p:cNvPr>
            <p:cNvGrpSpPr/>
            <p:nvPr/>
          </p:nvGrpSpPr>
          <p:grpSpPr>
            <a:xfrm>
              <a:off x="4060272" y="1480200"/>
              <a:ext cx="4175599" cy="1831098"/>
              <a:chOff x="1443391" y="4003133"/>
              <a:chExt cx="4359942" cy="3913056"/>
            </a:xfrm>
          </p:grpSpPr>
          <p:pic>
            <p:nvPicPr>
              <p:cNvPr id="12" name="Picture 11">
                <a:extLst>
                  <a:ext uri="{FF2B5EF4-FFF2-40B4-BE49-F238E27FC236}">
                    <a16:creationId xmlns:a16="http://schemas.microsoft.com/office/drawing/2014/main" id="{11EFB5D2-DA6F-4F15-A1A2-7447229A6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43391" y="4003133"/>
                <a:ext cx="4359942" cy="3913056"/>
              </a:xfrm>
              <a:prstGeom prst="rect">
                <a:avLst/>
              </a:prstGeom>
            </p:spPr>
          </p:pic>
          <p:sp>
            <p:nvSpPr>
              <p:cNvPr id="13" name="Rectangle 12">
                <a:extLst>
                  <a:ext uri="{FF2B5EF4-FFF2-40B4-BE49-F238E27FC236}">
                    <a16:creationId xmlns:a16="http://schemas.microsoft.com/office/drawing/2014/main" id="{A4B44652-0FA0-44D2-860C-E7710B2B6416}"/>
                  </a:ext>
                </a:extLst>
              </p:cNvPr>
              <p:cNvSpPr/>
              <p:nvPr/>
            </p:nvSpPr>
            <p:spPr>
              <a:xfrm>
                <a:off x="1717910" y="4923312"/>
                <a:ext cx="3810906" cy="276999"/>
              </a:xfrm>
              <a:prstGeom prst="rect">
                <a:avLst/>
              </a:prstGeom>
            </p:spPr>
            <p:txBody>
              <a:bodyPr wrap="square" lIns="0" tIns="0" rIns="0" bIns="0">
                <a:spAutoFit/>
              </a:bodyPr>
              <a:lstStyle/>
              <a:p>
                <a:endParaRPr lang="en-GB" dirty="0"/>
              </a:p>
            </p:txBody>
          </p:sp>
        </p:grpSp>
        <p:sp>
          <p:nvSpPr>
            <p:cNvPr id="10" name="TextBox 9">
              <a:extLst>
                <a:ext uri="{FF2B5EF4-FFF2-40B4-BE49-F238E27FC236}">
                  <a16:creationId xmlns:a16="http://schemas.microsoft.com/office/drawing/2014/main" id="{91D3E382-7BAD-4910-910A-6C2965AE5374}"/>
                </a:ext>
              </a:extLst>
            </p:cNvPr>
            <p:cNvSpPr txBox="1"/>
            <p:nvPr/>
          </p:nvSpPr>
          <p:spPr>
            <a:xfrm>
              <a:off x="4249391" y="1794689"/>
              <a:ext cx="3797359" cy="1323439"/>
            </a:xfrm>
            <a:prstGeom prst="rect">
              <a:avLst/>
            </a:prstGeom>
            <a:noFill/>
          </p:spPr>
          <p:txBody>
            <a:bodyPr wrap="square" rtlCol="0">
              <a:spAutoFit/>
            </a:bodyPr>
            <a:lstStyle/>
            <a:p>
              <a:r>
                <a:rPr lang="en-US" sz="1600" i="0" u="none" strike="noStrike" dirty="0">
                  <a:effectLst/>
                </a:rPr>
                <a:t>They were very poor, and Jack’s mother decided to sell their only cow so that they could afford to plant more crops. She told Jack to take the cow to the market and sell it.</a:t>
              </a:r>
              <a:endParaRPr lang="en-GB" sz="1600" dirty="0"/>
            </a:p>
          </p:txBody>
        </p:sp>
      </p:grpSp>
      <p:sp>
        <p:nvSpPr>
          <p:cNvPr id="17" name="Rectangle 16">
            <a:extLst>
              <a:ext uri="{FF2B5EF4-FFF2-40B4-BE49-F238E27FC236}">
                <a16:creationId xmlns:a16="http://schemas.microsoft.com/office/drawing/2014/main" id="{FFF58029-8742-4649-AEFE-FF36E31D6D25}"/>
              </a:ext>
            </a:extLst>
          </p:cNvPr>
          <p:cNvSpPr/>
          <p:nvPr/>
        </p:nvSpPr>
        <p:spPr>
          <a:xfrm>
            <a:off x="5741363" y="1883296"/>
            <a:ext cx="474879" cy="203523"/>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66B2F79-D7B4-48EC-A1F3-36FDB10E6DE3}"/>
              </a:ext>
            </a:extLst>
          </p:cNvPr>
          <p:cNvSpPr/>
          <p:nvPr/>
        </p:nvSpPr>
        <p:spPr>
          <a:xfrm>
            <a:off x="5314802" y="2086820"/>
            <a:ext cx="1656449"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6369AAB-23F0-4876-8312-2C87640F9500}"/>
              </a:ext>
            </a:extLst>
          </p:cNvPr>
          <p:cNvSpPr/>
          <p:nvPr/>
        </p:nvSpPr>
        <p:spPr>
          <a:xfrm>
            <a:off x="5351699" y="2324223"/>
            <a:ext cx="2366173"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870752A-F9DF-4014-9655-46DF847E0B1A}"/>
              </a:ext>
            </a:extLst>
          </p:cNvPr>
          <p:cNvSpPr/>
          <p:nvPr/>
        </p:nvSpPr>
        <p:spPr>
          <a:xfrm>
            <a:off x="4297458" y="2547246"/>
            <a:ext cx="3305056"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D73F9F4-5E9D-4BAF-A504-6316806D3649}"/>
              </a:ext>
            </a:extLst>
          </p:cNvPr>
          <p:cNvSpPr/>
          <p:nvPr/>
        </p:nvSpPr>
        <p:spPr>
          <a:xfrm>
            <a:off x="4323184" y="2825762"/>
            <a:ext cx="1656449"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19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714540" y="1645433"/>
            <a:ext cx="7534419" cy="332339"/>
            <a:chOff x="637759" y="1321992"/>
            <a:chExt cx="3243658" cy="332339"/>
          </a:xfrm>
        </p:grpSpPr>
        <p:sp>
          <p:nvSpPr>
            <p:cNvPr id="6" name="Rectangle 5">
              <a:extLst>
                <a:ext uri="{FF2B5EF4-FFF2-40B4-BE49-F238E27FC236}">
                  <a16:creationId xmlns:a16="http://schemas.microsoft.com/office/drawing/2014/main" id="{41809656-374B-43F4-90E7-9F4DB1214F2F}"/>
                </a:ext>
              </a:extLst>
            </p:cNvPr>
            <p:cNvSpPr/>
            <p:nvPr/>
          </p:nvSpPr>
          <p:spPr>
            <a:xfrm>
              <a:off x="731973" y="1321992"/>
              <a:ext cx="3149444" cy="276999"/>
            </a:xfrm>
            <a:prstGeom prst="rect">
              <a:avLst/>
            </a:prstGeom>
          </p:spPr>
          <p:txBody>
            <a:bodyPr wrap="square" lIns="0" tIns="0" rIns="0" bIns="0">
              <a:spAutoFit/>
            </a:bodyPr>
            <a:lstStyle/>
            <a:p>
              <a:r>
                <a:rPr lang="en-US" sz="1800" b="0" i="0" u="none" strike="noStrike" dirty="0">
                  <a:effectLst/>
                </a:rPr>
                <a:t>What rhyming words did you find to go with </a:t>
              </a:r>
              <a:r>
                <a:rPr lang="en-US" sz="1800" b="1" i="0" u="none" strike="noStrike" dirty="0">
                  <a:effectLst/>
                </a:rPr>
                <a:t>cold</a:t>
              </a:r>
              <a:r>
                <a:rPr lang="en-US" sz="1800" b="0" i="0" u="none" strike="noStrike" dirty="0">
                  <a:effectLst/>
                </a:rPr>
                <a:t>?</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37759" y="1321992"/>
              <a:ext cx="0" cy="332339"/>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US" sz="1800" b="0" i="0" u="none" strike="noStrike" kern="1200" dirty="0">
                          <a:solidFill>
                            <a:schemeClr val="tx1"/>
                          </a:solidFill>
                          <a:effectLst/>
                          <a:latin typeface="+mn-lt"/>
                          <a:ea typeface="+mn-ea"/>
                          <a:cs typeface="+mn-cs"/>
                        </a:rPr>
                        <a:t>Jack and Mother were quite poor</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dk1"/>
                          </a:solidFill>
                          <a:effectLst/>
                          <a:latin typeface="+mn-lt"/>
                          <a:ea typeface="+mn-ea"/>
                          <a:cs typeface="+mn-cs"/>
                        </a:rPr>
                        <a:t>And felt hungry and cold.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graphicFrame>
        <p:nvGraphicFramePr>
          <p:cNvPr id="23" name="Table 12">
            <a:extLst>
              <a:ext uri="{FF2B5EF4-FFF2-40B4-BE49-F238E27FC236}">
                <a16:creationId xmlns:a16="http://schemas.microsoft.com/office/drawing/2014/main" id="{094EEB27-9F34-4EF7-A075-7AA2C8C4AC3E}"/>
              </a:ext>
            </a:extLst>
          </p:cNvPr>
          <p:cNvGraphicFramePr>
            <a:graphicFrameLocks noGrp="1"/>
          </p:cNvGraphicFramePr>
          <p:nvPr>
            <p:extLst>
              <p:ext uri="{D42A27DB-BD31-4B8C-83A1-F6EECF244321}">
                <p14:modId xmlns:p14="http://schemas.microsoft.com/office/powerpoint/2010/main" val="3097257640"/>
              </p:ext>
            </p:extLst>
          </p:nvPr>
        </p:nvGraphicFramePr>
        <p:xfrm>
          <a:off x="946558" y="2488673"/>
          <a:ext cx="7250884" cy="741680"/>
        </p:xfrm>
        <a:graphic>
          <a:graphicData uri="http://schemas.openxmlformats.org/drawingml/2006/table">
            <a:tbl>
              <a:tblPr firstRow="1" bandRow="1">
                <a:tableStyleId>{5C22544A-7EE6-4342-B048-85BDC9FD1C3A}</a:tableStyleId>
              </a:tblPr>
              <a:tblGrid>
                <a:gridCol w="1440198">
                  <a:extLst>
                    <a:ext uri="{9D8B030D-6E8A-4147-A177-3AD203B41FA5}">
                      <a16:colId xmlns:a16="http://schemas.microsoft.com/office/drawing/2014/main" val="3176989447"/>
                    </a:ext>
                  </a:extLst>
                </a:gridCol>
                <a:gridCol w="1460155">
                  <a:extLst>
                    <a:ext uri="{9D8B030D-6E8A-4147-A177-3AD203B41FA5}">
                      <a16:colId xmlns:a16="http://schemas.microsoft.com/office/drawing/2014/main" val="3116294278"/>
                    </a:ext>
                  </a:extLst>
                </a:gridCol>
                <a:gridCol w="1450177">
                  <a:extLst>
                    <a:ext uri="{9D8B030D-6E8A-4147-A177-3AD203B41FA5}">
                      <a16:colId xmlns:a16="http://schemas.microsoft.com/office/drawing/2014/main" val="2317017240"/>
                    </a:ext>
                  </a:extLst>
                </a:gridCol>
                <a:gridCol w="1450177">
                  <a:extLst>
                    <a:ext uri="{9D8B030D-6E8A-4147-A177-3AD203B41FA5}">
                      <a16:colId xmlns:a16="http://schemas.microsoft.com/office/drawing/2014/main" val="1952803832"/>
                    </a:ext>
                  </a:extLst>
                </a:gridCol>
                <a:gridCol w="1450177">
                  <a:extLst>
                    <a:ext uri="{9D8B030D-6E8A-4147-A177-3AD203B41FA5}">
                      <a16:colId xmlns:a16="http://schemas.microsoft.com/office/drawing/2014/main" val="379049179"/>
                    </a:ext>
                  </a:extLst>
                </a:gridCol>
              </a:tblGrid>
              <a:tr h="370840">
                <a:tc>
                  <a:txBody>
                    <a:bodyPr/>
                    <a:lstStyle/>
                    <a:p>
                      <a:pPr algn="ctr"/>
                      <a:r>
                        <a:rPr lang="en-GB" b="0" dirty="0">
                          <a:solidFill>
                            <a:schemeClr val="tx1"/>
                          </a:solidFill>
                        </a:rPr>
                        <a: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bold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mould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52569"/>
                  </a:ext>
                </a:extLst>
              </a:tr>
              <a:tr h="370840">
                <a:tc>
                  <a:txBody>
                    <a:bodyPr/>
                    <a:lstStyle/>
                    <a:p>
                      <a:pPr algn="ctr"/>
                      <a:r>
                        <a:rPr lang="en-GB" dirty="0"/>
                        <a:t>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scold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fold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rolled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8070"/>
                  </a:ext>
                </a:extLst>
              </a:tr>
            </a:tbl>
          </a:graphicData>
        </a:graphic>
      </p:graphicFrame>
      <p:sp>
        <p:nvSpPr>
          <p:cNvPr id="24" name="Rectangle 23">
            <a:extLst>
              <a:ext uri="{FF2B5EF4-FFF2-40B4-BE49-F238E27FC236}">
                <a16:creationId xmlns:a16="http://schemas.microsoft.com/office/drawing/2014/main" id="{8BE3AA9B-E1A3-46BA-BE3A-10C4D50CC9F0}"/>
              </a:ext>
            </a:extLst>
          </p:cNvPr>
          <p:cNvSpPr/>
          <p:nvPr/>
        </p:nvSpPr>
        <p:spPr>
          <a:xfrm>
            <a:off x="3191110" y="3980544"/>
            <a:ext cx="474879" cy="203523"/>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78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714540" y="1645433"/>
            <a:ext cx="7534419" cy="553998"/>
            <a:chOff x="637759" y="1321992"/>
            <a:chExt cx="3243658" cy="553998"/>
          </a:xfrm>
        </p:grpSpPr>
        <p:sp>
          <p:nvSpPr>
            <p:cNvPr id="6" name="Rectangle 5">
              <a:extLst>
                <a:ext uri="{FF2B5EF4-FFF2-40B4-BE49-F238E27FC236}">
                  <a16:creationId xmlns:a16="http://schemas.microsoft.com/office/drawing/2014/main" id="{41809656-374B-43F4-90E7-9F4DB1214F2F}"/>
                </a:ext>
              </a:extLst>
            </p:cNvPr>
            <p:cNvSpPr/>
            <p:nvPr/>
          </p:nvSpPr>
          <p:spPr>
            <a:xfrm>
              <a:off x="731973" y="1321992"/>
              <a:ext cx="3149444" cy="553998"/>
            </a:xfrm>
            <a:prstGeom prst="rect">
              <a:avLst/>
            </a:prstGeom>
          </p:spPr>
          <p:txBody>
            <a:bodyPr wrap="square" lIns="0" tIns="0" rIns="0" bIns="0">
              <a:spAutoFit/>
            </a:bodyPr>
            <a:lstStyle/>
            <a:p>
              <a:r>
                <a:rPr lang="en-US" sz="1800" b="0" i="0" u="none" strike="noStrike" dirty="0">
                  <a:effectLst/>
                </a:rPr>
                <a:t>Here is an example of how you could link one of these words to the story. What did you choose?</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37759" y="1321992"/>
              <a:ext cx="0" cy="5539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extLst>
              <p:ext uri="{D42A27DB-BD31-4B8C-83A1-F6EECF244321}">
                <p14:modId xmlns:p14="http://schemas.microsoft.com/office/powerpoint/2010/main" val="1522375509"/>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US" sz="1800" b="0" i="0" u="none" strike="noStrike" kern="1200" dirty="0">
                          <a:solidFill>
                            <a:schemeClr val="tx1"/>
                          </a:solidFill>
                          <a:effectLst/>
                          <a:latin typeface="+mn-lt"/>
                          <a:ea typeface="+mn-ea"/>
                          <a:cs typeface="+mn-cs"/>
                        </a:rPr>
                        <a:t>Jack and Mother were quite poor</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dk1"/>
                          </a:solidFill>
                          <a:effectLst/>
                          <a:latin typeface="+mn-lt"/>
                          <a:ea typeface="+mn-ea"/>
                          <a:cs typeface="+mn-cs"/>
                        </a:rPr>
                        <a:t>And felt hungry and cold.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r>
                        <a:rPr lang="en-GB" b="1" dirty="0">
                          <a:solidFill>
                            <a:srgbClr val="88C234"/>
                          </a:solidFill>
                        </a:rPr>
                        <a:t>They made the choice to sell their cow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r>
                        <a:rPr lang="en-GB" b="1" dirty="0">
                          <a:solidFill>
                            <a:srgbClr val="88C234"/>
                          </a:solidFill>
                        </a:rPr>
                        <a:t>To make a bit more 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graphicFrame>
        <p:nvGraphicFramePr>
          <p:cNvPr id="23" name="Table 12">
            <a:extLst>
              <a:ext uri="{FF2B5EF4-FFF2-40B4-BE49-F238E27FC236}">
                <a16:creationId xmlns:a16="http://schemas.microsoft.com/office/drawing/2014/main" id="{094EEB27-9F34-4EF7-A075-7AA2C8C4AC3E}"/>
              </a:ext>
            </a:extLst>
          </p:cNvPr>
          <p:cNvGraphicFramePr>
            <a:graphicFrameLocks noGrp="1"/>
          </p:cNvGraphicFramePr>
          <p:nvPr/>
        </p:nvGraphicFramePr>
        <p:xfrm>
          <a:off x="946558" y="2488673"/>
          <a:ext cx="7250884" cy="741680"/>
        </p:xfrm>
        <a:graphic>
          <a:graphicData uri="http://schemas.openxmlformats.org/drawingml/2006/table">
            <a:tbl>
              <a:tblPr firstRow="1" bandRow="1">
                <a:tableStyleId>{5C22544A-7EE6-4342-B048-85BDC9FD1C3A}</a:tableStyleId>
              </a:tblPr>
              <a:tblGrid>
                <a:gridCol w="1440198">
                  <a:extLst>
                    <a:ext uri="{9D8B030D-6E8A-4147-A177-3AD203B41FA5}">
                      <a16:colId xmlns:a16="http://schemas.microsoft.com/office/drawing/2014/main" val="3176989447"/>
                    </a:ext>
                  </a:extLst>
                </a:gridCol>
                <a:gridCol w="1460155">
                  <a:extLst>
                    <a:ext uri="{9D8B030D-6E8A-4147-A177-3AD203B41FA5}">
                      <a16:colId xmlns:a16="http://schemas.microsoft.com/office/drawing/2014/main" val="3116294278"/>
                    </a:ext>
                  </a:extLst>
                </a:gridCol>
                <a:gridCol w="1450177">
                  <a:extLst>
                    <a:ext uri="{9D8B030D-6E8A-4147-A177-3AD203B41FA5}">
                      <a16:colId xmlns:a16="http://schemas.microsoft.com/office/drawing/2014/main" val="2317017240"/>
                    </a:ext>
                  </a:extLst>
                </a:gridCol>
                <a:gridCol w="1450177">
                  <a:extLst>
                    <a:ext uri="{9D8B030D-6E8A-4147-A177-3AD203B41FA5}">
                      <a16:colId xmlns:a16="http://schemas.microsoft.com/office/drawing/2014/main" val="1952803832"/>
                    </a:ext>
                  </a:extLst>
                </a:gridCol>
                <a:gridCol w="1450177">
                  <a:extLst>
                    <a:ext uri="{9D8B030D-6E8A-4147-A177-3AD203B41FA5}">
                      <a16:colId xmlns:a16="http://schemas.microsoft.com/office/drawing/2014/main" val="379049179"/>
                    </a:ext>
                  </a:extLst>
                </a:gridCol>
              </a:tblGrid>
              <a:tr h="370840">
                <a:tc>
                  <a:txBody>
                    <a:bodyPr/>
                    <a:lstStyle/>
                    <a:p>
                      <a:pPr algn="ctr"/>
                      <a:r>
                        <a:rPr lang="en-GB" b="0" dirty="0">
                          <a:solidFill>
                            <a:schemeClr val="tx1"/>
                          </a:solidFill>
                        </a:rPr>
                        <a: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bold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mould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252569"/>
                  </a:ext>
                </a:extLst>
              </a:tr>
              <a:tr h="370840">
                <a:tc>
                  <a:txBody>
                    <a:bodyPr/>
                    <a:lstStyle/>
                    <a:p>
                      <a:pPr algn="ctr"/>
                      <a:r>
                        <a:rPr lang="en-GB" dirty="0"/>
                        <a:t>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scold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fold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rolled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8070"/>
                  </a:ext>
                </a:extLst>
              </a:tr>
            </a:tbl>
          </a:graphicData>
        </a:graphic>
      </p:graphicFrame>
      <p:sp>
        <p:nvSpPr>
          <p:cNvPr id="24" name="Rectangle 23">
            <a:extLst>
              <a:ext uri="{FF2B5EF4-FFF2-40B4-BE49-F238E27FC236}">
                <a16:creationId xmlns:a16="http://schemas.microsoft.com/office/drawing/2014/main" id="{8BE3AA9B-E1A3-46BA-BE3A-10C4D50CC9F0}"/>
              </a:ext>
            </a:extLst>
          </p:cNvPr>
          <p:cNvSpPr/>
          <p:nvPr/>
        </p:nvSpPr>
        <p:spPr>
          <a:xfrm>
            <a:off x="3191110" y="3980544"/>
            <a:ext cx="474879" cy="203523"/>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15510D3-36AD-43C1-9AB5-28B519C20F2C}"/>
              </a:ext>
            </a:extLst>
          </p:cNvPr>
          <p:cNvSpPr/>
          <p:nvPr/>
        </p:nvSpPr>
        <p:spPr>
          <a:xfrm>
            <a:off x="1321762" y="2548867"/>
            <a:ext cx="674817" cy="252876"/>
          </a:xfrm>
          <a:prstGeom prst="rect">
            <a:avLst/>
          </a:prstGeom>
          <a:solidFill>
            <a:srgbClr val="88C2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BE4936-32D3-4F21-9E7E-738A9DEB8988}"/>
              </a:ext>
            </a:extLst>
          </p:cNvPr>
          <p:cNvSpPr/>
          <p:nvPr/>
        </p:nvSpPr>
        <p:spPr>
          <a:xfrm>
            <a:off x="1321761" y="2920995"/>
            <a:ext cx="674817" cy="252876"/>
          </a:xfrm>
          <a:prstGeom prst="rect">
            <a:avLst/>
          </a:prstGeom>
          <a:solidFill>
            <a:srgbClr val="88C2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F40C6EE-63F4-465F-B796-DA807DF26BA9}"/>
              </a:ext>
            </a:extLst>
          </p:cNvPr>
          <p:cNvSpPr/>
          <p:nvPr/>
        </p:nvSpPr>
        <p:spPr>
          <a:xfrm>
            <a:off x="4234591" y="2548867"/>
            <a:ext cx="674817" cy="252876"/>
          </a:xfrm>
          <a:prstGeom prst="rect">
            <a:avLst/>
          </a:prstGeom>
          <a:solidFill>
            <a:srgbClr val="88C2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77CF6E-4193-410C-844E-699871F94535}"/>
              </a:ext>
            </a:extLst>
          </p:cNvPr>
          <p:cNvSpPr/>
          <p:nvPr/>
        </p:nvSpPr>
        <p:spPr>
          <a:xfrm>
            <a:off x="1031845" y="4436721"/>
            <a:ext cx="4160939" cy="366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AFD2ABA-1B70-4108-8490-7F5F244784FC}"/>
              </a:ext>
            </a:extLst>
          </p:cNvPr>
          <p:cNvSpPr/>
          <p:nvPr/>
        </p:nvSpPr>
        <p:spPr>
          <a:xfrm>
            <a:off x="1031845" y="4988885"/>
            <a:ext cx="4160939" cy="366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42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15" grpId="0" animBg="1"/>
      <p:bldP spid="17" grpId="0" animBg="1"/>
      <p:bldP spid="9"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20627"/>
            <a:ext cx="7964532" cy="553998"/>
            <a:chOff x="620981" y="1620627"/>
            <a:chExt cx="7964532" cy="553998"/>
          </a:xfrm>
        </p:grpSpPr>
        <p:sp>
          <p:nvSpPr>
            <p:cNvPr id="6" name="Rectangle 5">
              <a:extLst>
                <a:ext uri="{FF2B5EF4-FFF2-40B4-BE49-F238E27FC236}">
                  <a16:creationId xmlns:a16="http://schemas.microsoft.com/office/drawing/2014/main" id="{41809656-374B-43F4-90E7-9F4DB1214F2F}"/>
                </a:ext>
              </a:extLst>
            </p:cNvPr>
            <p:cNvSpPr/>
            <p:nvPr/>
          </p:nvSpPr>
          <p:spPr>
            <a:xfrm>
              <a:off x="797150" y="1620627"/>
              <a:ext cx="7788363" cy="553998"/>
            </a:xfrm>
            <a:prstGeom prst="rect">
              <a:avLst/>
            </a:prstGeom>
          </p:spPr>
          <p:txBody>
            <a:bodyPr wrap="square" lIns="0" tIns="0" rIns="0" bIns="0">
              <a:spAutoFit/>
            </a:bodyPr>
            <a:lstStyle/>
            <a:p>
              <a:r>
                <a:rPr lang="en-US" sz="1800" b="0" i="0" u="none" strike="noStrike" dirty="0">
                  <a:effectLst/>
                </a:rPr>
                <a:t>If you struggle to find a rhyming word which makes sense, it’s no problem! Start the stanza again and choose a different rhyming word.</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7293" cy="465750"/>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extLst>
              <p:ext uri="{D42A27DB-BD31-4B8C-83A1-F6EECF244321}">
                <p14:modId xmlns:p14="http://schemas.microsoft.com/office/powerpoint/2010/main" val="2243596466"/>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Jack set off, leading the cow,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tx1"/>
                          </a:solidFill>
                          <a:effectLst/>
                          <a:latin typeface="+mn-lt"/>
                          <a:ea typeface="+mn-ea"/>
                          <a:cs typeface="+mn-cs"/>
                        </a:rPr>
                        <a:t>Heading off to market.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grpSp>
        <p:nvGrpSpPr>
          <p:cNvPr id="13" name="Group 12">
            <a:extLst>
              <a:ext uri="{FF2B5EF4-FFF2-40B4-BE49-F238E27FC236}">
                <a16:creationId xmlns:a16="http://schemas.microsoft.com/office/drawing/2014/main" id="{3FC755FF-376E-4692-9E55-61BC4A0B1BE3}"/>
              </a:ext>
            </a:extLst>
          </p:cNvPr>
          <p:cNvGrpSpPr/>
          <p:nvPr/>
        </p:nvGrpSpPr>
        <p:grpSpPr>
          <a:xfrm>
            <a:off x="620981" y="2325923"/>
            <a:ext cx="7964532" cy="553998"/>
            <a:chOff x="620981" y="1620627"/>
            <a:chExt cx="7964532" cy="553998"/>
          </a:xfrm>
        </p:grpSpPr>
        <p:sp>
          <p:nvSpPr>
            <p:cNvPr id="15" name="Rectangle 14">
              <a:extLst>
                <a:ext uri="{FF2B5EF4-FFF2-40B4-BE49-F238E27FC236}">
                  <a16:creationId xmlns:a16="http://schemas.microsoft.com/office/drawing/2014/main" id="{450484BE-7ABD-43B6-825A-8DA384C0D775}"/>
                </a:ext>
              </a:extLst>
            </p:cNvPr>
            <p:cNvSpPr/>
            <p:nvPr/>
          </p:nvSpPr>
          <p:spPr>
            <a:xfrm>
              <a:off x="797150" y="1620627"/>
              <a:ext cx="7788363" cy="553998"/>
            </a:xfrm>
            <a:prstGeom prst="rect">
              <a:avLst/>
            </a:prstGeom>
          </p:spPr>
          <p:txBody>
            <a:bodyPr wrap="square" lIns="0" tIns="0" rIns="0" bIns="0">
              <a:spAutoFit/>
            </a:bodyPr>
            <a:lstStyle/>
            <a:p>
              <a:r>
                <a:rPr lang="en-US" sz="1800" b="0" i="0" u="none" strike="noStrike" dirty="0">
                  <a:effectLst/>
                </a:rPr>
                <a:t>This final word is a bit too difficult to rhyme with. Can you rearrange the sentence so that the final word is easier?</a:t>
              </a:r>
              <a:endParaRPr lang="en-GB" sz="1200" dirty="0"/>
            </a:p>
          </p:txBody>
        </p:sp>
        <p:cxnSp>
          <p:nvCxnSpPr>
            <p:cNvPr id="17" name="Straight Connector 16">
              <a:extLst>
                <a:ext uri="{FF2B5EF4-FFF2-40B4-BE49-F238E27FC236}">
                  <a16:creationId xmlns:a16="http://schemas.microsoft.com/office/drawing/2014/main" id="{F8962EC1-4C46-4940-9920-A454F652AE63}"/>
                </a:ext>
              </a:extLst>
            </p:cNvPr>
            <p:cNvCxnSpPr>
              <a:cxnSpLocks/>
            </p:cNvCxnSpPr>
            <p:nvPr/>
          </p:nvCxnSpPr>
          <p:spPr>
            <a:xfrm>
              <a:off x="620981" y="1631498"/>
              <a:ext cx="7293" cy="465750"/>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A58EF3F9-2BE7-4543-B416-C5561F967182}"/>
              </a:ext>
            </a:extLst>
          </p:cNvPr>
          <p:cNvSpPr/>
          <p:nvPr/>
        </p:nvSpPr>
        <p:spPr>
          <a:xfrm>
            <a:off x="2536769" y="3988932"/>
            <a:ext cx="768493" cy="203523"/>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715C006-D941-4277-B50E-1252630EC954}"/>
              </a:ext>
            </a:extLst>
          </p:cNvPr>
          <p:cNvSpPr/>
          <p:nvPr/>
        </p:nvSpPr>
        <p:spPr>
          <a:xfrm>
            <a:off x="1031846" y="3429000"/>
            <a:ext cx="3011648" cy="29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5DC5C8C-4515-4914-85BF-645347F1CEF8}"/>
              </a:ext>
            </a:extLst>
          </p:cNvPr>
          <p:cNvSpPr/>
          <p:nvPr/>
        </p:nvSpPr>
        <p:spPr>
          <a:xfrm>
            <a:off x="1031846" y="3940392"/>
            <a:ext cx="3011648" cy="29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6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grpId="0"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6215F0-5773-47C5-94F4-5ED33F9BFDE9}"/>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7198" y="436248"/>
            <a:ext cx="8220075" cy="994306"/>
          </a:xfrm>
        </p:spPr>
        <p:txBody>
          <a:bodyPr>
            <a:normAutofit fontScale="90000"/>
          </a:bodyPr>
          <a:lstStyle/>
          <a:p>
            <a:r>
              <a:rPr lang="en-GB" sz="3600" dirty="0">
                <a:ln w="15875">
                  <a:noFill/>
                </a:ln>
                <a:latin typeface="+mn-lt"/>
              </a:rPr>
              <a:t>What Is a Narrative Poem?</a:t>
            </a:r>
          </a:p>
        </p:txBody>
      </p:sp>
      <p:pic>
        <p:nvPicPr>
          <p:cNvPr id="4" name="Picture 3">
            <a:extLst>
              <a:ext uri="{FF2B5EF4-FFF2-40B4-BE49-F238E27FC236}">
                <a16:creationId xmlns:a16="http://schemas.microsoft.com/office/drawing/2014/main" id="{D9C3EA9D-248C-4AE4-BFFE-1A1E4E5B0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sp>
        <p:nvSpPr>
          <p:cNvPr id="5" name="Rectangle 4"/>
          <p:cNvSpPr/>
          <p:nvPr/>
        </p:nvSpPr>
        <p:spPr>
          <a:xfrm>
            <a:off x="949568" y="1823140"/>
            <a:ext cx="7438781" cy="276999"/>
          </a:xfrm>
          <a:prstGeom prst="rect">
            <a:avLst/>
          </a:prstGeom>
        </p:spPr>
        <p:txBody>
          <a:bodyPr wrap="square" lIns="0" tIns="0" rIns="0" bIns="0">
            <a:spAutoFit/>
          </a:bodyPr>
          <a:lstStyle/>
          <a:p>
            <a:r>
              <a:rPr lang="en-GB" dirty="0"/>
              <a:t>Do you know what ‘</a:t>
            </a:r>
            <a:r>
              <a:rPr lang="en-GB" b="1" dirty="0"/>
              <a:t>narrative</a:t>
            </a:r>
            <a:r>
              <a:rPr lang="en-GB" dirty="0"/>
              <a:t>’ means?</a:t>
            </a:r>
          </a:p>
        </p:txBody>
      </p:sp>
      <p:sp>
        <p:nvSpPr>
          <p:cNvPr id="27" name="Rectangle 26">
            <a:extLst>
              <a:ext uri="{FF2B5EF4-FFF2-40B4-BE49-F238E27FC236}">
                <a16:creationId xmlns:a16="http://schemas.microsoft.com/office/drawing/2014/main" id="{AA59DD72-2543-4869-AE31-2825A2C4E3EB}"/>
              </a:ext>
            </a:extLst>
          </p:cNvPr>
          <p:cNvSpPr/>
          <p:nvPr/>
        </p:nvSpPr>
        <p:spPr>
          <a:xfrm>
            <a:off x="949568" y="2429726"/>
            <a:ext cx="6867673" cy="276999"/>
          </a:xfrm>
          <a:prstGeom prst="rect">
            <a:avLst/>
          </a:prstGeom>
        </p:spPr>
        <p:txBody>
          <a:bodyPr wrap="square" lIns="0" tIns="0" rIns="0" bIns="0">
            <a:spAutoFit/>
          </a:bodyPr>
          <a:lstStyle/>
          <a:p>
            <a:r>
              <a:rPr lang="en-GB" dirty="0"/>
              <a:t>Using word families, think about what a ‘</a:t>
            </a:r>
            <a:r>
              <a:rPr lang="en-GB" b="1" dirty="0"/>
              <a:t>narrator</a:t>
            </a:r>
            <a:r>
              <a:rPr lang="en-GB" dirty="0"/>
              <a:t>’ does.</a:t>
            </a:r>
          </a:p>
        </p:txBody>
      </p:sp>
      <p:cxnSp>
        <p:nvCxnSpPr>
          <p:cNvPr id="32" name="Straight Connector 31">
            <a:extLst>
              <a:ext uri="{FF2B5EF4-FFF2-40B4-BE49-F238E27FC236}">
                <a16:creationId xmlns:a16="http://schemas.microsoft.com/office/drawing/2014/main" id="{FE2D834A-4410-4F2D-B1C8-DF8266FDC398}"/>
              </a:ext>
            </a:extLst>
          </p:cNvPr>
          <p:cNvCxnSpPr>
            <a:cxnSpLocks/>
          </p:cNvCxnSpPr>
          <p:nvPr/>
        </p:nvCxnSpPr>
        <p:spPr>
          <a:xfrm>
            <a:off x="719446" y="1823140"/>
            <a:ext cx="0" cy="276999"/>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937A8A-1925-4477-908E-65CFC442BEC9}"/>
              </a:ext>
            </a:extLst>
          </p:cNvPr>
          <p:cNvCxnSpPr>
            <a:cxnSpLocks/>
          </p:cNvCxnSpPr>
          <p:nvPr/>
        </p:nvCxnSpPr>
        <p:spPr>
          <a:xfrm>
            <a:off x="719447" y="2445844"/>
            <a:ext cx="0" cy="260881"/>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15BFCE5-3FD5-4817-876A-78DD8AD35D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14" name="Rectangle 13">
            <a:extLst>
              <a:ext uri="{FF2B5EF4-FFF2-40B4-BE49-F238E27FC236}">
                <a16:creationId xmlns:a16="http://schemas.microsoft.com/office/drawing/2014/main" id="{334C205E-42E9-4850-A520-74D90D384F1A}"/>
              </a:ext>
            </a:extLst>
          </p:cNvPr>
          <p:cNvSpPr/>
          <p:nvPr/>
        </p:nvSpPr>
        <p:spPr>
          <a:xfrm>
            <a:off x="966026" y="3036312"/>
            <a:ext cx="6867673" cy="276999"/>
          </a:xfrm>
          <a:prstGeom prst="rect">
            <a:avLst/>
          </a:prstGeom>
        </p:spPr>
        <p:txBody>
          <a:bodyPr wrap="square" lIns="0" tIns="0" rIns="0" bIns="0">
            <a:spAutoFit/>
          </a:bodyPr>
          <a:lstStyle/>
          <a:p>
            <a:r>
              <a:rPr lang="en-US" dirty="0"/>
              <a:t>‘Narrative’ means </a:t>
            </a:r>
            <a:r>
              <a:rPr lang="en-US" b="1" dirty="0"/>
              <a:t>telling a story</a:t>
            </a:r>
            <a:r>
              <a:rPr lang="en-US" dirty="0"/>
              <a:t>.</a:t>
            </a:r>
            <a:endParaRPr lang="en-GB" dirty="0"/>
          </a:p>
        </p:txBody>
      </p:sp>
      <p:cxnSp>
        <p:nvCxnSpPr>
          <p:cNvPr id="15" name="Straight Connector 14">
            <a:extLst>
              <a:ext uri="{FF2B5EF4-FFF2-40B4-BE49-F238E27FC236}">
                <a16:creationId xmlns:a16="http://schemas.microsoft.com/office/drawing/2014/main" id="{7AB5AB5B-FBF2-4FEB-BAC5-569BEE57F6B7}"/>
              </a:ext>
            </a:extLst>
          </p:cNvPr>
          <p:cNvCxnSpPr>
            <a:cxnSpLocks/>
          </p:cNvCxnSpPr>
          <p:nvPr/>
        </p:nvCxnSpPr>
        <p:spPr>
          <a:xfrm>
            <a:off x="735905" y="3052430"/>
            <a:ext cx="0" cy="260881"/>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20627"/>
            <a:ext cx="7964532" cy="553998"/>
            <a:chOff x="620981" y="1620627"/>
            <a:chExt cx="7964532" cy="553998"/>
          </a:xfrm>
        </p:grpSpPr>
        <p:sp>
          <p:nvSpPr>
            <p:cNvPr id="6" name="Rectangle 5">
              <a:extLst>
                <a:ext uri="{FF2B5EF4-FFF2-40B4-BE49-F238E27FC236}">
                  <a16:creationId xmlns:a16="http://schemas.microsoft.com/office/drawing/2014/main" id="{41809656-374B-43F4-90E7-9F4DB1214F2F}"/>
                </a:ext>
              </a:extLst>
            </p:cNvPr>
            <p:cNvSpPr/>
            <p:nvPr/>
          </p:nvSpPr>
          <p:spPr>
            <a:xfrm>
              <a:off x="797150" y="1620627"/>
              <a:ext cx="7788363" cy="553998"/>
            </a:xfrm>
            <a:prstGeom prst="rect">
              <a:avLst/>
            </a:prstGeom>
          </p:spPr>
          <p:txBody>
            <a:bodyPr wrap="square" lIns="0" tIns="0" rIns="0" bIns="0">
              <a:spAutoFit/>
            </a:bodyPr>
            <a:lstStyle/>
            <a:p>
              <a:r>
                <a:rPr lang="en-US" sz="1800" b="0" i="0" u="none" strike="noStrike" dirty="0">
                  <a:effectLst/>
                </a:rPr>
                <a:t>What did you choose as your rhyming word? There are endless possibilities, but here is one example of an easier (and shorter) rhyming word:</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7293" cy="465750"/>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1">
            <a:extLst>
              <a:ext uri="{FF2B5EF4-FFF2-40B4-BE49-F238E27FC236}">
                <a16:creationId xmlns:a16="http://schemas.microsoft.com/office/drawing/2014/main" id="{100EC5FD-9D46-4029-A26D-2C752B7D2DE3}"/>
              </a:ext>
            </a:extLst>
          </p:cNvPr>
          <p:cNvGraphicFramePr>
            <a:graphicFrameLocks noGrp="1"/>
          </p:cNvGraphicFramePr>
          <p:nvPr>
            <p:extLst>
              <p:ext uri="{D42A27DB-BD31-4B8C-83A1-F6EECF244321}">
                <p14:modId xmlns:p14="http://schemas.microsoft.com/office/powerpoint/2010/main" val="620203933"/>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Jack set off, leading the cow,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r>
                        <a:rPr lang="en-US" sz="1800" b="0" i="0" u="none" strike="noStrike" kern="1200" dirty="0">
                          <a:solidFill>
                            <a:schemeClr val="tx1"/>
                          </a:solidFill>
                          <a:effectLst/>
                          <a:latin typeface="+mn-lt"/>
                          <a:ea typeface="+mn-ea"/>
                          <a:cs typeface="+mn-cs"/>
                        </a:rPr>
                        <a:t>Heading off to market.  </a:t>
                      </a:r>
                      <a:r>
                        <a:rPr lang="en-US" sz="1800" b="1" i="0" u="none" strike="noStrike" kern="1200" dirty="0">
                          <a:solidFill>
                            <a:schemeClr val="tx1"/>
                          </a:solidFill>
                          <a:effectLst/>
                          <a:latin typeface="+mn-lt"/>
                          <a:ea typeface="+mn-ea"/>
                          <a:cs typeface="+mn-cs"/>
                        </a:rPr>
                        <a:t>And off to town they went.</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r>
                        <a:rPr lang="en-GB" b="1" dirty="0">
                          <a:solidFill>
                            <a:srgbClr val="88C234"/>
                          </a:solidFill>
                        </a:rPr>
                        <a:t>All of a sudden, in the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r>
                        <a:rPr lang="en-GB" b="1" dirty="0">
                          <a:solidFill>
                            <a:srgbClr val="88C234"/>
                          </a:solidFill>
                        </a:rPr>
                        <a:t>Appeared a strange, old gent.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grpSp>
        <p:nvGrpSpPr>
          <p:cNvPr id="13" name="Group 12">
            <a:extLst>
              <a:ext uri="{FF2B5EF4-FFF2-40B4-BE49-F238E27FC236}">
                <a16:creationId xmlns:a16="http://schemas.microsoft.com/office/drawing/2014/main" id="{3FC755FF-376E-4692-9E55-61BC4A0B1BE3}"/>
              </a:ext>
            </a:extLst>
          </p:cNvPr>
          <p:cNvGrpSpPr/>
          <p:nvPr/>
        </p:nvGrpSpPr>
        <p:grpSpPr>
          <a:xfrm>
            <a:off x="620981" y="2325923"/>
            <a:ext cx="7964532" cy="553998"/>
            <a:chOff x="620981" y="1620627"/>
            <a:chExt cx="7964532" cy="553998"/>
          </a:xfrm>
        </p:grpSpPr>
        <p:sp>
          <p:nvSpPr>
            <p:cNvPr id="15" name="Rectangle 14">
              <a:extLst>
                <a:ext uri="{FF2B5EF4-FFF2-40B4-BE49-F238E27FC236}">
                  <a16:creationId xmlns:a16="http://schemas.microsoft.com/office/drawing/2014/main" id="{450484BE-7ABD-43B6-825A-8DA384C0D775}"/>
                </a:ext>
              </a:extLst>
            </p:cNvPr>
            <p:cNvSpPr/>
            <p:nvPr/>
          </p:nvSpPr>
          <p:spPr>
            <a:xfrm>
              <a:off x="797150" y="1620627"/>
              <a:ext cx="7788363" cy="553998"/>
            </a:xfrm>
            <a:prstGeom prst="rect">
              <a:avLst/>
            </a:prstGeom>
          </p:spPr>
          <p:txBody>
            <a:bodyPr wrap="square" lIns="0" tIns="0" rIns="0" bIns="0">
              <a:spAutoFit/>
            </a:bodyPr>
            <a:lstStyle/>
            <a:p>
              <a:r>
                <a:rPr lang="en-US" sz="1800" b="0" i="0" u="none" strike="noStrike" dirty="0">
                  <a:solidFill>
                    <a:srgbClr val="000000"/>
                  </a:solidFill>
                  <a:effectLst/>
                </a:rPr>
                <a:t>See if you can finish the stanza with a mysterious old man appearing in front of Jack on the road.</a:t>
              </a:r>
              <a:endParaRPr lang="en-GB" sz="1200" dirty="0"/>
            </a:p>
          </p:txBody>
        </p:sp>
        <p:cxnSp>
          <p:nvCxnSpPr>
            <p:cNvPr id="17" name="Straight Connector 16">
              <a:extLst>
                <a:ext uri="{FF2B5EF4-FFF2-40B4-BE49-F238E27FC236}">
                  <a16:creationId xmlns:a16="http://schemas.microsoft.com/office/drawing/2014/main" id="{F8962EC1-4C46-4940-9920-A454F652AE63}"/>
                </a:ext>
              </a:extLst>
            </p:cNvPr>
            <p:cNvCxnSpPr>
              <a:cxnSpLocks/>
            </p:cNvCxnSpPr>
            <p:nvPr/>
          </p:nvCxnSpPr>
          <p:spPr>
            <a:xfrm>
              <a:off x="620981" y="1631498"/>
              <a:ext cx="7293" cy="465750"/>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5BFB4133-C5BE-4075-AED2-06C0FB4B35B5}"/>
              </a:ext>
            </a:extLst>
          </p:cNvPr>
          <p:cNvCxnSpPr>
            <a:cxnSpLocks/>
          </p:cNvCxnSpPr>
          <p:nvPr/>
        </p:nvCxnSpPr>
        <p:spPr>
          <a:xfrm>
            <a:off x="1040235" y="4093828"/>
            <a:ext cx="22734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9BB3E8-1F18-4562-B068-4F613082D6A6}"/>
              </a:ext>
            </a:extLst>
          </p:cNvPr>
          <p:cNvSpPr/>
          <p:nvPr/>
        </p:nvSpPr>
        <p:spPr>
          <a:xfrm>
            <a:off x="3473042" y="3945972"/>
            <a:ext cx="2827090" cy="29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479D1E-AA6C-4326-8F7F-20EC0D3BC691}"/>
              </a:ext>
            </a:extLst>
          </p:cNvPr>
          <p:cNvSpPr/>
          <p:nvPr/>
        </p:nvSpPr>
        <p:spPr>
          <a:xfrm>
            <a:off x="3602171" y="5003027"/>
            <a:ext cx="500046" cy="295712"/>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B03CF08-D41F-4333-BD7B-1FDE389EBB03}"/>
              </a:ext>
            </a:extLst>
          </p:cNvPr>
          <p:cNvSpPr/>
          <p:nvPr/>
        </p:nvSpPr>
        <p:spPr>
          <a:xfrm>
            <a:off x="1040235" y="4496499"/>
            <a:ext cx="2919369" cy="29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728A540-7EED-40A7-A72F-A1C4A9EE027C}"/>
              </a:ext>
            </a:extLst>
          </p:cNvPr>
          <p:cNvSpPr/>
          <p:nvPr/>
        </p:nvSpPr>
        <p:spPr>
          <a:xfrm>
            <a:off x="1040235" y="5003121"/>
            <a:ext cx="3137482" cy="29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3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0" nodeType="with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grpSp>
        <p:nvGrpSpPr>
          <p:cNvPr id="14" name="Group 13">
            <a:extLst>
              <a:ext uri="{FF2B5EF4-FFF2-40B4-BE49-F238E27FC236}">
                <a16:creationId xmlns:a16="http://schemas.microsoft.com/office/drawing/2014/main" id="{5688C61E-EA69-45C8-A6DA-592FA2F6EFFE}"/>
              </a:ext>
            </a:extLst>
          </p:cNvPr>
          <p:cNvGrpSpPr/>
          <p:nvPr/>
        </p:nvGrpSpPr>
        <p:grpSpPr>
          <a:xfrm>
            <a:off x="620981" y="1620627"/>
            <a:ext cx="7964532" cy="830997"/>
            <a:chOff x="620981" y="1620627"/>
            <a:chExt cx="7964532" cy="830997"/>
          </a:xfrm>
        </p:grpSpPr>
        <p:sp>
          <p:nvSpPr>
            <p:cNvPr id="6" name="Rectangle 5">
              <a:extLst>
                <a:ext uri="{FF2B5EF4-FFF2-40B4-BE49-F238E27FC236}">
                  <a16:creationId xmlns:a16="http://schemas.microsoft.com/office/drawing/2014/main" id="{41809656-374B-43F4-90E7-9F4DB1214F2F}"/>
                </a:ext>
              </a:extLst>
            </p:cNvPr>
            <p:cNvSpPr/>
            <p:nvPr/>
          </p:nvSpPr>
          <p:spPr>
            <a:xfrm>
              <a:off x="797150" y="1620627"/>
              <a:ext cx="7788363" cy="553998"/>
            </a:xfrm>
            <a:prstGeom prst="rect">
              <a:avLst/>
            </a:prstGeom>
          </p:spPr>
          <p:txBody>
            <a:bodyPr wrap="square" lIns="0" tIns="0" rIns="0" bIns="0">
              <a:spAutoFit/>
            </a:bodyPr>
            <a:lstStyle/>
            <a:p>
              <a:r>
                <a:rPr lang="en-US" sz="1800" b="0" i="0" u="none" strike="noStrike" dirty="0">
                  <a:effectLst/>
                </a:rPr>
                <a:t>You’re ready to write! </a:t>
              </a:r>
              <a:r>
                <a:rPr lang="en-US" sz="1800" b="0" i="0" u="none" strike="noStrike" dirty="0" smtClean="0">
                  <a:effectLst/>
                </a:rPr>
                <a:t>Continue writing the narrative poem for Jack and the Beanstalk in your rough work books. Here </a:t>
              </a:r>
              <a:r>
                <a:rPr lang="en-US" sz="1800" b="0" i="0" u="none" strike="noStrike" dirty="0">
                  <a:effectLst/>
                </a:rPr>
                <a:t>are some things to remember:</a:t>
              </a:r>
              <a:endParaRPr lang="en-GB" sz="1200"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620981" y="1631498"/>
              <a:ext cx="0" cy="820126"/>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23D0E7D3-407D-44C2-B4EF-3254E3A1B720}"/>
              </a:ext>
            </a:extLst>
          </p:cNvPr>
          <p:cNvSpPr/>
          <p:nvPr/>
        </p:nvSpPr>
        <p:spPr>
          <a:xfrm>
            <a:off x="3121461" y="3140977"/>
            <a:ext cx="2681135" cy="210825"/>
          </a:xfrm>
          <a:prstGeom prst="rect">
            <a:avLst/>
          </a:prstGeom>
        </p:spPr>
        <p:txBody>
          <a:bodyPr wrap="square" lIns="0" tIns="0" rIns="0" bIns="0">
            <a:spAutoFit/>
          </a:bodyPr>
          <a:lstStyle/>
          <a:p>
            <a:endParaRPr lang="en-GB" dirty="0"/>
          </a:p>
        </p:txBody>
      </p:sp>
      <p:grpSp>
        <p:nvGrpSpPr>
          <p:cNvPr id="11" name="Group 10">
            <a:extLst>
              <a:ext uri="{FF2B5EF4-FFF2-40B4-BE49-F238E27FC236}">
                <a16:creationId xmlns:a16="http://schemas.microsoft.com/office/drawing/2014/main" id="{B5446C78-161F-42A1-B7DE-EEF64273B90A}"/>
              </a:ext>
            </a:extLst>
          </p:cNvPr>
          <p:cNvGrpSpPr/>
          <p:nvPr/>
        </p:nvGrpSpPr>
        <p:grpSpPr>
          <a:xfrm>
            <a:off x="2006451" y="2592051"/>
            <a:ext cx="5506004" cy="2993440"/>
            <a:chOff x="2006451" y="2592051"/>
            <a:chExt cx="5506004" cy="2993440"/>
          </a:xfrm>
        </p:grpSpPr>
        <p:pic>
          <p:nvPicPr>
            <p:cNvPr id="24" name="Picture 23">
              <a:extLst>
                <a:ext uri="{FF2B5EF4-FFF2-40B4-BE49-F238E27FC236}">
                  <a16:creationId xmlns:a16="http://schemas.microsoft.com/office/drawing/2014/main" id="{1F2C54BD-1BAA-4D0A-BA5C-FA8196167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006451" y="2592051"/>
              <a:ext cx="5506004" cy="2978239"/>
            </a:xfrm>
            <a:prstGeom prst="rect">
              <a:avLst/>
            </a:prstGeom>
          </p:spPr>
        </p:pic>
        <p:sp>
          <p:nvSpPr>
            <p:cNvPr id="10" name="TextBox 9">
              <a:extLst>
                <a:ext uri="{FF2B5EF4-FFF2-40B4-BE49-F238E27FC236}">
                  <a16:creationId xmlns:a16="http://schemas.microsoft.com/office/drawing/2014/main" id="{0C00FDE1-50BA-4F1D-BA56-9878773F73E1}"/>
                </a:ext>
              </a:extLst>
            </p:cNvPr>
            <p:cNvSpPr txBox="1"/>
            <p:nvPr/>
          </p:nvSpPr>
          <p:spPr>
            <a:xfrm>
              <a:off x="2379872" y="3246389"/>
              <a:ext cx="4943717" cy="2339102"/>
            </a:xfrm>
            <a:prstGeom prst="rect">
              <a:avLst/>
            </a:prstGeom>
            <a:noFill/>
          </p:spPr>
          <p:txBody>
            <a:bodyPr wrap="square" rtlCol="0">
              <a:spAutoFit/>
            </a:bodyPr>
            <a:lstStyle/>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Use a title which </a:t>
              </a:r>
              <a:r>
                <a:rPr lang="en-US" sz="1600" b="0" i="0" u="none" strike="noStrike" dirty="0" err="1">
                  <a:solidFill>
                    <a:srgbClr val="000000"/>
                  </a:solidFill>
                  <a:effectLst/>
                </a:rPr>
                <a:t>summarises</a:t>
              </a:r>
              <a:r>
                <a:rPr lang="en-US" sz="1600" b="0" i="0" u="none" strike="noStrike" dirty="0">
                  <a:solidFill>
                    <a:srgbClr val="000000"/>
                  </a:solidFill>
                  <a:effectLst/>
                </a:rPr>
                <a:t> the story of the poem</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Use carefully chosen vocabulary</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Tell a story from beginning to end</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Follow a pattern of syllables</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Write in stanzas</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Follow a rhyming pattern</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Start each line with a capital letter</a:t>
              </a:r>
            </a:p>
            <a:p>
              <a:endParaRPr lang="en-GB" dirty="0"/>
            </a:p>
          </p:txBody>
        </p:sp>
      </p:grpSp>
    </p:spTree>
    <p:extLst>
      <p:ext uri="{BB962C8B-B14F-4D97-AF65-F5344CB8AC3E}">
        <p14:creationId xmlns:p14="http://schemas.microsoft.com/office/powerpoint/2010/main" val="7411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6215F0-5773-47C5-94F4-5ED33F9BFDE9}"/>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7198" y="436248"/>
            <a:ext cx="8220075" cy="994306"/>
          </a:xfrm>
        </p:spPr>
        <p:txBody>
          <a:bodyPr>
            <a:normAutofit fontScale="90000"/>
          </a:bodyPr>
          <a:lstStyle/>
          <a:p>
            <a:r>
              <a:rPr lang="en-GB" sz="3600" dirty="0">
                <a:ln w="15875">
                  <a:noFill/>
                </a:ln>
                <a:latin typeface="+mn-lt"/>
              </a:rPr>
              <a:t>What Is a Narrative Poem?</a:t>
            </a:r>
          </a:p>
        </p:txBody>
      </p:sp>
      <p:pic>
        <p:nvPicPr>
          <p:cNvPr id="4" name="Picture 3">
            <a:extLst>
              <a:ext uri="{FF2B5EF4-FFF2-40B4-BE49-F238E27FC236}">
                <a16:creationId xmlns:a16="http://schemas.microsoft.com/office/drawing/2014/main" id="{D9C3EA9D-248C-4AE4-BFFE-1A1E4E5B0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grpSp>
        <p:nvGrpSpPr>
          <p:cNvPr id="9" name="Group 8">
            <a:extLst>
              <a:ext uri="{FF2B5EF4-FFF2-40B4-BE49-F238E27FC236}">
                <a16:creationId xmlns:a16="http://schemas.microsoft.com/office/drawing/2014/main" id="{8CB31073-096D-4C20-A88B-E947303606FC}"/>
              </a:ext>
            </a:extLst>
          </p:cNvPr>
          <p:cNvGrpSpPr/>
          <p:nvPr/>
        </p:nvGrpSpPr>
        <p:grpSpPr>
          <a:xfrm>
            <a:off x="719446" y="1823140"/>
            <a:ext cx="7668903" cy="830997"/>
            <a:chOff x="719446" y="1823140"/>
            <a:chExt cx="7668903" cy="830997"/>
          </a:xfrm>
        </p:grpSpPr>
        <p:sp>
          <p:nvSpPr>
            <p:cNvPr id="5" name="Rectangle 4"/>
            <p:cNvSpPr/>
            <p:nvPr/>
          </p:nvSpPr>
          <p:spPr>
            <a:xfrm>
              <a:off x="949568" y="1823140"/>
              <a:ext cx="7438781" cy="830997"/>
            </a:xfrm>
            <a:prstGeom prst="rect">
              <a:avLst/>
            </a:prstGeom>
          </p:spPr>
          <p:txBody>
            <a:bodyPr wrap="square" lIns="0" tIns="0" rIns="0" bIns="0">
              <a:spAutoFit/>
            </a:bodyPr>
            <a:lstStyle/>
            <a:p>
              <a:r>
                <a:rPr lang="en-US" dirty="0"/>
                <a:t>Narrative poems can come in all shapes and sizes. Some narrative poems can be very long, like a novel written in </a:t>
              </a:r>
              <a:r>
                <a:rPr lang="en-US" b="1" dirty="0"/>
                <a:t>stanzas</a:t>
              </a:r>
              <a:r>
                <a:rPr lang="en-US" dirty="0"/>
                <a:t>. The title of the poem is usually very simple, like fairy tale titles are.</a:t>
              </a:r>
              <a:endParaRPr lang="en-GB" dirty="0"/>
            </a:p>
          </p:txBody>
        </p:sp>
        <p:cxnSp>
          <p:nvCxnSpPr>
            <p:cNvPr id="32" name="Straight Connector 31">
              <a:extLst>
                <a:ext uri="{FF2B5EF4-FFF2-40B4-BE49-F238E27FC236}">
                  <a16:creationId xmlns:a16="http://schemas.microsoft.com/office/drawing/2014/main" id="{FE2D834A-4410-4F2D-B1C8-DF8266FDC398}"/>
                </a:ext>
              </a:extLst>
            </p:cNvPr>
            <p:cNvCxnSpPr>
              <a:cxnSpLocks/>
            </p:cNvCxnSpPr>
            <p:nvPr/>
          </p:nvCxnSpPr>
          <p:spPr>
            <a:xfrm>
              <a:off x="719446" y="1823140"/>
              <a:ext cx="0" cy="830997"/>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B15BFCE5-3FD5-4817-876A-78DD8AD35D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grpSp>
        <p:nvGrpSpPr>
          <p:cNvPr id="10" name="Group 9">
            <a:extLst>
              <a:ext uri="{FF2B5EF4-FFF2-40B4-BE49-F238E27FC236}">
                <a16:creationId xmlns:a16="http://schemas.microsoft.com/office/drawing/2014/main" id="{3AA57070-2DEB-4F06-A63F-ABD6456C8D46}"/>
              </a:ext>
            </a:extLst>
          </p:cNvPr>
          <p:cNvGrpSpPr/>
          <p:nvPr/>
        </p:nvGrpSpPr>
        <p:grpSpPr>
          <a:xfrm>
            <a:off x="719446" y="2881551"/>
            <a:ext cx="7668903" cy="553998"/>
            <a:chOff x="719446" y="2881551"/>
            <a:chExt cx="7668903" cy="553998"/>
          </a:xfrm>
        </p:grpSpPr>
        <p:sp>
          <p:nvSpPr>
            <p:cNvPr id="13" name="Rectangle 12">
              <a:extLst>
                <a:ext uri="{FF2B5EF4-FFF2-40B4-BE49-F238E27FC236}">
                  <a16:creationId xmlns:a16="http://schemas.microsoft.com/office/drawing/2014/main" id="{1AB37761-1F5A-44C5-9396-50C36291CD98}"/>
                </a:ext>
              </a:extLst>
            </p:cNvPr>
            <p:cNvSpPr/>
            <p:nvPr/>
          </p:nvSpPr>
          <p:spPr>
            <a:xfrm>
              <a:off x="949568" y="2881551"/>
              <a:ext cx="7438781" cy="553998"/>
            </a:xfrm>
            <a:prstGeom prst="rect">
              <a:avLst/>
            </a:prstGeom>
          </p:spPr>
          <p:txBody>
            <a:bodyPr wrap="square" lIns="0" tIns="0" rIns="0" bIns="0">
              <a:spAutoFit/>
            </a:bodyPr>
            <a:lstStyle/>
            <a:p>
              <a:r>
                <a:rPr lang="en-US" dirty="0"/>
                <a:t>These poems may or may not </a:t>
              </a:r>
              <a:r>
                <a:rPr lang="en-US" b="1" dirty="0"/>
                <a:t>rhyme</a:t>
              </a:r>
              <a:r>
                <a:rPr lang="en-US" dirty="0"/>
                <a:t>. Sometimes, the poem is designed to be performed to music, like a song.</a:t>
              </a:r>
              <a:endParaRPr lang="en-GB" dirty="0"/>
            </a:p>
          </p:txBody>
        </p:sp>
        <p:cxnSp>
          <p:nvCxnSpPr>
            <p:cNvPr id="17" name="Straight Connector 16">
              <a:extLst>
                <a:ext uri="{FF2B5EF4-FFF2-40B4-BE49-F238E27FC236}">
                  <a16:creationId xmlns:a16="http://schemas.microsoft.com/office/drawing/2014/main" id="{F101884B-F42F-483D-9CBA-58B9A6D698A6}"/>
                </a:ext>
              </a:extLst>
            </p:cNvPr>
            <p:cNvCxnSpPr>
              <a:cxnSpLocks/>
            </p:cNvCxnSpPr>
            <p:nvPr/>
          </p:nvCxnSpPr>
          <p:spPr>
            <a:xfrm>
              <a:off x="719446" y="2881551"/>
              <a:ext cx="0" cy="547449"/>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1AFA739-2244-441A-B577-95857F30F460}"/>
              </a:ext>
            </a:extLst>
          </p:cNvPr>
          <p:cNvGrpSpPr/>
          <p:nvPr/>
        </p:nvGrpSpPr>
        <p:grpSpPr>
          <a:xfrm>
            <a:off x="735904" y="3662963"/>
            <a:ext cx="7668903" cy="553998"/>
            <a:chOff x="735904" y="3662963"/>
            <a:chExt cx="7668903" cy="553998"/>
          </a:xfrm>
        </p:grpSpPr>
        <p:sp>
          <p:nvSpPr>
            <p:cNvPr id="19" name="Rectangle 18">
              <a:extLst>
                <a:ext uri="{FF2B5EF4-FFF2-40B4-BE49-F238E27FC236}">
                  <a16:creationId xmlns:a16="http://schemas.microsoft.com/office/drawing/2014/main" id="{1AF4EA75-24E2-4323-90C2-8EC1462F2B35}"/>
                </a:ext>
              </a:extLst>
            </p:cNvPr>
            <p:cNvSpPr/>
            <p:nvPr/>
          </p:nvSpPr>
          <p:spPr>
            <a:xfrm>
              <a:off x="966026" y="3662963"/>
              <a:ext cx="7438781" cy="553998"/>
            </a:xfrm>
            <a:prstGeom prst="rect">
              <a:avLst/>
            </a:prstGeom>
          </p:spPr>
          <p:txBody>
            <a:bodyPr wrap="square" lIns="0" tIns="0" rIns="0" bIns="0">
              <a:spAutoFit/>
            </a:bodyPr>
            <a:lstStyle/>
            <a:p>
              <a:r>
                <a:rPr lang="en-US" dirty="0"/>
                <a:t>Narrative poetry is a very old tradition. Historically, humans have been telling stories through poetry for thousands of years.</a:t>
              </a:r>
              <a:endParaRPr lang="en-GB" dirty="0"/>
            </a:p>
          </p:txBody>
        </p:sp>
        <p:cxnSp>
          <p:nvCxnSpPr>
            <p:cNvPr id="20" name="Straight Connector 19">
              <a:extLst>
                <a:ext uri="{FF2B5EF4-FFF2-40B4-BE49-F238E27FC236}">
                  <a16:creationId xmlns:a16="http://schemas.microsoft.com/office/drawing/2014/main" id="{FB5BBA43-6F41-45FC-9DA6-4150DEFC03AB}"/>
                </a:ext>
              </a:extLst>
            </p:cNvPr>
            <p:cNvCxnSpPr>
              <a:cxnSpLocks/>
            </p:cNvCxnSpPr>
            <p:nvPr/>
          </p:nvCxnSpPr>
          <p:spPr>
            <a:xfrm>
              <a:off x="735904" y="3662963"/>
              <a:ext cx="0" cy="547449"/>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E0D6F61-8D52-468E-B8C1-A9B583A97560}"/>
              </a:ext>
            </a:extLst>
          </p:cNvPr>
          <p:cNvGrpSpPr/>
          <p:nvPr/>
        </p:nvGrpSpPr>
        <p:grpSpPr>
          <a:xfrm>
            <a:off x="735904" y="4444375"/>
            <a:ext cx="7668903" cy="1107996"/>
            <a:chOff x="735904" y="4444375"/>
            <a:chExt cx="7668903" cy="1107996"/>
          </a:xfrm>
        </p:grpSpPr>
        <p:sp>
          <p:nvSpPr>
            <p:cNvPr id="22" name="Rectangle 21">
              <a:extLst>
                <a:ext uri="{FF2B5EF4-FFF2-40B4-BE49-F238E27FC236}">
                  <a16:creationId xmlns:a16="http://schemas.microsoft.com/office/drawing/2014/main" id="{D76AC0B4-4E26-4169-969E-77D07D461243}"/>
                </a:ext>
              </a:extLst>
            </p:cNvPr>
            <p:cNvSpPr/>
            <p:nvPr/>
          </p:nvSpPr>
          <p:spPr>
            <a:xfrm>
              <a:off x="966026" y="4444375"/>
              <a:ext cx="7438781" cy="1107996"/>
            </a:xfrm>
            <a:prstGeom prst="rect">
              <a:avLst/>
            </a:prstGeom>
          </p:spPr>
          <p:txBody>
            <a:bodyPr wrap="square" lIns="0" tIns="0" rIns="0" bIns="0">
              <a:spAutoFit/>
            </a:bodyPr>
            <a:lstStyle/>
            <a:p>
              <a:r>
                <a:rPr lang="en-US" dirty="0"/>
                <a:t>Turning long stories into poetry and songs makes them easy to remember and exciting to listen to. In the past, people have relied upon performing poetry to make a living or to pass on legends and historical tales.</a:t>
              </a:r>
              <a:endParaRPr lang="en-GB" dirty="0"/>
            </a:p>
          </p:txBody>
        </p:sp>
        <p:cxnSp>
          <p:nvCxnSpPr>
            <p:cNvPr id="23" name="Straight Connector 22">
              <a:extLst>
                <a:ext uri="{FF2B5EF4-FFF2-40B4-BE49-F238E27FC236}">
                  <a16:creationId xmlns:a16="http://schemas.microsoft.com/office/drawing/2014/main" id="{DC95F0AF-5718-4BAB-BF0D-56E04C7ACC87}"/>
                </a:ext>
              </a:extLst>
            </p:cNvPr>
            <p:cNvCxnSpPr>
              <a:cxnSpLocks/>
            </p:cNvCxnSpPr>
            <p:nvPr/>
          </p:nvCxnSpPr>
          <p:spPr>
            <a:xfrm>
              <a:off x="735904" y="4444375"/>
              <a:ext cx="0" cy="1042025"/>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02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6215F0-5773-47C5-94F4-5ED33F9BFDE9}"/>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idx="4294967295"/>
          </p:nvPr>
        </p:nvSpPr>
        <p:spPr>
          <a:xfrm>
            <a:off x="457198" y="436248"/>
            <a:ext cx="8220075" cy="994306"/>
          </a:xfrm>
        </p:spPr>
        <p:txBody>
          <a:bodyPr>
            <a:normAutofit fontScale="90000"/>
          </a:bodyPr>
          <a:lstStyle/>
          <a:p>
            <a:r>
              <a:rPr lang="en-GB" sz="3600" dirty="0">
                <a:ln w="15875">
                  <a:noFill/>
                </a:ln>
                <a:latin typeface="+mn-lt"/>
              </a:rPr>
              <a:t>The Ballad of Hansel and Gretel</a:t>
            </a:r>
          </a:p>
        </p:txBody>
      </p:sp>
      <p:pic>
        <p:nvPicPr>
          <p:cNvPr id="4" name="Picture 3">
            <a:extLst>
              <a:ext uri="{FF2B5EF4-FFF2-40B4-BE49-F238E27FC236}">
                <a16:creationId xmlns:a16="http://schemas.microsoft.com/office/drawing/2014/main" id="{D9C3EA9D-248C-4AE4-BFFE-1A1E4E5B0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16" name="Picture 15">
            <a:extLst>
              <a:ext uri="{FF2B5EF4-FFF2-40B4-BE49-F238E27FC236}">
                <a16:creationId xmlns:a16="http://schemas.microsoft.com/office/drawing/2014/main" id="{B15BFCE5-3FD5-4817-876A-78DD8AD35D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pic>
        <p:nvPicPr>
          <p:cNvPr id="3" name="Picture 2">
            <a:extLst>
              <a:ext uri="{FF2B5EF4-FFF2-40B4-BE49-F238E27FC236}">
                <a16:creationId xmlns:a16="http://schemas.microsoft.com/office/drawing/2014/main" id="{DCA8DBF9-111E-427B-9DE1-80A301E0C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183" y="2509502"/>
            <a:ext cx="6012106" cy="3006053"/>
          </a:xfrm>
          <a:prstGeom prst="rect">
            <a:avLst/>
          </a:prstGeom>
        </p:spPr>
      </p:pic>
      <p:grpSp>
        <p:nvGrpSpPr>
          <p:cNvPr id="6" name="Group 5">
            <a:extLst>
              <a:ext uri="{FF2B5EF4-FFF2-40B4-BE49-F238E27FC236}">
                <a16:creationId xmlns:a16="http://schemas.microsoft.com/office/drawing/2014/main" id="{0A6A235A-C191-4B36-9A16-2BDDA3E3EF0F}"/>
              </a:ext>
            </a:extLst>
          </p:cNvPr>
          <p:cNvGrpSpPr/>
          <p:nvPr/>
        </p:nvGrpSpPr>
        <p:grpSpPr>
          <a:xfrm>
            <a:off x="534429" y="1693029"/>
            <a:ext cx="8093209" cy="553998"/>
            <a:chOff x="534429" y="1693029"/>
            <a:chExt cx="8093209" cy="553998"/>
          </a:xfrm>
        </p:grpSpPr>
        <p:sp>
          <p:nvSpPr>
            <p:cNvPr id="14" name="Rectangle 13">
              <a:extLst>
                <a:ext uri="{FF2B5EF4-FFF2-40B4-BE49-F238E27FC236}">
                  <a16:creationId xmlns:a16="http://schemas.microsoft.com/office/drawing/2014/main" id="{334C205E-42E9-4850-A520-74D90D384F1A}"/>
                </a:ext>
              </a:extLst>
            </p:cNvPr>
            <p:cNvSpPr/>
            <p:nvPr/>
          </p:nvSpPr>
          <p:spPr>
            <a:xfrm>
              <a:off x="628274" y="1693029"/>
              <a:ext cx="7999364" cy="553998"/>
            </a:xfrm>
            <a:prstGeom prst="rect">
              <a:avLst/>
            </a:prstGeom>
          </p:spPr>
          <p:txBody>
            <a:bodyPr wrap="square" lIns="0" tIns="0" rIns="0" bIns="0">
              <a:spAutoFit/>
            </a:bodyPr>
            <a:lstStyle/>
            <a:p>
              <a:r>
                <a:rPr lang="en-US" dirty="0" smtClean="0"/>
                <a:t>Read </a:t>
              </a:r>
              <a:r>
                <a:rPr lang="en-US" dirty="0"/>
                <a:t>the Ballad of Hansel and Gretel, a narrative poem telling the famous fairy tale</a:t>
              </a:r>
              <a:r>
                <a:rPr lang="en-US" dirty="0" smtClean="0"/>
                <a:t>. (Found on CRL)</a:t>
              </a:r>
              <a:endParaRPr lang="en-GB" dirty="0"/>
            </a:p>
          </p:txBody>
        </p:sp>
        <p:cxnSp>
          <p:nvCxnSpPr>
            <p:cNvPr id="17" name="Straight Connector 16">
              <a:extLst>
                <a:ext uri="{FF2B5EF4-FFF2-40B4-BE49-F238E27FC236}">
                  <a16:creationId xmlns:a16="http://schemas.microsoft.com/office/drawing/2014/main" id="{4EC2443D-BD4D-4AF0-A398-52806F03DB66}"/>
                </a:ext>
              </a:extLst>
            </p:cNvPr>
            <p:cNvCxnSpPr>
              <a:cxnSpLocks/>
            </p:cNvCxnSpPr>
            <p:nvPr/>
          </p:nvCxnSpPr>
          <p:spPr>
            <a:xfrm>
              <a:off x="534429" y="1693029"/>
              <a:ext cx="0" cy="5539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563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6215F0-5773-47C5-94F4-5ED33F9BFDE9}"/>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DC6EC944-6C68-47DB-A374-55D96421F55A}"/>
              </a:ext>
            </a:extLst>
          </p:cNvPr>
          <p:cNvGrpSpPr/>
          <p:nvPr/>
        </p:nvGrpSpPr>
        <p:grpSpPr>
          <a:xfrm>
            <a:off x="481131" y="1581380"/>
            <a:ext cx="4359942" cy="3913056"/>
            <a:chOff x="1470570" y="4127554"/>
            <a:chExt cx="4359942" cy="3913056"/>
          </a:xfrm>
        </p:grpSpPr>
        <p:pic>
          <p:nvPicPr>
            <p:cNvPr id="18" name="Picture 17">
              <a:extLst>
                <a:ext uri="{FF2B5EF4-FFF2-40B4-BE49-F238E27FC236}">
                  <a16:creationId xmlns:a16="http://schemas.microsoft.com/office/drawing/2014/main" id="{0C20F75C-A9A5-4490-A7A2-B838BF9D3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470570" y="4127554"/>
              <a:ext cx="4359942" cy="3913056"/>
            </a:xfrm>
            <a:prstGeom prst="rect">
              <a:avLst/>
            </a:prstGeom>
          </p:spPr>
        </p:pic>
        <p:sp>
          <p:nvSpPr>
            <p:cNvPr id="28" name="Rectangle 27">
              <a:extLst>
                <a:ext uri="{FF2B5EF4-FFF2-40B4-BE49-F238E27FC236}">
                  <a16:creationId xmlns:a16="http://schemas.microsoft.com/office/drawing/2014/main" id="{445264E1-E624-4603-AD5E-CF26ED79059B}"/>
                </a:ext>
              </a:extLst>
            </p:cNvPr>
            <p:cNvSpPr/>
            <p:nvPr/>
          </p:nvSpPr>
          <p:spPr>
            <a:xfrm>
              <a:off x="1717910" y="4923312"/>
              <a:ext cx="3810906" cy="2492990"/>
            </a:xfrm>
            <a:prstGeom prst="rect">
              <a:avLst/>
            </a:prstGeom>
          </p:spPr>
          <p:txBody>
            <a:bodyPr wrap="square" lIns="0" tIns="0" rIns="0" bIns="0">
              <a:spAutoFit/>
            </a:bodyPr>
            <a:lstStyle/>
            <a:p>
              <a:r>
                <a:rPr lang="en-GB" dirty="0"/>
                <a:t>Once upon a time, they say,</a:t>
              </a:r>
            </a:p>
            <a:p>
              <a:r>
                <a:rPr lang="en-GB" dirty="0"/>
                <a:t>There stood a humble house.</a:t>
              </a:r>
            </a:p>
            <a:p>
              <a:r>
                <a:rPr lang="en-GB" dirty="0"/>
                <a:t>Inside it lived a woodcutter,</a:t>
              </a:r>
            </a:p>
            <a:p>
              <a:r>
                <a:rPr lang="en-GB" dirty="0"/>
                <a:t>His children and new spouse.</a:t>
              </a:r>
            </a:p>
            <a:p>
              <a:endParaRPr lang="en-GB" dirty="0"/>
            </a:p>
            <a:p>
              <a:r>
                <a:rPr lang="en-GB" dirty="0"/>
                <a:t>Gretel was the smallest and</a:t>
              </a:r>
            </a:p>
            <a:p>
              <a:r>
                <a:rPr lang="en-GB" dirty="0"/>
                <a:t>The sweetest of the two,</a:t>
              </a:r>
            </a:p>
            <a:p>
              <a:r>
                <a:rPr lang="en-GB" dirty="0"/>
                <a:t>While Hansel, he was growing fast</a:t>
              </a:r>
            </a:p>
            <a:p>
              <a:r>
                <a:rPr lang="en-GB" dirty="0"/>
                <a:t>As young boys seem to do.</a:t>
              </a:r>
            </a:p>
          </p:txBody>
        </p:sp>
      </p:grpSp>
      <p:sp>
        <p:nvSpPr>
          <p:cNvPr id="21" name="Title 20"/>
          <p:cNvSpPr>
            <a:spLocks noGrp="1"/>
          </p:cNvSpPr>
          <p:nvPr>
            <p:ph type="title" idx="4294967295"/>
          </p:nvPr>
        </p:nvSpPr>
        <p:spPr>
          <a:xfrm>
            <a:off x="457198" y="436248"/>
            <a:ext cx="8220075" cy="994306"/>
          </a:xfrm>
        </p:spPr>
        <p:txBody>
          <a:bodyPr>
            <a:normAutofit fontScale="90000"/>
          </a:bodyPr>
          <a:lstStyle/>
          <a:p>
            <a:r>
              <a:rPr lang="en-GB" sz="3600" dirty="0">
                <a:ln w="15875">
                  <a:noFill/>
                </a:ln>
                <a:latin typeface="+mn-lt"/>
              </a:rPr>
              <a:t>The Ballad of Hansel and Gretel</a:t>
            </a:r>
          </a:p>
        </p:txBody>
      </p:sp>
      <p:pic>
        <p:nvPicPr>
          <p:cNvPr id="4" name="Picture 3">
            <a:extLst>
              <a:ext uri="{FF2B5EF4-FFF2-40B4-BE49-F238E27FC236}">
                <a16:creationId xmlns:a16="http://schemas.microsoft.com/office/drawing/2014/main" id="{D9C3EA9D-248C-4AE4-BFFE-1A1E4E5B0B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16" name="Picture 15">
            <a:extLst>
              <a:ext uri="{FF2B5EF4-FFF2-40B4-BE49-F238E27FC236}">
                <a16:creationId xmlns:a16="http://schemas.microsoft.com/office/drawing/2014/main" id="{B15BFCE5-3FD5-4817-876A-78DD8AD35D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14" name="Rectangle 13">
            <a:extLst>
              <a:ext uri="{FF2B5EF4-FFF2-40B4-BE49-F238E27FC236}">
                <a16:creationId xmlns:a16="http://schemas.microsoft.com/office/drawing/2014/main" id="{D3640B7D-F03E-452B-9A36-4011F0CBABAD}"/>
              </a:ext>
            </a:extLst>
          </p:cNvPr>
          <p:cNvSpPr/>
          <p:nvPr/>
        </p:nvSpPr>
        <p:spPr>
          <a:xfrm>
            <a:off x="5235136" y="1823140"/>
            <a:ext cx="3180393" cy="553998"/>
          </a:xfrm>
          <a:prstGeom prst="rect">
            <a:avLst/>
          </a:prstGeom>
        </p:spPr>
        <p:txBody>
          <a:bodyPr wrap="square" lIns="0" tIns="0" rIns="0" bIns="0">
            <a:spAutoFit/>
          </a:bodyPr>
          <a:lstStyle/>
          <a:p>
            <a:r>
              <a:rPr lang="en-GB" dirty="0"/>
              <a:t>Count the number of lines per </a:t>
            </a:r>
            <a:r>
              <a:rPr lang="en-GB" b="1" dirty="0"/>
              <a:t>stanza</a:t>
            </a:r>
            <a:r>
              <a:rPr lang="en-GB" dirty="0"/>
              <a:t>. Is there a pattern?</a:t>
            </a:r>
          </a:p>
        </p:txBody>
      </p:sp>
      <p:cxnSp>
        <p:nvCxnSpPr>
          <p:cNvPr id="15" name="Straight Connector 14">
            <a:extLst>
              <a:ext uri="{FF2B5EF4-FFF2-40B4-BE49-F238E27FC236}">
                <a16:creationId xmlns:a16="http://schemas.microsoft.com/office/drawing/2014/main" id="{1CB32B0F-4089-4630-A81B-D93D4BA887B9}"/>
              </a:ext>
            </a:extLst>
          </p:cNvPr>
          <p:cNvCxnSpPr>
            <a:cxnSpLocks/>
          </p:cNvCxnSpPr>
          <p:nvPr/>
        </p:nvCxnSpPr>
        <p:spPr>
          <a:xfrm>
            <a:off x="5005014" y="1823140"/>
            <a:ext cx="0" cy="5539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6BBBC3C-BF52-4C89-8DC1-6B38E317571E}"/>
              </a:ext>
            </a:extLst>
          </p:cNvPr>
          <p:cNvSpPr/>
          <p:nvPr/>
        </p:nvSpPr>
        <p:spPr>
          <a:xfrm>
            <a:off x="5235136" y="2679725"/>
            <a:ext cx="3180393" cy="553998"/>
          </a:xfrm>
          <a:prstGeom prst="rect">
            <a:avLst/>
          </a:prstGeom>
        </p:spPr>
        <p:txBody>
          <a:bodyPr wrap="square" lIns="0" tIns="0" rIns="0" bIns="0">
            <a:spAutoFit/>
          </a:bodyPr>
          <a:lstStyle/>
          <a:p>
            <a:r>
              <a:rPr lang="en-GB" dirty="0"/>
              <a:t>Can you describe the </a:t>
            </a:r>
            <a:r>
              <a:rPr lang="en-GB" b="1" dirty="0"/>
              <a:t>rhyming pattern</a:t>
            </a:r>
            <a:r>
              <a:rPr lang="en-GB" dirty="0"/>
              <a:t> in the poem?</a:t>
            </a:r>
          </a:p>
        </p:txBody>
      </p:sp>
      <p:cxnSp>
        <p:nvCxnSpPr>
          <p:cNvPr id="19" name="Straight Connector 18">
            <a:extLst>
              <a:ext uri="{FF2B5EF4-FFF2-40B4-BE49-F238E27FC236}">
                <a16:creationId xmlns:a16="http://schemas.microsoft.com/office/drawing/2014/main" id="{F0C536AA-618E-4574-BD79-AD4EE78965F7}"/>
              </a:ext>
            </a:extLst>
          </p:cNvPr>
          <p:cNvCxnSpPr>
            <a:cxnSpLocks/>
          </p:cNvCxnSpPr>
          <p:nvPr/>
        </p:nvCxnSpPr>
        <p:spPr>
          <a:xfrm>
            <a:off x="5005014" y="2679725"/>
            <a:ext cx="0" cy="5539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3F455A-89FB-4E41-A109-721B0A581430}"/>
              </a:ext>
            </a:extLst>
          </p:cNvPr>
          <p:cNvSpPr/>
          <p:nvPr/>
        </p:nvSpPr>
        <p:spPr>
          <a:xfrm>
            <a:off x="5235136" y="3537908"/>
            <a:ext cx="3180393" cy="830997"/>
          </a:xfrm>
          <a:prstGeom prst="rect">
            <a:avLst/>
          </a:prstGeom>
        </p:spPr>
        <p:txBody>
          <a:bodyPr wrap="square" lIns="0" tIns="0" rIns="0" bIns="0">
            <a:spAutoFit/>
          </a:bodyPr>
          <a:lstStyle/>
          <a:p>
            <a:r>
              <a:rPr lang="en-GB" dirty="0"/>
              <a:t>Count the number of </a:t>
            </a:r>
            <a:r>
              <a:rPr lang="en-GB" b="1" dirty="0"/>
              <a:t>syllables</a:t>
            </a:r>
            <a:r>
              <a:rPr lang="en-GB" dirty="0"/>
              <a:t> in each line of the poem. Do you notice a pattern?</a:t>
            </a:r>
          </a:p>
        </p:txBody>
      </p:sp>
      <p:cxnSp>
        <p:nvCxnSpPr>
          <p:cNvPr id="22" name="Straight Connector 21">
            <a:extLst>
              <a:ext uri="{FF2B5EF4-FFF2-40B4-BE49-F238E27FC236}">
                <a16:creationId xmlns:a16="http://schemas.microsoft.com/office/drawing/2014/main" id="{E5A506FD-90DB-4B67-BD11-71D921F43210}"/>
              </a:ext>
            </a:extLst>
          </p:cNvPr>
          <p:cNvCxnSpPr>
            <a:cxnSpLocks/>
          </p:cNvCxnSpPr>
          <p:nvPr/>
        </p:nvCxnSpPr>
        <p:spPr>
          <a:xfrm>
            <a:off x="5005014" y="3537908"/>
            <a:ext cx="0" cy="830997"/>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1F6CFCB-B3A6-4924-92BF-188E96F6C532}"/>
              </a:ext>
            </a:extLst>
          </p:cNvPr>
          <p:cNvSpPr/>
          <p:nvPr/>
        </p:nvSpPr>
        <p:spPr>
          <a:xfrm>
            <a:off x="2926416" y="2672123"/>
            <a:ext cx="679510"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BFDB75A-B6B4-4271-9E4E-BCC6A7EE16E8}"/>
              </a:ext>
            </a:extLst>
          </p:cNvPr>
          <p:cNvSpPr/>
          <p:nvPr/>
        </p:nvSpPr>
        <p:spPr>
          <a:xfrm>
            <a:off x="2918428" y="3219984"/>
            <a:ext cx="687498"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A1A0110-3BFA-4381-9FB9-94116F94311D}"/>
              </a:ext>
            </a:extLst>
          </p:cNvPr>
          <p:cNvSpPr/>
          <p:nvPr/>
        </p:nvSpPr>
        <p:spPr>
          <a:xfrm>
            <a:off x="2710315" y="4046581"/>
            <a:ext cx="400311" cy="252876"/>
          </a:xfrm>
          <a:prstGeom prst="rect">
            <a:avLst/>
          </a:prstGeom>
          <a:solidFill>
            <a:srgbClr val="88C23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DC0E5A7-314A-41A4-AB1A-C7717559FBDE}"/>
              </a:ext>
            </a:extLst>
          </p:cNvPr>
          <p:cNvSpPr/>
          <p:nvPr/>
        </p:nvSpPr>
        <p:spPr>
          <a:xfrm>
            <a:off x="3077178" y="4594442"/>
            <a:ext cx="293798" cy="252876"/>
          </a:xfrm>
          <a:prstGeom prst="rect">
            <a:avLst/>
          </a:prstGeom>
          <a:solidFill>
            <a:srgbClr val="88C23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E93E297-C076-4162-9769-154A7CAD5470}"/>
              </a:ext>
            </a:extLst>
          </p:cNvPr>
          <p:cNvSpPr/>
          <p:nvPr/>
        </p:nvSpPr>
        <p:spPr>
          <a:xfrm>
            <a:off x="4503613" y="2395124"/>
            <a:ext cx="175116" cy="276999"/>
          </a:xfrm>
          <a:prstGeom prst="rect">
            <a:avLst/>
          </a:prstGeom>
        </p:spPr>
        <p:txBody>
          <a:bodyPr wrap="square" lIns="0" tIns="0" rIns="0" bIns="0">
            <a:spAutoFit/>
          </a:bodyPr>
          <a:lstStyle/>
          <a:p>
            <a:pPr algn="ctr"/>
            <a:r>
              <a:rPr lang="en-GB" b="1" dirty="0"/>
              <a:t>7</a:t>
            </a:r>
          </a:p>
        </p:txBody>
      </p:sp>
      <p:sp>
        <p:nvSpPr>
          <p:cNvPr id="31" name="Rectangle 30">
            <a:extLst>
              <a:ext uri="{FF2B5EF4-FFF2-40B4-BE49-F238E27FC236}">
                <a16:creationId xmlns:a16="http://schemas.microsoft.com/office/drawing/2014/main" id="{F0C5EB75-6DE4-4A3E-8564-D61C3653EF83}"/>
              </a:ext>
            </a:extLst>
          </p:cNvPr>
          <p:cNvSpPr/>
          <p:nvPr/>
        </p:nvSpPr>
        <p:spPr>
          <a:xfrm>
            <a:off x="4503613" y="2654136"/>
            <a:ext cx="175116" cy="276999"/>
          </a:xfrm>
          <a:prstGeom prst="rect">
            <a:avLst/>
          </a:prstGeom>
        </p:spPr>
        <p:txBody>
          <a:bodyPr wrap="square" lIns="0" tIns="0" rIns="0" bIns="0">
            <a:spAutoFit/>
          </a:bodyPr>
          <a:lstStyle/>
          <a:p>
            <a:pPr algn="ctr"/>
            <a:r>
              <a:rPr lang="en-GB" b="1" dirty="0"/>
              <a:t>6</a:t>
            </a:r>
          </a:p>
        </p:txBody>
      </p:sp>
      <p:sp>
        <p:nvSpPr>
          <p:cNvPr id="33" name="Rectangle 32">
            <a:extLst>
              <a:ext uri="{FF2B5EF4-FFF2-40B4-BE49-F238E27FC236}">
                <a16:creationId xmlns:a16="http://schemas.microsoft.com/office/drawing/2014/main" id="{E82A1AA9-CB9B-427F-B274-87CDDD2FE2DF}"/>
              </a:ext>
            </a:extLst>
          </p:cNvPr>
          <p:cNvSpPr/>
          <p:nvPr/>
        </p:nvSpPr>
        <p:spPr>
          <a:xfrm>
            <a:off x="4503613" y="2949856"/>
            <a:ext cx="175116" cy="276999"/>
          </a:xfrm>
          <a:prstGeom prst="rect">
            <a:avLst/>
          </a:prstGeom>
        </p:spPr>
        <p:txBody>
          <a:bodyPr wrap="square" lIns="0" tIns="0" rIns="0" bIns="0">
            <a:spAutoFit/>
          </a:bodyPr>
          <a:lstStyle/>
          <a:p>
            <a:pPr algn="ctr"/>
            <a:r>
              <a:rPr lang="en-GB" b="1" dirty="0"/>
              <a:t>8</a:t>
            </a:r>
          </a:p>
        </p:txBody>
      </p:sp>
      <p:sp>
        <p:nvSpPr>
          <p:cNvPr id="34" name="Rectangle 33">
            <a:extLst>
              <a:ext uri="{FF2B5EF4-FFF2-40B4-BE49-F238E27FC236}">
                <a16:creationId xmlns:a16="http://schemas.microsoft.com/office/drawing/2014/main" id="{21E2B265-31EB-41D2-B97B-D79F6227E07B}"/>
              </a:ext>
            </a:extLst>
          </p:cNvPr>
          <p:cNvSpPr/>
          <p:nvPr/>
        </p:nvSpPr>
        <p:spPr>
          <a:xfrm>
            <a:off x="4503613" y="3208868"/>
            <a:ext cx="175116" cy="276999"/>
          </a:xfrm>
          <a:prstGeom prst="rect">
            <a:avLst/>
          </a:prstGeom>
        </p:spPr>
        <p:txBody>
          <a:bodyPr wrap="square" lIns="0" tIns="0" rIns="0" bIns="0">
            <a:spAutoFit/>
          </a:bodyPr>
          <a:lstStyle/>
          <a:p>
            <a:pPr algn="ctr"/>
            <a:r>
              <a:rPr lang="en-GB" b="1" dirty="0"/>
              <a:t>6</a:t>
            </a:r>
          </a:p>
        </p:txBody>
      </p:sp>
      <p:sp>
        <p:nvSpPr>
          <p:cNvPr id="36" name="Rectangle 35">
            <a:extLst>
              <a:ext uri="{FF2B5EF4-FFF2-40B4-BE49-F238E27FC236}">
                <a16:creationId xmlns:a16="http://schemas.microsoft.com/office/drawing/2014/main" id="{43176514-B7B2-4AC9-B5A4-249ED2E2AF09}"/>
              </a:ext>
            </a:extLst>
          </p:cNvPr>
          <p:cNvSpPr/>
          <p:nvPr/>
        </p:nvSpPr>
        <p:spPr>
          <a:xfrm>
            <a:off x="4503613" y="3750225"/>
            <a:ext cx="175116" cy="276999"/>
          </a:xfrm>
          <a:prstGeom prst="rect">
            <a:avLst/>
          </a:prstGeom>
        </p:spPr>
        <p:txBody>
          <a:bodyPr wrap="square" lIns="0" tIns="0" rIns="0" bIns="0">
            <a:spAutoFit/>
          </a:bodyPr>
          <a:lstStyle/>
          <a:p>
            <a:pPr algn="ctr"/>
            <a:r>
              <a:rPr lang="en-GB" b="1" dirty="0"/>
              <a:t>7</a:t>
            </a:r>
          </a:p>
        </p:txBody>
      </p:sp>
      <p:sp>
        <p:nvSpPr>
          <p:cNvPr id="38" name="Rectangle 37">
            <a:extLst>
              <a:ext uri="{FF2B5EF4-FFF2-40B4-BE49-F238E27FC236}">
                <a16:creationId xmlns:a16="http://schemas.microsoft.com/office/drawing/2014/main" id="{7B24F0F8-10AD-487C-A9E7-8C39A4B8025C}"/>
              </a:ext>
            </a:extLst>
          </p:cNvPr>
          <p:cNvSpPr/>
          <p:nvPr/>
        </p:nvSpPr>
        <p:spPr>
          <a:xfrm>
            <a:off x="4503613" y="4009237"/>
            <a:ext cx="175116" cy="276999"/>
          </a:xfrm>
          <a:prstGeom prst="rect">
            <a:avLst/>
          </a:prstGeom>
        </p:spPr>
        <p:txBody>
          <a:bodyPr wrap="square" lIns="0" tIns="0" rIns="0" bIns="0">
            <a:spAutoFit/>
          </a:bodyPr>
          <a:lstStyle/>
          <a:p>
            <a:pPr algn="ctr"/>
            <a:r>
              <a:rPr lang="en-GB" b="1" dirty="0"/>
              <a:t>6</a:t>
            </a:r>
          </a:p>
        </p:txBody>
      </p:sp>
      <p:sp>
        <p:nvSpPr>
          <p:cNvPr id="39" name="Rectangle 38">
            <a:extLst>
              <a:ext uri="{FF2B5EF4-FFF2-40B4-BE49-F238E27FC236}">
                <a16:creationId xmlns:a16="http://schemas.microsoft.com/office/drawing/2014/main" id="{8F121F7A-FC33-4D88-B9E3-6C31FF62DA1C}"/>
              </a:ext>
            </a:extLst>
          </p:cNvPr>
          <p:cNvSpPr/>
          <p:nvPr/>
        </p:nvSpPr>
        <p:spPr>
          <a:xfrm>
            <a:off x="4503613" y="4304957"/>
            <a:ext cx="175116" cy="276999"/>
          </a:xfrm>
          <a:prstGeom prst="rect">
            <a:avLst/>
          </a:prstGeom>
        </p:spPr>
        <p:txBody>
          <a:bodyPr wrap="square" lIns="0" tIns="0" rIns="0" bIns="0">
            <a:spAutoFit/>
          </a:bodyPr>
          <a:lstStyle/>
          <a:p>
            <a:pPr algn="ctr"/>
            <a:r>
              <a:rPr lang="en-GB" b="1" dirty="0"/>
              <a:t>8</a:t>
            </a:r>
          </a:p>
        </p:txBody>
      </p:sp>
      <p:sp>
        <p:nvSpPr>
          <p:cNvPr id="40" name="Rectangle 39">
            <a:extLst>
              <a:ext uri="{FF2B5EF4-FFF2-40B4-BE49-F238E27FC236}">
                <a16:creationId xmlns:a16="http://schemas.microsoft.com/office/drawing/2014/main" id="{E0D741AF-A9A9-4358-81BF-DD820F311708}"/>
              </a:ext>
            </a:extLst>
          </p:cNvPr>
          <p:cNvSpPr/>
          <p:nvPr/>
        </p:nvSpPr>
        <p:spPr>
          <a:xfrm>
            <a:off x="4503613" y="4563969"/>
            <a:ext cx="175116" cy="276999"/>
          </a:xfrm>
          <a:prstGeom prst="rect">
            <a:avLst/>
          </a:prstGeom>
        </p:spPr>
        <p:txBody>
          <a:bodyPr wrap="square" lIns="0" tIns="0" rIns="0" bIns="0">
            <a:spAutoFit/>
          </a:bodyPr>
          <a:lstStyle/>
          <a:p>
            <a:pPr algn="ctr"/>
            <a:r>
              <a:rPr lang="en-GB" b="1" dirty="0"/>
              <a:t>6</a:t>
            </a:r>
          </a:p>
        </p:txBody>
      </p:sp>
    </p:spTree>
    <p:extLst>
      <p:ext uri="{BB962C8B-B14F-4D97-AF65-F5344CB8AC3E}">
        <p14:creationId xmlns:p14="http://schemas.microsoft.com/office/powerpoint/2010/main" val="416658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6" grpId="0" animBg="1"/>
      <p:bldP spid="23" grpId="0" animBg="1"/>
      <p:bldP spid="24" grpId="0" animBg="1"/>
      <p:bldP spid="25" grpId="0" animBg="1"/>
      <p:bldP spid="26" grpId="0"/>
      <p:bldP spid="31" grpId="0"/>
      <p:bldP spid="33" grpId="0"/>
      <p:bldP spid="34" grpId="0"/>
      <p:bldP spid="36"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6215F0-5773-47C5-94F4-5ED33F9BFDE9}"/>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DC6EC944-6C68-47DB-A374-55D96421F55A}"/>
              </a:ext>
            </a:extLst>
          </p:cNvPr>
          <p:cNvGrpSpPr/>
          <p:nvPr/>
        </p:nvGrpSpPr>
        <p:grpSpPr>
          <a:xfrm>
            <a:off x="433506" y="1581380"/>
            <a:ext cx="4359942" cy="3913056"/>
            <a:chOff x="1422945" y="4127554"/>
            <a:chExt cx="4359942" cy="3913056"/>
          </a:xfrm>
        </p:grpSpPr>
        <p:pic>
          <p:nvPicPr>
            <p:cNvPr id="18" name="Picture 17">
              <a:extLst>
                <a:ext uri="{FF2B5EF4-FFF2-40B4-BE49-F238E27FC236}">
                  <a16:creationId xmlns:a16="http://schemas.microsoft.com/office/drawing/2014/main" id="{0C20F75C-A9A5-4490-A7A2-B838BF9D3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422945" y="4127554"/>
              <a:ext cx="4359942" cy="3913056"/>
            </a:xfrm>
            <a:prstGeom prst="rect">
              <a:avLst/>
            </a:prstGeom>
          </p:spPr>
        </p:pic>
        <p:sp>
          <p:nvSpPr>
            <p:cNvPr id="28" name="Rectangle 27">
              <a:extLst>
                <a:ext uri="{FF2B5EF4-FFF2-40B4-BE49-F238E27FC236}">
                  <a16:creationId xmlns:a16="http://schemas.microsoft.com/office/drawing/2014/main" id="{445264E1-E624-4603-AD5E-CF26ED79059B}"/>
                </a:ext>
              </a:extLst>
            </p:cNvPr>
            <p:cNvSpPr/>
            <p:nvPr/>
          </p:nvSpPr>
          <p:spPr>
            <a:xfrm>
              <a:off x="1717910" y="4923312"/>
              <a:ext cx="3810906" cy="2492990"/>
            </a:xfrm>
            <a:prstGeom prst="rect">
              <a:avLst/>
            </a:prstGeom>
          </p:spPr>
          <p:txBody>
            <a:bodyPr wrap="square" lIns="0" tIns="0" rIns="0" bIns="0">
              <a:spAutoFit/>
            </a:bodyPr>
            <a:lstStyle/>
            <a:p>
              <a:r>
                <a:rPr lang="en-GB" dirty="0"/>
                <a:t>Once upon a time, they say,</a:t>
              </a:r>
            </a:p>
            <a:p>
              <a:r>
                <a:rPr lang="en-GB" dirty="0"/>
                <a:t>There stood a humble house.</a:t>
              </a:r>
            </a:p>
            <a:p>
              <a:r>
                <a:rPr lang="en-GB" dirty="0"/>
                <a:t>Inside it lived a woodcutter,</a:t>
              </a:r>
            </a:p>
            <a:p>
              <a:r>
                <a:rPr lang="en-GB" dirty="0"/>
                <a:t>His children and new spouse.</a:t>
              </a:r>
            </a:p>
            <a:p>
              <a:endParaRPr lang="en-GB" dirty="0"/>
            </a:p>
            <a:p>
              <a:r>
                <a:rPr lang="en-GB" dirty="0"/>
                <a:t>Gretel was the smallest and</a:t>
              </a:r>
            </a:p>
            <a:p>
              <a:r>
                <a:rPr lang="en-GB" dirty="0"/>
                <a:t>The sweetest of the two,</a:t>
              </a:r>
            </a:p>
            <a:p>
              <a:r>
                <a:rPr lang="en-GB" dirty="0"/>
                <a:t>While Hansel, he was growing fast</a:t>
              </a:r>
            </a:p>
            <a:p>
              <a:r>
                <a:rPr lang="en-GB" dirty="0"/>
                <a:t>As young boys seem to do.</a:t>
              </a:r>
            </a:p>
          </p:txBody>
        </p:sp>
      </p:grpSp>
      <p:sp>
        <p:nvSpPr>
          <p:cNvPr id="21" name="Title 20"/>
          <p:cNvSpPr>
            <a:spLocks noGrp="1"/>
          </p:cNvSpPr>
          <p:nvPr>
            <p:ph type="title" idx="4294967295"/>
          </p:nvPr>
        </p:nvSpPr>
        <p:spPr>
          <a:xfrm>
            <a:off x="457198" y="436248"/>
            <a:ext cx="8220075" cy="994306"/>
          </a:xfrm>
        </p:spPr>
        <p:txBody>
          <a:bodyPr>
            <a:normAutofit fontScale="90000"/>
          </a:bodyPr>
          <a:lstStyle/>
          <a:p>
            <a:r>
              <a:rPr lang="en-GB" sz="3600" dirty="0">
                <a:ln w="15875">
                  <a:noFill/>
                </a:ln>
                <a:latin typeface="+mn-lt"/>
              </a:rPr>
              <a:t>The Ballad of Hansel and Gretel</a:t>
            </a:r>
          </a:p>
        </p:txBody>
      </p:sp>
      <p:pic>
        <p:nvPicPr>
          <p:cNvPr id="4" name="Picture 3">
            <a:extLst>
              <a:ext uri="{FF2B5EF4-FFF2-40B4-BE49-F238E27FC236}">
                <a16:creationId xmlns:a16="http://schemas.microsoft.com/office/drawing/2014/main" id="{D9C3EA9D-248C-4AE4-BFFE-1A1E4E5B0B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16" name="Picture 15">
            <a:extLst>
              <a:ext uri="{FF2B5EF4-FFF2-40B4-BE49-F238E27FC236}">
                <a16:creationId xmlns:a16="http://schemas.microsoft.com/office/drawing/2014/main" id="{B15BFCE5-3FD5-4817-876A-78DD8AD35D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14" name="Rectangle 13">
            <a:extLst>
              <a:ext uri="{FF2B5EF4-FFF2-40B4-BE49-F238E27FC236}">
                <a16:creationId xmlns:a16="http://schemas.microsoft.com/office/drawing/2014/main" id="{D3640B7D-F03E-452B-9A36-4011F0CBABAD}"/>
              </a:ext>
            </a:extLst>
          </p:cNvPr>
          <p:cNvSpPr/>
          <p:nvPr/>
        </p:nvSpPr>
        <p:spPr>
          <a:xfrm>
            <a:off x="5235136" y="1823140"/>
            <a:ext cx="3180393" cy="553998"/>
          </a:xfrm>
          <a:prstGeom prst="rect">
            <a:avLst/>
          </a:prstGeom>
        </p:spPr>
        <p:txBody>
          <a:bodyPr wrap="square" lIns="0" tIns="0" rIns="0" bIns="0">
            <a:spAutoFit/>
          </a:bodyPr>
          <a:lstStyle/>
          <a:p>
            <a:r>
              <a:rPr lang="en-GB" dirty="0"/>
              <a:t>There are four lines in every stanza. </a:t>
            </a:r>
          </a:p>
        </p:txBody>
      </p:sp>
      <p:cxnSp>
        <p:nvCxnSpPr>
          <p:cNvPr id="15" name="Straight Connector 14">
            <a:extLst>
              <a:ext uri="{FF2B5EF4-FFF2-40B4-BE49-F238E27FC236}">
                <a16:creationId xmlns:a16="http://schemas.microsoft.com/office/drawing/2014/main" id="{1CB32B0F-4089-4630-A81B-D93D4BA887B9}"/>
              </a:ext>
            </a:extLst>
          </p:cNvPr>
          <p:cNvCxnSpPr>
            <a:cxnSpLocks/>
          </p:cNvCxnSpPr>
          <p:nvPr/>
        </p:nvCxnSpPr>
        <p:spPr>
          <a:xfrm>
            <a:off x="5081214" y="1823140"/>
            <a:ext cx="0" cy="55399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6BBBC3C-BF52-4C89-8DC1-6B38E317571E}"/>
              </a:ext>
            </a:extLst>
          </p:cNvPr>
          <p:cNvSpPr/>
          <p:nvPr/>
        </p:nvSpPr>
        <p:spPr>
          <a:xfrm>
            <a:off x="5235136" y="2679725"/>
            <a:ext cx="3180393" cy="1107996"/>
          </a:xfrm>
          <a:prstGeom prst="rect">
            <a:avLst/>
          </a:prstGeom>
        </p:spPr>
        <p:txBody>
          <a:bodyPr wrap="square" lIns="0" tIns="0" rIns="0" bIns="0">
            <a:spAutoFit/>
          </a:bodyPr>
          <a:lstStyle/>
          <a:p>
            <a:r>
              <a:rPr lang="en-GB" dirty="0"/>
              <a:t>The second and fourth line of every stanza are rhyming words. This could be described as an ‘ABCB’ pattern.</a:t>
            </a:r>
          </a:p>
        </p:txBody>
      </p:sp>
      <p:cxnSp>
        <p:nvCxnSpPr>
          <p:cNvPr id="19" name="Straight Connector 18">
            <a:extLst>
              <a:ext uri="{FF2B5EF4-FFF2-40B4-BE49-F238E27FC236}">
                <a16:creationId xmlns:a16="http://schemas.microsoft.com/office/drawing/2014/main" id="{F0C536AA-618E-4574-BD79-AD4EE78965F7}"/>
              </a:ext>
            </a:extLst>
          </p:cNvPr>
          <p:cNvCxnSpPr>
            <a:cxnSpLocks/>
          </p:cNvCxnSpPr>
          <p:nvPr/>
        </p:nvCxnSpPr>
        <p:spPr>
          <a:xfrm>
            <a:off x="5081214" y="2679725"/>
            <a:ext cx="0" cy="1070500"/>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3F455A-89FB-4E41-A109-721B0A581430}"/>
              </a:ext>
            </a:extLst>
          </p:cNvPr>
          <p:cNvSpPr/>
          <p:nvPr/>
        </p:nvSpPr>
        <p:spPr>
          <a:xfrm>
            <a:off x="5235136" y="4009237"/>
            <a:ext cx="3180393" cy="1107996"/>
          </a:xfrm>
          <a:prstGeom prst="rect">
            <a:avLst/>
          </a:prstGeom>
        </p:spPr>
        <p:txBody>
          <a:bodyPr wrap="square" lIns="0" tIns="0" rIns="0" bIns="0">
            <a:spAutoFit/>
          </a:bodyPr>
          <a:lstStyle/>
          <a:p>
            <a:r>
              <a:rPr lang="en-GB" dirty="0"/>
              <a:t>The lines follow a pattern of syllables. The first and third lines are slightly longer than the second and fourth.</a:t>
            </a:r>
          </a:p>
        </p:txBody>
      </p:sp>
      <p:cxnSp>
        <p:nvCxnSpPr>
          <p:cNvPr id="22" name="Straight Connector 21">
            <a:extLst>
              <a:ext uri="{FF2B5EF4-FFF2-40B4-BE49-F238E27FC236}">
                <a16:creationId xmlns:a16="http://schemas.microsoft.com/office/drawing/2014/main" id="{E5A506FD-90DB-4B67-BD11-71D921F43210}"/>
              </a:ext>
            </a:extLst>
          </p:cNvPr>
          <p:cNvCxnSpPr>
            <a:cxnSpLocks/>
          </p:cNvCxnSpPr>
          <p:nvPr/>
        </p:nvCxnSpPr>
        <p:spPr>
          <a:xfrm>
            <a:off x="5081214" y="4009237"/>
            <a:ext cx="0" cy="1029488"/>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1F6CFCB-B3A6-4924-92BF-188E96F6C532}"/>
              </a:ext>
            </a:extLst>
          </p:cNvPr>
          <p:cNvSpPr/>
          <p:nvPr/>
        </p:nvSpPr>
        <p:spPr>
          <a:xfrm>
            <a:off x="2926416" y="2672123"/>
            <a:ext cx="679510"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BFDB75A-B6B4-4271-9E4E-BCC6A7EE16E8}"/>
              </a:ext>
            </a:extLst>
          </p:cNvPr>
          <p:cNvSpPr/>
          <p:nvPr/>
        </p:nvSpPr>
        <p:spPr>
          <a:xfrm>
            <a:off x="2918428" y="3219984"/>
            <a:ext cx="687498"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A1A0110-3BFA-4381-9FB9-94116F94311D}"/>
              </a:ext>
            </a:extLst>
          </p:cNvPr>
          <p:cNvSpPr/>
          <p:nvPr/>
        </p:nvSpPr>
        <p:spPr>
          <a:xfrm>
            <a:off x="2710315" y="4046581"/>
            <a:ext cx="400311" cy="252876"/>
          </a:xfrm>
          <a:prstGeom prst="rect">
            <a:avLst/>
          </a:prstGeom>
          <a:solidFill>
            <a:srgbClr val="88C23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DC0E5A7-314A-41A4-AB1A-C7717559FBDE}"/>
              </a:ext>
            </a:extLst>
          </p:cNvPr>
          <p:cNvSpPr/>
          <p:nvPr/>
        </p:nvSpPr>
        <p:spPr>
          <a:xfrm>
            <a:off x="3077178" y="4594442"/>
            <a:ext cx="293798" cy="252876"/>
          </a:xfrm>
          <a:prstGeom prst="rect">
            <a:avLst/>
          </a:prstGeom>
          <a:solidFill>
            <a:srgbClr val="88C23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E93E297-C076-4162-9769-154A7CAD5470}"/>
              </a:ext>
            </a:extLst>
          </p:cNvPr>
          <p:cNvSpPr/>
          <p:nvPr/>
        </p:nvSpPr>
        <p:spPr>
          <a:xfrm>
            <a:off x="4417888" y="2395124"/>
            <a:ext cx="175116" cy="276999"/>
          </a:xfrm>
          <a:prstGeom prst="rect">
            <a:avLst/>
          </a:prstGeom>
        </p:spPr>
        <p:txBody>
          <a:bodyPr wrap="square" lIns="0" tIns="0" rIns="0" bIns="0">
            <a:spAutoFit/>
          </a:bodyPr>
          <a:lstStyle/>
          <a:p>
            <a:pPr algn="ctr"/>
            <a:r>
              <a:rPr lang="en-GB" b="1" dirty="0"/>
              <a:t>7</a:t>
            </a:r>
          </a:p>
        </p:txBody>
      </p:sp>
      <p:sp>
        <p:nvSpPr>
          <p:cNvPr id="31" name="Rectangle 30">
            <a:extLst>
              <a:ext uri="{FF2B5EF4-FFF2-40B4-BE49-F238E27FC236}">
                <a16:creationId xmlns:a16="http://schemas.microsoft.com/office/drawing/2014/main" id="{F0C5EB75-6DE4-4A3E-8564-D61C3653EF83}"/>
              </a:ext>
            </a:extLst>
          </p:cNvPr>
          <p:cNvSpPr/>
          <p:nvPr/>
        </p:nvSpPr>
        <p:spPr>
          <a:xfrm>
            <a:off x="4417888" y="2654136"/>
            <a:ext cx="175116" cy="276999"/>
          </a:xfrm>
          <a:prstGeom prst="rect">
            <a:avLst/>
          </a:prstGeom>
        </p:spPr>
        <p:txBody>
          <a:bodyPr wrap="square" lIns="0" tIns="0" rIns="0" bIns="0">
            <a:spAutoFit/>
          </a:bodyPr>
          <a:lstStyle/>
          <a:p>
            <a:pPr algn="ctr"/>
            <a:r>
              <a:rPr lang="en-GB" b="1" dirty="0"/>
              <a:t>6</a:t>
            </a:r>
          </a:p>
        </p:txBody>
      </p:sp>
      <p:sp>
        <p:nvSpPr>
          <p:cNvPr id="33" name="Rectangle 32">
            <a:extLst>
              <a:ext uri="{FF2B5EF4-FFF2-40B4-BE49-F238E27FC236}">
                <a16:creationId xmlns:a16="http://schemas.microsoft.com/office/drawing/2014/main" id="{E82A1AA9-CB9B-427F-B274-87CDDD2FE2DF}"/>
              </a:ext>
            </a:extLst>
          </p:cNvPr>
          <p:cNvSpPr/>
          <p:nvPr/>
        </p:nvSpPr>
        <p:spPr>
          <a:xfrm>
            <a:off x="4417888" y="2949856"/>
            <a:ext cx="175116" cy="276999"/>
          </a:xfrm>
          <a:prstGeom prst="rect">
            <a:avLst/>
          </a:prstGeom>
        </p:spPr>
        <p:txBody>
          <a:bodyPr wrap="square" lIns="0" tIns="0" rIns="0" bIns="0">
            <a:spAutoFit/>
          </a:bodyPr>
          <a:lstStyle/>
          <a:p>
            <a:pPr algn="ctr"/>
            <a:r>
              <a:rPr lang="en-GB" b="1" dirty="0"/>
              <a:t>8</a:t>
            </a:r>
          </a:p>
        </p:txBody>
      </p:sp>
      <p:sp>
        <p:nvSpPr>
          <p:cNvPr id="34" name="Rectangle 33">
            <a:extLst>
              <a:ext uri="{FF2B5EF4-FFF2-40B4-BE49-F238E27FC236}">
                <a16:creationId xmlns:a16="http://schemas.microsoft.com/office/drawing/2014/main" id="{21E2B265-31EB-41D2-B97B-D79F6227E07B}"/>
              </a:ext>
            </a:extLst>
          </p:cNvPr>
          <p:cNvSpPr/>
          <p:nvPr/>
        </p:nvSpPr>
        <p:spPr>
          <a:xfrm>
            <a:off x="4417888" y="3208868"/>
            <a:ext cx="175116" cy="276999"/>
          </a:xfrm>
          <a:prstGeom prst="rect">
            <a:avLst/>
          </a:prstGeom>
        </p:spPr>
        <p:txBody>
          <a:bodyPr wrap="square" lIns="0" tIns="0" rIns="0" bIns="0">
            <a:spAutoFit/>
          </a:bodyPr>
          <a:lstStyle/>
          <a:p>
            <a:pPr algn="ctr"/>
            <a:r>
              <a:rPr lang="en-GB" b="1" dirty="0"/>
              <a:t>6</a:t>
            </a:r>
          </a:p>
        </p:txBody>
      </p:sp>
      <p:sp>
        <p:nvSpPr>
          <p:cNvPr id="36" name="Rectangle 35">
            <a:extLst>
              <a:ext uri="{FF2B5EF4-FFF2-40B4-BE49-F238E27FC236}">
                <a16:creationId xmlns:a16="http://schemas.microsoft.com/office/drawing/2014/main" id="{43176514-B7B2-4AC9-B5A4-249ED2E2AF09}"/>
              </a:ext>
            </a:extLst>
          </p:cNvPr>
          <p:cNvSpPr/>
          <p:nvPr/>
        </p:nvSpPr>
        <p:spPr>
          <a:xfrm>
            <a:off x="4417888" y="3750225"/>
            <a:ext cx="175116" cy="276999"/>
          </a:xfrm>
          <a:prstGeom prst="rect">
            <a:avLst/>
          </a:prstGeom>
        </p:spPr>
        <p:txBody>
          <a:bodyPr wrap="square" lIns="0" tIns="0" rIns="0" bIns="0">
            <a:spAutoFit/>
          </a:bodyPr>
          <a:lstStyle/>
          <a:p>
            <a:pPr algn="ctr"/>
            <a:r>
              <a:rPr lang="en-GB" b="1" dirty="0"/>
              <a:t>7</a:t>
            </a:r>
          </a:p>
        </p:txBody>
      </p:sp>
      <p:sp>
        <p:nvSpPr>
          <p:cNvPr id="38" name="Rectangle 37">
            <a:extLst>
              <a:ext uri="{FF2B5EF4-FFF2-40B4-BE49-F238E27FC236}">
                <a16:creationId xmlns:a16="http://schemas.microsoft.com/office/drawing/2014/main" id="{7B24F0F8-10AD-487C-A9E7-8C39A4B8025C}"/>
              </a:ext>
            </a:extLst>
          </p:cNvPr>
          <p:cNvSpPr/>
          <p:nvPr/>
        </p:nvSpPr>
        <p:spPr>
          <a:xfrm>
            <a:off x="4417888" y="4009237"/>
            <a:ext cx="175116" cy="276999"/>
          </a:xfrm>
          <a:prstGeom prst="rect">
            <a:avLst/>
          </a:prstGeom>
        </p:spPr>
        <p:txBody>
          <a:bodyPr wrap="square" lIns="0" tIns="0" rIns="0" bIns="0">
            <a:spAutoFit/>
          </a:bodyPr>
          <a:lstStyle/>
          <a:p>
            <a:pPr algn="ctr"/>
            <a:r>
              <a:rPr lang="en-GB" b="1" dirty="0"/>
              <a:t>6</a:t>
            </a:r>
          </a:p>
        </p:txBody>
      </p:sp>
      <p:sp>
        <p:nvSpPr>
          <p:cNvPr id="39" name="Rectangle 38">
            <a:extLst>
              <a:ext uri="{FF2B5EF4-FFF2-40B4-BE49-F238E27FC236}">
                <a16:creationId xmlns:a16="http://schemas.microsoft.com/office/drawing/2014/main" id="{8F121F7A-FC33-4D88-B9E3-6C31FF62DA1C}"/>
              </a:ext>
            </a:extLst>
          </p:cNvPr>
          <p:cNvSpPr/>
          <p:nvPr/>
        </p:nvSpPr>
        <p:spPr>
          <a:xfrm>
            <a:off x="4417888" y="4304957"/>
            <a:ext cx="175116" cy="276999"/>
          </a:xfrm>
          <a:prstGeom prst="rect">
            <a:avLst/>
          </a:prstGeom>
        </p:spPr>
        <p:txBody>
          <a:bodyPr wrap="square" lIns="0" tIns="0" rIns="0" bIns="0">
            <a:spAutoFit/>
          </a:bodyPr>
          <a:lstStyle/>
          <a:p>
            <a:pPr algn="ctr"/>
            <a:r>
              <a:rPr lang="en-GB" b="1" dirty="0"/>
              <a:t>8</a:t>
            </a:r>
          </a:p>
        </p:txBody>
      </p:sp>
      <p:sp>
        <p:nvSpPr>
          <p:cNvPr id="40" name="Rectangle 39">
            <a:extLst>
              <a:ext uri="{FF2B5EF4-FFF2-40B4-BE49-F238E27FC236}">
                <a16:creationId xmlns:a16="http://schemas.microsoft.com/office/drawing/2014/main" id="{E0D741AF-A9A9-4358-81BF-DD820F311708}"/>
              </a:ext>
            </a:extLst>
          </p:cNvPr>
          <p:cNvSpPr/>
          <p:nvPr/>
        </p:nvSpPr>
        <p:spPr>
          <a:xfrm>
            <a:off x="4417888" y="4563969"/>
            <a:ext cx="175116" cy="276999"/>
          </a:xfrm>
          <a:prstGeom prst="rect">
            <a:avLst/>
          </a:prstGeom>
        </p:spPr>
        <p:txBody>
          <a:bodyPr wrap="square" lIns="0" tIns="0" rIns="0" bIns="0">
            <a:spAutoFit/>
          </a:bodyPr>
          <a:lstStyle/>
          <a:p>
            <a:pPr algn="ctr"/>
            <a:r>
              <a:rPr lang="en-GB" b="1" dirty="0"/>
              <a:t>6</a:t>
            </a:r>
          </a:p>
        </p:txBody>
      </p:sp>
      <p:cxnSp>
        <p:nvCxnSpPr>
          <p:cNvPr id="7" name="Straight Arrow Connector 6">
            <a:extLst>
              <a:ext uri="{FF2B5EF4-FFF2-40B4-BE49-F238E27FC236}">
                <a16:creationId xmlns:a16="http://schemas.microsoft.com/office/drawing/2014/main" id="{3888E113-E447-4082-A63E-9AD3E0905C01}"/>
              </a:ext>
            </a:extLst>
          </p:cNvPr>
          <p:cNvCxnSpPr>
            <a:cxnSpLocks/>
          </p:cNvCxnSpPr>
          <p:nvPr/>
        </p:nvCxnSpPr>
        <p:spPr>
          <a:xfrm flipH="1">
            <a:off x="3924301" y="2110161"/>
            <a:ext cx="1002992" cy="375864"/>
          </a:xfrm>
          <a:prstGeom prst="straightConnector1">
            <a:avLst/>
          </a:prstGeom>
          <a:ln w="34925" cap="rnd">
            <a:headEnd w="lg" len="sm"/>
            <a:tailEnd type="triangle" w="med" len="sm"/>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D2E0C1-3124-403C-8C7C-2A40210D1BAA}"/>
              </a:ext>
            </a:extLst>
          </p:cNvPr>
          <p:cNvSpPr/>
          <p:nvPr/>
        </p:nvSpPr>
        <p:spPr>
          <a:xfrm>
            <a:off x="642252" y="2329513"/>
            <a:ext cx="3119706" cy="1230469"/>
          </a:xfrm>
          <a:prstGeom prst="rect">
            <a:avLst/>
          </a:prstGeom>
          <a:noFill/>
          <a:ln w="25400">
            <a:solidFill>
              <a:srgbClr val="88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F3B6A92F-860D-4302-A622-5B2F5EB287AA}"/>
              </a:ext>
            </a:extLst>
          </p:cNvPr>
          <p:cNvCxnSpPr>
            <a:cxnSpLocks/>
          </p:cNvCxnSpPr>
          <p:nvPr/>
        </p:nvCxnSpPr>
        <p:spPr>
          <a:xfrm flipH="1" flipV="1">
            <a:off x="3649173" y="2792635"/>
            <a:ext cx="1230494" cy="352191"/>
          </a:xfrm>
          <a:prstGeom prst="straightConnector1">
            <a:avLst/>
          </a:prstGeom>
          <a:ln w="34925" cap="rnd">
            <a:headEnd w="lg" len="sm"/>
            <a:tailEnd type="triangle" w="med"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A28F1AD-2F9B-4A98-8D94-2A9E4413595D}"/>
              </a:ext>
            </a:extLst>
          </p:cNvPr>
          <p:cNvCxnSpPr>
            <a:cxnSpLocks/>
          </p:cNvCxnSpPr>
          <p:nvPr/>
        </p:nvCxnSpPr>
        <p:spPr>
          <a:xfrm flipH="1">
            <a:off x="3649173" y="3144827"/>
            <a:ext cx="1230494" cy="248420"/>
          </a:xfrm>
          <a:prstGeom prst="straightConnector1">
            <a:avLst/>
          </a:prstGeom>
          <a:ln w="34925" cap="rnd">
            <a:headEnd w="lg" len="sm"/>
            <a:tail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E0FE3EC-91BB-4D00-9FAA-B75E183D2257}"/>
              </a:ext>
            </a:extLst>
          </p:cNvPr>
          <p:cNvCxnSpPr>
            <a:cxnSpLocks/>
          </p:cNvCxnSpPr>
          <p:nvPr/>
        </p:nvCxnSpPr>
        <p:spPr>
          <a:xfrm flipH="1" flipV="1">
            <a:off x="4638505" y="3921480"/>
            <a:ext cx="241162" cy="367835"/>
          </a:xfrm>
          <a:prstGeom prst="straightConnector1">
            <a:avLst/>
          </a:prstGeom>
          <a:ln w="34925" cap="rnd">
            <a:headEnd w="lg" len="sm"/>
            <a:tailEnd type="triangle" w="med"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2D0096B-A7EC-4B6D-A09D-8CDC22CC6ABF}"/>
              </a:ext>
            </a:extLst>
          </p:cNvPr>
          <p:cNvCxnSpPr>
            <a:cxnSpLocks/>
          </p:cNvCxnSpPr>
          <p:nvPr/>
        </p:nvCxnSpPr>
        <p:spPr>
          <a:xfrm flipH="1">
            <a:off x="4604625" y="4289315"/>
            <a:ext cx="275042" cy="126632"/>
          </a:xfrm>
          <a:prstGeom prst="straightConnector1">
            <a:avLst/>
          </a:prstGeom>
          <a:ln w="34925" cap="rnd">
            <a:headEnd w="lg"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7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22" presetClass="entr" presetSubtype="2"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22" presetClass="entr" presetSubtype="2"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right)">
                                      <p:cBhvr>
                                        <p:cTn id="42" dur="500"/>
                                        <p:tgtEl>
                                          <p:spTgt spid="42"/>
                                        </p:tgtEl>
                                      </p:cBhvr>
                                    </p:animEffect>
                                  </p:childTnLst>
                                </p:cTn>
                              </p:par>
                              <p:par>
                                <p:cTn id="43" presetID="22" presetClass="entr" presetSubtype="2"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right)">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sp>
        <p:nvSpPr>
          <p:cNvPr id="6" name="Rectangle 5">
            <a:extLst>
              <a:ext uri="{FF2B5EF4-FFF2-40B4-BE49-F238E27FC236}">
                <a16:creationId xmlns:a16="http://schemas.microsoft.com/office/drawing/2014/main" id="{41809656-374B-43F4-90E7-9F4DB1214F2F}"/>
              </a:ext>
            </a:extLst>
          </p:cNvPr>
          <p:cNvSpPr/>
          <p:nvPr/>
        </p:nvSpPr>
        <p:spPr>
          <a:xfrm>
            <a:off x="5385732" y="2875002"/>
            <a:ext cx="3381663" cy="1384995"/>
          </a:xfrm>
          <a:prstGeom prst="rect">
            <a:avLst/>
          </a:prstGeom>
        </p:spPr>
        <p:txBody>
          <a:bodyPr wrap="square" lIns="0" tIns="0" rIns="0" bIns="0">
            <a:spAutoFit/>
          </a:bodyPr>
          <a:lstStyle/>
          <a:p>
            <a:r>
              <a:rPr lang="en-US" dirty="0"/>
              <a:t>First, choose a story that you know well. Remind yourself of what happens in the beginning of the story</a:t>
            </a:r>
            <a:r>
              <a:rPr lang="en-US" dirty="0" smtClean="0"/>
              <a:t>. We are going to look at Jack and the Beanstalk.</a:t>
            </a:r>
            <a:endParaRPr lang="en-GB"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5208663" y="2875002"/>
            <a:ext cx="0" cy="1107996"/>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9EB2CB4-2403-4F27-B015-10B3820D6047}"/>
              </a:ext>
            </a:extLst>
          </p:cNvPr>
          <p:cNvGrpSpPr/>
          <p:nvPr/>
        </p:nvGrpSpPr>
        <p:grpSpPr>
          <a:xfrm>
            <a:off x="628274" y="1634486"/>
            <a:ext cx="4359942" cy="3913056"/>
            <a:chOff x="1422945" y="4127554"/>
            <a:chExt cx="4359942" cy="3913056"/>
          </a:xfrm>
        </p:grpSpPr>
        <p:pic>
          <p:nvPicPr>
            <p:cNvPr id="10" name="Picture 9">
              <a:extLst>
                <a:ext uri="{FF2B5EF4-FFF2-40B4-BE49-F238E27FC236}">
                  <a16:creationId xmlns:a16="http://schemas.microsoft.com/office/drawing/2014/main" id="{D5E8090C-D7E2-42FE-91B8-0DA07CDAD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22945" y="4127554"/>
              <a:ext cx="4359942" cy="3913056"/>
            </a:xfrm>
            <a:prstGeom prst="rect">
              <a:avLst/>
            </a:prstGeom>
          </p:spPr>
        </p:pic>
        <p:sp>
          <p:nvSpPr>
            <p:cNvPr id="11" name="Rectangle 10">
              <a:extLst>
                <a:ext uri="{FF2B5EF4-FFF2-40B4-BE49-F238E27FC236}">
                  <a16:creationId xmlns:a16="http://schemas.microsoft.com/office/drawing/2014/main" id="{76C88ECA-AFC0-4ED6-AC6D-41F174CFC96B}"/>
                </a:ext>
              </a:extLst>
            </p:cNvPr>
            <p:cNvSpPr/>
            <p:nvPr/>
          </p:nvSpPr>
          <p:spPr>
            <a:xfrm>
              <a:off x="1717910" y="4923312"/>
              <a:ext cx="3810906" cy="276999"/>
            </a:xfrm>
            <a:prstGeom prst="rect">
              <a:avLst/>
            </a:prstGeom>
          </p:spPr>
          <p:txBody>
            <a:bodyPr wrap="square" lIns="0" tIns="0" rIns="0" bIns="0">
              <a:spAutoFit/>
            </a:bodyPr>
            <a:lstStyle/>
            <a:p>
              <a:endParaRPr lang="en-GB" dirty="0"/>
            </a:p>
          </p:txBody>
        </p:sp>
      </p:grpSp>
      <p:sp>
        <p:nvSpPr>
          <p:cNvPr id="14" name="TextBox 13">
            <a:extLst>
              <a:ext uri="{FF2B5EF4-FFF2-40B4-BE49-F238E27FC236}">
                <a16:creationId xmlns:a16="http://schemas.microsoft.com/office/drawing/2014/main" id="{948A6D07-6AE7-40CF-A936-71A5426D02BE}"/>
              </a:ext>
            </a:extLst>
          </p:cNvPr>
          <p:cNvSpPr txBox="1"/>
          <p:nvPr/>
        </p:nvSpPr>
        <p:spPr>
          <a:xfrm>
            <a:off x="823051" y="2286514"/>
            <a:ext cx="3768119" cy="400110"/>
          </a:xfrm>
          <a:prstGeom prst="rect">
            <a:avLst/>
          </a:prstGeom>
          <a:noFill/>
        </p:spPr>
        <p:txBody>
          <a:bodyPr wrap="square" rtlCol="0">
            <a:spAutoFit/>
          </a:bodyPr>
          <a:lstStyle/>
          <a:p>
            <a:pPr algn="ctr"/>
            <a:r>
              <a:rPr lang="en-GB" sz="2000" b="1" dirty="0"/>
              <a:t>Jack and the Beanstalk</a:t>
            </a:r>
          </a:p>
        </p:txBody>
      </p:sp>
      <p:sp>
        <p:nvSpPr>
          <p:cNvPr id="15" name="TextBox 14">
            <a:extLst>
              <a:ext uri="{FF2B5EF4-FFF2-40B4-BE49-F238E27FC236}">
                <a16:creationId xmlns:a16="http://schemas.microsoft.com/office/drawing/2014/main" id="{D5A2AA52-C12A-4DB5-8175-AD4E62E30704}"/>
              </a:ext>
            </a:extLst>
          </p:cNvPr>
          <p:cNvSpPr txBox="1"/>
          <p:nvPr/>
        </p:nvSpPr>
        <p:spPr>
          <a:xfrm>
            <a:off x="966026" y="2707243"/>
            <a:ext cx="3768119" cy="2308324"/>
          </a:xfrm>
          <a:prstGeom prst="rect">
            <a:avLst/>
          </a:prstGeom>
          <a:noFill/>
        </p:spPr>
        <p:txBody>
          <a:bodyPr wrap="square" rtlCol="0">
            <a:spAutoFit/>
          </a:bodyPr>
          <a:lstStyle/>
          <a:p>
            <a:r>
              <a:rPr lang="en-US" sz="1800" b="0" i="0" u="none" strike="noStrike" dirty="0">
                <a:solidFill>
                  <a:srgbClr val="000000"/>
                </a:solidFill>
                <a:effectLst/>
              </a:rPr>
              <a:t>Once upon a time, there was a boy named Jack who lived with his mother on a small farm. They were very poor, and Jack’s mother decided to sell their only cow so that they could afford to plant more crops. She told Jack to take the cow to the market and sell it.</a:t>
            </a:r>
            <a:endParaRPr lang="en-GB" b="1" dirty="0"/>
          </a:p>
        </p:txBody>
      </p:sp>
    </p:spTree>
    <p:extLst>
      <p:ext uri="{BB962C8B-B14F-4D97-AF65-F5344CB8AC3E}">
        <p14:creationId xmlns:p14="http://schemas.microsoft.com/office/powerpoint/2010/main" val="125928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sp>
        <p:nvSpPr>
          <p:cNvPr id="6" name="Rectangle 5">
            <a:extLst>
              <a:ext uri="{FF2B5EF4-FFF2-40B4-BE49-F238E27FC236}">
                <a16:creationId xmlns:a16="http://schemas.microsoft.com/office/drawing/2014/main" id="{41809656-374B-43F4-90E7-9F4DB1214F2F}"/>
              </a:ext>
            </a:extLst>
          </p:cNvPr>
          <p:cNvSpPr/>
          <p:nvPr/>
        </p:nvSpPr>
        <p:spPr>
          <a:xfrm>
            <a:off x="5429111" y="2875002"/>
            <a:ext cx="3381663" cy="830997"/>
          </a:xfrm>
          <a:prstGeom prst="rect">
            <a:avLst/>
          </a:prstGeom>
        </p:spPr>
        <p:txBody>
          <a:bodyPr wrap="square" lIns="0" tIns="0" rIns="0" bIns="0">
            <a:spAutoFit/>
          </a:bodyPr>
          <a:lstStyle/>
          <a:p>
            <a:r>
              <a:rPr lang="en-US" dirty="0" smtClean="0"/>
              <a:t>Identify </a:t>
            </a:r>
            <a:r>
              <a:rPr lang="en-US" dirty="0"/>
              <a:t>the important information that you would like to include in your poem.</a:t>
            </a:r>
            <a:endParaRPr lang="en-GB"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5208663" y="2875002"/>
            <a:ext cx="0" cy="830997"/>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9EB2CB4-2403-4F27-B015-10B3820D6047}"/>
              </a:ext>
            </a:extLst>
          </p:cNvPr>
          <p:cNvGrpSpPr/>
          <p:nvPr/>
        </p:nvGrpSpPr>
        <p:grpSpPr>
          <a:xfrm>
            <a:off x="628274" y="1634486"/>
            <a:ext cx="4359942" cy="3913056"/>
            <a:chOff x="1422945" y="4127554"/>
            <a:chExt cx="4359942" cy="3913056"/>
          </a:xfrm>
        </p:grpSpPr>
        <p:pic>
          <p:nvPicPr>
            <p:cNvPr id="10" name="Picture 9">
              <a:extLst>
                <a:ext uri="{FF2B5EF4-FFF2-40B4-BE49-F238E27FC236}">
                  <a16:creationId xmlns:a16="http://schemas.microsoft.com/office/drawing/2014/main" id="{D5E8090C-D7E2-42FE-91B8-0DA07CDAD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22945" y="4127554"/>
              <a:ext cx="4359942" cy="3913056"/>
            </a:xfrm>
            <a:prstGeom prst="rect">
              <a:avLst/>
            </a:prstGeom>
          </p:spPr>
        </p:pic>
        <p:sp>
          <p:nvSpPr>
            <p:cNvPr id="11" name="Rectangle 10">
              <a:extLst>
                <a:ext uri="{FF2B5EF4-FFF2-40B4-BE49-F238E27FC236}">
                  <a16:creationId xmlns:a16="http://schemas.microsoft.com/office/drawing/2014/main" id="{76C88ECA-AFC0-4ED6-AC6D-41F174CFC96B}"/>
                </a:ext>
              </a:extLst>
            </p:cNvPr>
            <p:cNvSpPr/>
            <p:nvPr/>
          </p:nvSpPr>
          <p:spPr>
            <a:xfrm>
              <a:off x="1717910" y="4923312"/>
              <a:ext cx="3810906" cy="276999"/>
            </a:xfrm>
            <a:prstGeom prst="rect">
              <a:avLst/>
            </a:prstGeom>
          </p:spPr>
          <p:txBody>
            <a:bodyPr wrap="square" lIns="0" tIns="0" rIns="0" bIns="0">
              <a:spAutoFit/>
            </a:bodyPr>
            <a:lstStyle/>
            <a:p>
              <a:endParaRPr lang="en-GB" dirty="0"/>
            </a:p>
          </p:txBody>
        </p:sp>
      </p:grpSp>
      <p:sp>
        <p:nvSpPr>
          <p:cNvPr id="14" name="TextBox 13">
            <a:extLst>
              <a:ext uri="{FF2B5EF4-FFF2-40B4-BE49-F238E27FC236}">
                <a16:creationId xmlns:a16="http://schemas.microsoft.com/office/drawing/2014/main" id="{948A6D07-6AE7-40CF-A936-71A5426D02BE}"/>
              </a:ext>
            </a:extLst>
          </p:cNvPr>
          <p:cNvSpPr txBox="1"/>
          <p:nvPr/>
        </p:nvSpPr>
        <p:spPr>
          <a:xfrm>
            <a:off x="823051" y="2286514"/>
            <a:ext cx="3768119" cy="400110"/>
          </a:xfrm>
          <a:prstGeom prst="rect">
            <a:avLst/>
          </a:prstGeom>
          <a:noFill/>
        </p:spPr>
        <p:txBody>
          <a:bodyPr wrap="square" rtlCol="0">
            <a:spAutoFit/>
          </a:bodyPr>
          <a:lstStyle/>
          <a:p>
            <a:pPr algn="ctr"/>
            <a:r>
              <a:rPr lang="en-GB" sz="2000" b="1" dirty="0"/>
              <a:t>Jack and the Beanstalk</a:t>
            </a:r>
          </a:p>
        </p:txBody>
      </p:sp>
      <p:sp>
        <p:nvSpPr>
          <p:cNvPr id="15" name="TextBox 14">
            <a:extLst>
              <a:ext uri="{FF2B5EF4-FFF2-40B4-BE49-F238E27FC236}">
                <a16:creationId xmlns:a16="http://schemas.microsoft.com/office/drawing/2014/main" id="{D5A2AA52-C12A-4DB5-8175-AD4E62E30704}"/>
              </a:ext>
            </a:extLst>
          </p:cNvPr>
          <p:cNvSpPr txBox="1"/>
          <p:nvPr/>
        </p:nvSpPr>
        <p:spPr>
          <a:xfrm>
            <a:off x="966026" y="2707243"/>
            <a:ext cx="3768119" cy="2308324"/>
          </a:xfrm>
          <a:prstGeom prst="rect">
            <a:avLst/>
          </a:prstGeom>
          <a:noFill/>
        </p:spPr>
        <p:txBody>
          <a:bodyPr wrap="square" rtlCol="0">
            <a:spAutoFit/>
          </a:bodyPr>
          <a:lstStyle/>
          <a:p>
            <a:r>
              <a:rPr lang="en-US" sz="1800" b="0" i="0" u="none" strike="noStrike" dirty="0">
                <a:solidFill>
                  <a:srgbClr val="000000"/>
                </a:solidFill>
                <a:effectLst/>
              </a:rPr>
              <a:t>Once upon a time, there was a boy named Jack who lived with his mother on a small farm. They were very poor, and Jack’s mother decided to sell their only cow so that they could afford to plant more crops. She told Jack to take the cow to the market and sell it.</a:t>
            </a:r>
            <a:endParaRPr lang="en-GB" b="1" dirty="0"/>
          </a:p>
        </p:txBody>
      </p:sp>
      <p:sp>
        <p:nvSpPr>
          <p:cNvPr id="16" name="Rectangle 15">
            <a:extLst>
              <a:ext uri="{FF2B5EF4-FFF2-40B4-BE49-F238E27FC236}">
                <a16:creationId xmlns:a16="http://schemas.microsoft.com/office/drawing/2014/main" id="{7FFE0F45-E9D2-4A45-8C53-BB38EFF0DC26}"/>
              </a:ext>
            </a:extLst>
          </p:cNvPr>
          <p:cNvSpPr/>
          <p:nvPr/>
        </p:nvSpPr>
        <p:spPr>
          <a:xfrm>
            <a:off x="4189399" y="2788175"/>
            <a:ext cx="466491"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3B4F3B-35A9-4663-9F69-77F8E39DE6D2}"/>
              </a:ext>
            </a:extLst>
          </p:cNvPr>
          <p:cNvSpPr/>
          <p:nvPr/>
        </p:nvSpPr>
        <p:spPr>
          <a:xfrm>
            <a:off x="1044925" y="3037624"/>
            <a:ext cx="3144473"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EECE3CA-1BA3-4934-9B02-B2AE328618F3}"/>
              </a:ext>
            </a:extLst>
          </p:cNvPr>
          <p:cNvSpPr/>
          <p:nvPr/>
        </p:nvSpPr>
        <p:spPr>
          <a:xfrm>
            <a:off x="1036535" y="3303612"/>
            <a:ext cx="2453285"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77ED778-A80C-46A9-AEEC-BB3AAC6F5F0D}"/>
              </a:ext>
            </a:extLst>
          </p:cNvPr>
          <p:cNvSpPr/>
          <p:nvPr/>
        </p:nvSpPr>
        <p:spPr>
          <a:xfrm>
            <a:off x="1528736" y="3602320"/>
            <a:ext cx="509789"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8451148-558B-4B7C-8476-130D207D7DBC}"/>
              </a:ext>
            </a:extLst>
          </p:cNvPr>
          <p:cNvSpPr/>
          <p:nvPr/>
        </p:nvSpPr>
        <p:spPr>
          <a:xfrm>
            <a:off x="2121383" y="3854914"/>
            <a:ext cx="1905333"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3D80624-CE88-4B72-8FEC-A00D96FD6E5C}"/>
              </a:ext>
            </a:extLst>
          </p:cNvPr>
          <p:cNvSpPr/>
          <p:nvPr/>
        </p:nvSpPr>
        <p:spPr>
          <a:xfrm>
            <a:off x="2666667" y="4152857"/>
            <a:ext cx="1522731"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78A86EF-4316-4C20-A27B-97AB0F18A384}"/>
              </a:ext>
            </a:extLst>
          </p:cNvPr>
          <p:cNvSpPr/>
          <p:nvPr/>
        </p:nvSpPr>
        <p:spPr>
          <a:xfrm>
            <a:off x="1036535" y="4428247"/>
            <a:ext cx="3392852"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EBCB120-A321-4EC0-92E9-79A1092A2B06}"/>
              </a:ext>
            </a:extLst>
          </p:cNvPr>
          <p:cNvSpPr/>
          <p:nvPr/>
        </p:nvSpPr>
        <p:spPr>
          <a:xfrm>
            <a:off x="1036535" y="4722090"/>
            <a:ext cx="3392852" cy="252876"/>
          </a:xfrm>
          <a:prstGeom prst="rect">
            <a:avLst/>
          </a:prstGeom>
          <a:solidFill>
            <a:srgbClr val="E8C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56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3ED3-10C2-4941-A71E-92F4AF190172}"/>
              </a:ext>
            </a:extLst>
          </p:cNvPr>
          <p:cNvSpPr/>
          <p:nvPr/>
        </p:nvSpPr>
        <p:spPr>
          <a:xfrm>
            <a:off x="481134" y="485894"/>
            <a:ext cx="8220075" cy="895014"/>
          </a:xfrm>
          <a:prstGeom prst="rect">
            <a:avLst/>
          </a:prstGeom>
          <a:solidFill>
            <a:schemeClr val="bg1"/>
          </a:solidFill>
          <a:ln w="28575" cap="rnd">
            <a:solidFill>
              <a:srgbClr val="4F23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940D62F-D9EC-487B-8ABF-BED45C4DA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274" y="72113"/>
            <a:ext cx="337752" cy="994306"/>
          </a:xfrm>
          <a:prstGeom prst="rect">
            <a:avLst/>
          </a:prstGeom>
        </p:spPr>
      </p:pic>
      <p:pic>
        <p:nvPicPr>
          <p:cNvPr id="4" name="Picture 3">
            <a:extLst>
              <a:ext uri="{FF2B5EF4-FFF2-40B4-BE49-F238E27FC236}">
                <a16:creationId xmlns:a16="http://schemas.microsoft.com/office/drawing/2014/main" id="{9EF97820-264C-4B0E-BCC2-89B373385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8206549" y="43662"/>
            <a:ext cx="337752" cy="994306"/>
          </a:xfrm>
          <a:prstGeom prst="rect">
            <a:avLst/>
          </a:prstGeom>
        </p:spPr>
      </p:pic>
      <p:sp>
        <p:nvSpPr>
          <p:cNvPr id="5" name="Title 20">
            <a:extLst>
              <a:ext uri="{FF2B5EF4-FFF2-40B4-BE49-F238E27FC236}">
                <a16:creationId xmlns:a16="http://schemas.microsoft.com/office/drawing/2014/main" id="{BEF23202-C963-4F6A-8614-AA4408620DC6}"/>
              </a:ext>
            </a:extLst>
          </p:cNvPr>
          <p:cNvSpPr txBox="1">
            <a:spLocks/>
          </p:cNvSpPr>
          <p:nvPr/>
        </p:nvSpPr>
        <p:spPr>
          <a:xfrm>
            <a:off x="481133" y="485894"/>
            <a:ext cx="8220075" cy="994306"/>
          </a:xfrm>
          <a:prstGeom prst="roundRect">
            <a:avLst>
              <a:gd name="adj" fmla="val 9641"/>
            </a:avLst>
          </a:prstGeom>
          <a:noFill/>
          <a:ln w="25400">
            <a:noFill/>
          </a:ln>
        </p:spPr>
        <p:txBody>
          <a:bodyPr vert="horz" lIns="252000" tIns="252000" rIns="252000" bIns="252000" rtlCol="0" anchor="ctr" anchorCtr="1">
            <a:normAutofit fontScale="90000" lnSpcReduction="10000"/>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3600" dirty="0">
                <a:ln w="15875">
                  <a:noFill/>
                </a:ln>
                <a:latin typeface="+mn-lt"/>
              </a:rPr>
              <a:t>Writing a Narrative Poem</a:t>
            </a:r>
          </a:p>
        </p:txBody>
      </p:sp>
      <p:sp>
        <p:nvSpPr>
          <p:cNvPr id="6" name="Rectangle 5">
            <a:extLst>
              <a:ext uri="{FF2B5EF4-FFF2-40B4-BE49-F238E27FC236}">
                <a16:creationId xmlns:a16="http://schemas.microsoft.com/office/drawing/2014/main" id="{41809656-374B-43F4-90E7-9F4DB1214F2F}"/>
              </a:ext>
            </a:extLst>
          </p:cNvPr>
          <p:cNvSpPr/>
          <p:nvPr/>
        </p:nvSpPr>
        <p:spPr>
          <a:xfrm>
            <a:off x="1127533" y="1631498"/>
            <a:ext cx="7416768" cy="830997"/>
          </a:xfrm>
          <a:prstGeom prst="rect">
            <a:avLst/>
          </a:prstGeom>
        </p:spPr>
        <p:txBody>
          <a:bodyPr wrap="square" lIns="0" tIns="0" rIns="0" bIns="0">
            <a:spAutoFit/>
          </a:bodyPr>
          <a:lstStyle/>
          <a:p>
            <a:r>
              <a:rPr lang="en-US" dirty="0"/>
              <a:t>Use the syllable pattern to fill in the first line of your poem. Fairy tales often start with ‘Once upon a time’, which is five syllables long. What two syllables could you add afterwards?</a:t>
            </a:r>
            <a:endParaRPr lang="en-GB" dirty="0"/>
          </a:p>
        </p:txBody>
      </p:sp>
      <p:cxnSp>
        <p:nvCxnSpPr>
          <p:cNvPr id="7" name="Straight Connector 6">
            <a:extLst>
              <a:ext uri="{FF2B5EF4-FFF2-40B4-BE49-F238E27FC236}">
                <a16:creationId xmlns:a16="http://schemas.microsoft.com/office/drawing/2014/main" id="{B9B1AC76-59EC-42BA-9DED-9D69CC745AAA}"/>
              </a:ext>
            </a:extLst>
          </p:cNvPr>
          <p:cNvCxnSpPr>
            <a:cxnSpLocks/>
          </p:cNvCxnSpPr>
          <p:nvPr/>
        </p:nvCxnSpPr>
        <p:spPr>
          <a:xfrm>
            <a:off x="797150" y="1631498"/>
            <a:ext cx="0" cy="830997"/>
          </a:xfrm>
          <a:prstGeom prst="line">
            <a:avLst/>
          </a:prstGeom>
          <a:ln w="57150">
            <a:solidFill>
              <a:srgbClr val="F9B000"/>
            </a:solidFill>
          </a:ln>
        </p:spPr>
        <p:style>
          <a:lnRef idx="1">
            <a:schemeClr val="accent1"/>
          </a:lnRef>
          <a:fillRef idx="0">
            <a:schemeClr val="accent1"/>
          </a:fillRef>
          <a:effectRef idx="0">
            <a:schemeClr val="accent1"/>
          </a:effectRef>
          <a:fontRef idx="minor">
            <a:schemeClr val="tx1"/>
          </a:fontRef>
        </p:style>
      </p:cxnSp>
      <p:graphicFrame>
        <p:nvGraphicFramePr>
          <p:cNvPr id="25" name="Table 11">
            <a:extLst>
              <a:ext uri="{FF2B5EF4-FFF2-40B4-BE49-F238E27FC236}">
                <a16:creationId xmlns:a16="http://schemas.microsoft.com/office/drawing/2014/main" id="{6E8780DF-EAD6-45A0-B5B6-621E89BDE780}"/>
              </a:ext>
            </a:extLst>
          </p:cNvPr>
          <p:cNvGraphicFramePr>
            <a:graphicFrameLocks noGrp="1"/>
          </p:cNvGraphicFramePr>
          <p:nvPr>
            <p:extLst>
              <p:ext uri="{D42A27DB-BD31-4B8C-83A1-F6EECF244321}">
                <p14:modId xmlns:p14="http://schemas.microsoft.com/office/powerpoint/2010/main" val="3019164838"/>
              </p:ext>
            </p:extLst>
          </p:nvPr>
        </p:nvGraphicFramePr>
        <p:xfrm>
          <a:off x="966026" y="3370264"/>
          <a:ext cx="7250884" cy="2116136"/>
        </p:xfrm>
        <a:graphic>
          <a:graphicData uri="http://schemas.openxmlformats.org/drawingml/2006/table">
            <a:tbl>
              <a:tblPr firstRow="1" bandRow="1">
                <a:tableStyleId>{F5AB1C69-6EDB-4FF4-983F-18BD219EF322}</a:tableStyleId>
              </a:tblPr>
              <a:tblGrid>
                <a:gridCol w="5491380">
                  <a:extLst>
                    <a:ext uri="{9D8B030D-6E8A-4147-A177-3AD203B41FA5}">
                      <a16:colId xmlns:a16="http://schemas.microsoft.com/office/drawing/2014/main" val="131097850"/>
                    </a:ext>
                  </a:extLst>
                </a:gridCol>
                <a:gridCol w="1759504">
                  <a:extLst>
                    <a:ext uri="{9D8B030D-6E8A-4147-A177-3AD203B41FA5}">
                      <a16:colId xmlns:a16="http://schemas.microsoft.com/office/drawing/2014/main" val="2014063690"/>
                    </a:ext>
                  </a:extLst>
                </a:gridCol>
              </a:tblGrid>
              <a:tr h="529034">
                <a:tc>
                  <a:txBody>
                    <a:bodyPr/>
                    <a:lstStyle/>
                    <a:p>
                      <a:pPr algn="l"/>
                      <a:r>
                        <a:rPr lang="en-GB" sz="1800" b="0" i="0" u="none" strike="noStrike" kern="1200" dirty="0">
                          <a:solidFill>
                            <a:schemeClr val="tx1"/>
                          </a:solidFill>
                          <a:effectLst/>
                          <a:latin typeface="+mn-lt"/>
                          <a:ea typeface="+mn-ea"/>
                          <a:cs typeface="+mn-cs"/>
                        </a:rPr>
                        <a:t>Once upon a time, </a:t>
                      </a:r>
                      <a:r>
                        <a:rPr lang="en-GB" sz="1800" b="1" i="0" u="none" strike="noStrike" kern="1200" dirty="0">
                          <a:solidFill>
                            <a:srgbClr val="88C234"/>
                          </a:solidFill>
                          <a:effectLst/>
                          <a:latin typeface="+mn-lt"/>
                          <a:ea typeface="+mn-ea"/>
                          <a:cs typeface="+mn-cs"/>
                        </a:rPr>
                        <a:t>there lived</a:t>
                      </a:r>
                      <a:endParaRPr lang="en-GB" b="1"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26758"/>
                  </a:ext>
                </a:extLst>
              </a:tr>
              <a:tr h="529034">
                <a:tc>
                  <a:txBody>
                    <a:bodyPr/>
                    <a:lstStyle/>
                    <a:p>
                      <a:endParaRPr lang="en-GB" dirty="0">
                        <a:solidFill>
                          <a:srgbClr val="88C2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88660"/>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432691"/>
                  </a:ext>
                </a:extLst>
              </a:tr>
              <a:tr h="52903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626235"/>
                  </a:ext>
                </a:extLst>
              </a:tr>
            </a:tbl>
          </a:graphicData>
        </a:graphic>
      </p:graphicFrame>
      <p:sp>
        <p:nvSpPr>
          <p:cNvPr id="12" name="Rectangle 11">
            <a:extLst>
              <a:ext uri="{FF2B5EF4-FFF2-40B4-BE49-F238E27FC236}">
                <a16:creationId xmlns:a16="http://schemas.microsoft.com/office/drawing/2014/main" id="{DA47CA75-E712-4181-8377-D8FE872029DB}"/>
              </a:ext>
            </a:extLst>
          </p:cNvPr>
          <p:cNvSpPr/>
          <p:nvPr/>
        </p:nvSpPr>
        <p:spPr>
          <a:xfrm>
            <a:off x="2952925" y="3429000"/>
            <a:ext cx="1191237" cy="22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34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440</TotalTime>
  <Words>1493</Words>
  <Application>Microsoft Office PowerPoint</Application>
  <PresentationFormat>On-screen Show (4:3)</PresentationFormat>
  <Paragraphs>227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Twinkl</vt:lpstr>
      <vt:lpstr>Calibri</vt:lpstr>
      <vt:lpstr>Office Theme</vt:lpstr>
      <vt:lpstr>PowerPoint Presentation</vt:lpstr>
      <vt:lpstr>What Is a Narrative Poem?</vt:lpstr>
      <vt:lpstr>What Is a Narrative Poem?</vt:lpstr>
      <vt:lpstr>The Ballad of Hansel and Gretel</vt:lpstr>
      <vt:lpstr>The Ballad of Hansel and Gretel</vt:lpstr>
      <vt:lpstr>The Ballad of Hansel and Gretel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Carla Austin</cp:lastModifiedBy>
  <cp:revision>43</cp:revision>
  <dcterms:created xsi:type="dcterms:W3CDTF">2021-03-22T11:44:28Z</dcterms:created>
  <dcterms:modified xsi:type="dcterms:W3CDTF">2022-01-12T13:11:26Z</dcterms:modified>
</cp:coreProperties>
</file>