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1"/>
  </p:notesMasterIdLst>
  <p:handoutMasterIdLst>
    <p:handoutMasterId r:id="rId12"/>
  </p:handoutMasterIdLst>
  <p:sldIdLst>
    <p:sldId id="410" r:id="rId6"/>
    <p:sldId id="411" r:id="rId7"/>
    <p:sldId id="412" r:id="rId8"/>
    <p:sldId id="413" r:id="rId9"/>
    <p:sldId id="414" r:id="rId10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69" d="100"/>
          <a:sy n="69" d="100"/>
        </p:scale>
        <p:origin x="596" y="32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3EF23-9EBD-4F56-9813-CCF6E07F5282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88672-257E-41E1-A1CF-E48AF86EE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6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1247775"/>
            <a:ext cx="48641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803934"/>
            <a:ext cx="5438140" cy="39304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87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0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7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7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7240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Put a digit in the missing spaces to make the statement correct.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4,62 __ ,645 </a:t>
                </a:r>
                <a14:m>
                  <m:oMath xmlns:m="http://schemas.openxmlformats.org/officeDocument/2006/math">
                    <m:r>
                      <a:rPr lang="en-GB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40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4,623,64 __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there more than one option? Can you find them all?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724096"/>
              </a:xfrm>
              <a:prstGeom prst="rect">
                <a:avLst/>
              </a:prstGeom>
              <a:blipFill>
                <a:blip r:embed="rId3"/>
                <a:stretch>
                  <a:fillRect l="-1590" t="-1800" r="-530" b="-36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25536"/>
              </p:ext>
            </p:extLst>
          </p:nvPr>
        </p:nvGraphicFramePr>
        <p:xfrm>
          <a:off x="10044942" y="1155882"/>
          <a:ext cx="3275272" cy="520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7896">
                  <a:extLst>
                    <a:ext uri="{9D8B030D-6E8A-4147-A177-3AD203B41FA5}">
                      <a16:colId xmlns:a16="http://schemas.microsoft.com/office/drawing/2014/main" val="960097300"/>
                    </a:ext>
                  </a:extLst>
                </a:gridCol>
                <a:gridCol w="467896">
                  <a:extLst>
                    <a:ext uri="{9D8B030D-6E8A-4147-A177-3AD203B41FA5}">
                      <a16:colId xmlns:a16="http://schemas.microsoft.com/office/drawing/2014/main" val="2157706856"/>
                    </a:ext>
                  </a:extLst>
                </a:gridCol>
                <a:gridCol w="467896">
                  <a:extLst>
                    <a:ext uri="{9D8B030D-6E8A-4147-A177-3AD203B41FA5}">
                      <a16:colId xmlns:a16="http://schemas.microsoft.com/office/drawing/2014/main" val="4216994664"/>
                    </a:ext>
                  </a:extLst>
                </a:gridCol>
                <a:gridCol w="467896">
                  <a:extLst>
                    <a:ext uri="{9D8B030D-6E8A-4147-A177-3AD203B41FA5}">
                      <a16:colId xmlns:a16="http://schemas.microsoft.com/office/drawing/2014/main" val="3198938770"/>
                    </a:ext>
                  </a:extLst>
                </a:gridCol>
                <a:gridCol w="467896">
                  <a:extLst>
                    <a:ext uri="{9D8B030D-6E8A-4147-A177-3AD203B41FA5}">
                      <a16:colId xmlns:a16="http://schemas.microsoft.com/office/drawing/2014/main" val="592798413"/>
                    </a:ext>
                  </a:extLst>
                </a:gridCol>
                <a:gridCol w="467896">
                  <a:extLst>
                    <a:ext uri="{9D8B030D-6E8A-4147-A177-3AD203B41FA5}">
                      <a16:colId xmlns:a16="http://schemas.microsoft.com/office/drawing/2014/main" val="2351116226"/>
                    </a:ext>
                  </a:extLst>
                </a:gridCol>
                <a:gridCol w="467896">
                  <a:extLst>
                    <a:ext uri="{9D8B030D-6E8A-4147-A177-3AD203B41FA5}">
                      <a16:colId xmlns:a16="http://schemas.microsoft.com/office/drawing/2014/main" val="2259783773"/>
                    </a:ext>
                  </a:extLst>
                </a:gridCol>
              </a:tblGrid>
              <a:tr h="26025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Gill Sans MT" panose="020B0502020104020203" pitchFamily="34" charset="0"/>
                        </a:rPr>
                        <a:t>M</a:t>
                      </a:r>
                      <a:endParaRPr lang="en-GB" sz="1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Gill Sans MT" panose="020B0502020104020203" pitchFamily="34" charset="0"/>
                        </a:rPr>
                        <a:t>HTh</a:t>
                      </a:r>
                      <a:endParaRPr lang="en-GB" sz="1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Gill Sans MT" panose="020B0502020104020203" pitchFamily="34" charset="0"/>
                        </a:rPr>
                        <a:t>TTh</a:t>
                      </a:r>
                      <a:endParaRPr lang="en-GB" sz="1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Gill Sans MT" panose="020B0502020104020203" pitchFamily="34" charset="0"/>
                        </a:rPr>
                        <a:t>Th</a:t>
                      </a:r>
                      <a:endParaRPr lang="en-GB" sz="1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Gill Sans MT" panose="020B0502020104020203" pitchFamily="34" charset="0"/>
                        </a:rPr>
                        <a:t>H</a:t>
                      </a:r>
                      <a:endParaRPr lang="en-GB" sz="1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Gill Sans MT" panose="020B0502020104020203" pitchFamily="34" charset="0"/>
                        </a:rPr>
                        <a:t>T</a:t>
                      </a:r>
                      <a:endParaRPr lang="en-GB" sz="1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Gill Sans MT" panose="020B0502020104020203" pitchFamily="34" charset="0"/>
                        </a:rPr>
                        <a:t>O</a:t>
                      </a:r>
                      <a:endParaRPr lang="en-GB" sz="1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81472"/>
                  </a:ext>
                </a:extLst>
              </a:tr>
              <a:tr h="260259"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7531377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0095930" y="1463908"/>
            <a:ext cx="71465" cy="714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Dora has the number 824,650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She subtracts forty thousand from her number.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She thinks her new number is 820,650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she correct?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know.</a:t>
            </a:r>
          </a:p>
        </p:txBody>
      </p:sp>
    </p:spTree>
    <p:extLst>
      <p:ext uri="{BB962C8B-B14F-4D97-AF65-F5344CB8AC3E}">
        <p14:creationId xmlns:p14="http://schemas.microsoft.com/office/powerpoint/2010/main" val="240557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the digit cards and statements to work out my number.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ten thousands and hundreds have the same digit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hundred thousand digit is double the tens digit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It is a six-digit number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It is less than six hundred and fifty-five thousand.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this the only possible solution?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88796" y="2037236"/>
            <a:ext cx="707177" cy="98801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89823" y="2037236"/>
            <a:ext cx="707177" cy="98801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90850" y="2037236"/>
            <a:ext cx="707177" cy="98801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91877" y="2037236"/>
            <a:ext cx="707177" cy="98801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5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92904" y="2037236"/>
            <a:ext cx="707177" cy="98801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5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93931" y="2037236"/>
            <a:ext cx="707177" cy="98801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094957" y="2037236"/>
            <a:ext cx="707177" cy="98801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457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has ordered eight 6-digit numbers.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smallest number is 345,900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greatest number is 347,000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All the other numbers have a digit total of 20 and have no repeating digits.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are the other six numbers?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place all eight numbers in ascending order?</a:t>
            </a:r>
          </a:p>
        </p:txBody>
      </p:sp>
    </p:spTree>
    <p:extLst>
      <p:ext uri="{BB962C8B-B14F-4D97-AF65-F5344CB8AC3E}">
        <p14:creationId xmlns:p14="http://schemas.microsoft.com/office/powerpoint/2010/main" val="23735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 draws bar model A.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His teacher asks him to draw another where the total is 30,000</a:t>
            </a:r>
          </a:p>
          <a:p>
            <a:pPr lvl="0">
              <a:defRPr/>
            </a:pPr>
            <a:endParaRPr lang="en-GB" sz="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b="1" dirty="0">
                <a:solidFill>
                  <a:prstClr val="black"/>
                </a:solidFill>
                <a:latin typeface="Gill Sans MT" panose="020B0502020104020203" pitchFamily="34" charset="0"/>
              </a:rPr>
              <a:t>A</a:t>
            </a:r>
          </a:p>
          <a:p>
            <a:pPr lvl="0">
              <a:defRPr/>
            </a:pPr>
            <a:endParaRPr lang="en-GB" sz="14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         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b="1" dirty="0">
                <a:solidFill>
                  <a:prstClr val="black"/>
                </a:solidFill>
                <a:latin typeface="Gill Sans MT" panose="020B0502020104020203" pitchFamily="34" charset="0"/>
              </a:rPr>
              <a:t>B</a:t>
            </a:r>
          </a:p>
          <a:p>
            <a:pPr lvl="0">
              <a:defRPr/>
            </a:pPr>
            <a:endParaRPr lang="en-GB" sz="36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 bar B is inaccurate.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866643"/>
              </p:ext>
            </p:extLst>
          </p:nvPr>
        </p:nvGraphicFramePr>
        <p:xfrm>
          <a:off x="2332368" y="2587368"/>
          <a:ext cx="4781163" cy="974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6233">
                  <a:extLst>
                    <a:ext uri="{9D8B030D-6E8A-4147-A177-3AD203B41FA5}">
                      <a16:colId xmlns:a16="http://schemas.microsoft.com/office/drawing/2014/main" val="205836823"/>
                    </a:ext>
                  </a:extLst>
                </a:gridCol>
                <a:gridCol w="3824930">
                  <a:extLst>
                    <a:ext uri="{9D8B030D-6E8A-4147-A177-3AD203B41FA5}">
                      <a16:colId xmlns:a16="http://schemas.microsoft.com/office/drawing/2014/main" val="173114038"/>
                    </a:ext>
                  </a:extLst>
                </a:gridCol>
              </a:tblGrid>
              <a:tr h="9491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243197" marR="243197" marT="121599" marB="12159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 marL="243197" marR="243197" marT="121599" marB="12159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649168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905945"/>
              </p:ext>
            </p:extLst>
          </p:nvPr>
        </p:nvGraphicFramePr>
        <p:xfrm>
          <a:off x="3317172" y="4095002"/>
          <a:ext cx="4787737" cy="974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7737">
                  <a:extLst>
                    <a:ext uri="{9D8B030D-6E8A-4147-A177-3AD203B41FA5}">
                      <a16:colId xmlns:a16="http://schemas.microsoft.com/office/drawing/2014/main" val="205836823"/>
                    </a:ext>
                  </a:extLst>
                </a:gridCol>
              </a:tblGrid>
              <a:tr h="974718">
                <a:tc>
                  <a:txBody>
                    <a:bodyPr/>
                    <a:lstStyle/>
                    <a:p>
                      <a:endParaRPr lang="en-GB" sz="3800" dirty="0"/>
                    </a:p>
                  </a:txBody>
                  <a:tcPr marL="195012" marR="195012" marT="97506" marB="9750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491687"/>
                  </a:ext>
                </a:extLst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4579092" y="-59577"/>
            <a:ext cx="285789" cy="4801274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e 7"/>
          <p:cNvSpPr/>
          <p:nvPr/>
        </p:nvSpPr>
        <p:spPr>
          <a:xfrm rot="16200000" flipV="1">
            <a:off x="5596944" y="2870495"/>
            <a:ext cx="228205" cy="4787729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463686" y="3508993"/>
            <a:ext cx="1651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10,000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6266" y="1623239"/>
            <a:ext cx="1651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5</a:t>
            </a:r>
            <a:r>
              <a:rPr lang="en-GB" sz="2800" dirty="0" smtClean="0">
                <a:latin typeface="Gill Sans MT" panose="020B0502020104020203" pitchFamily="34" charset="0"/>
              </a:rPr>
              <a:t>0,000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3518" y="5378462"/>
            <a:ext cx="1651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30,000</a:t>
            </a:r>
            <a:endParaRPr lang="en-GB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schemas.microsoft.com/office/infopath/2007/PartnerControls"/>
    <ds:schemaRef ds:uri="http://purl.org/dc/dcmitype/"/>
    <ds:schemaRef ds:uri="http://purl.org/dc/terms/"/>
    <ds:schemaRef ds:uri="522d4c35-b548-4432-90ae-af4376e1c4b4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1753</TotalTime>
  <Words>224</Words>
  <Application>Microsoft Office PowerPoint</Application>
  <PresentationFormat>A4 Paper (210x297 mm)</PresentationFormat>
  <Paragraphs>78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Bradley Nash</cp:lastModifiedBy>
  <cp:revision>63</cp:revision>
  <cp:lastPrinted>2021-09-03T06:13:28Z</cp:lastPrinted>
  <dcterms:created xsi:type="dcterms:W3CDTF">2019-02-04T08:17:32Z</dcterms:created>
  <dcterms:modified xsi:type="dcterms:W3CDTF">2021-09-03T06:33:09Z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