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50" r:id="rId2"/>
    <p:sldId id="349" r:id="rId3"/>
    <p:sldId id="351" r:id="rId4"/>
    <p:sldId id="353" r:id="rId5"/>
    <p:sldId id="354" r:id="rId6"/>
    <p:sldId id="355" r:id="rId7"/>
    <p:sldId id="356" r:id="rId8"/>
    <p:sldId id="357" r:id="rId9"/>
    <p:sldId id="352" r:id="rId10"/>
    <p:sldId id="358" r:id="rId11"/>
    <p:sldId id="360" r:id="rId12"/>
    <p:sldId id="361" r:id="rId13"/>
    <p:sldId id="362" r:id="rId14"/>
    <p:sldId id="363" r:id="rId15"/>
    <p:sldId id="359" r:id="rId16"/>
    <p:sldId id="364" r:id="rId17"/>
    <p:sldId id="365" r:id="rId18"/>
    <p:sldId id="366" r:id="rId19"/>
    <p:sldId id="332" r:id="rId20"/>
    <p:sldId id="333" r:id="rId21"/>
    <p:sldId id="367" r:id="rId22"/>
    <p:sldId id="3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99FFCC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18" autoAdjust="0"/>
  </p:normalViewPr>
  <p:slideViewPr>
    <p:cSldViewPr>
      <p:cViewPr>
        <p:scale>
          <a:sx n="77" d="100"/>
          <a:sy n="77" d="100"/>
        </p:scale>
        <p:origin x="12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2D3D5-9D52-45EF-B6DA-7B07CD2BB1D4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75B74-BAD8-483B-841A-3826BFE1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3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5B74-BAD8-483B-841A-3826BFE1AD4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8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5B74-BAD8-483B-841A-3826BFE1AD4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67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08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2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4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17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2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9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3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0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3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5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47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FA6D-8338-4E11-82F6-E47C11091FFE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2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3740-15C8-4577-86F1-A5133B504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English writing skills</a:t>
            </a:r>
            <a:br>
              <a:rPr lang="en-GB" dirty="0"/>
            </a:br>
            <a:r>
              <a:rPr lang="en-GB" dirty="0"/>
              <a:t>week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207AA-8F14-4FD8-A32B-9629B0267F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Outcome for the week.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write descriptive paragraphs about a famous painting.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51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A052-C57A-4898-BAF0-299CE0086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785" y="2178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000" dirty="0"/>
              <a:t>Lesson 2-part 3</a:t>
            </a:r>
            <a:r>
              <a:rPr lang="en-GB" dirty="0"/>
              <a:t> Compound sentences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E973BD-DC70-4BF2-A435-635F78CF33F5}"/>
              </a:ext>
            </a:extLst>
          </p:cNvPr>
          <p:cNvSpPr txBox="1"/>
          <p:nvPr/>
        </p:nvSpPr>
        <p:spPr>
          <a:xfrm>
            <a:off x="482785" y="2731469"/>
            <a:ext cx="4114800" cy="2585323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marL="457200"/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compound sentence is made up by joining two simple sentences together.  </a:t>
            </a:r>
          </a:p>
          <a:p>
            <a:pPr marL="457200"/>
            <a:endParaRPr lang="en-GB" i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/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This means a compound sentence is made up of two main clauses and both of these clauses (simple sentences) must make sense. </a:t>
            </a:r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1D93FE-BB1E-42BB-B256-7BF2AC0A1DD4}"/>
              </a:ext>
            </a:extLst>
          </p:cNvPr>
          <p:cNvSpPr txBox="1"/>
          <p:nvPr/>
        </p:nvSpPr>
        <p:spPr>
          <a:xfrm>
            <a:off x="457200" y="1602303"/>
            <a:ext cx="7980795" cy="646331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What can you recall from Year Five, about what makes a compound sentence different from a simple one?    </a:t>
            </a:r>
            <a:r>
              <a:rPr lang="en-GB" i="1" dirty="0"/>
              <a:t>Answer below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639429-0251-4526-B5F5-6DC2E45D8C28}"/>
              </a:ext>
            </a:extLst>
          </p:cNvPr>
          <p:cNvSpPr txBox="1"/>
          <p:nvPr/>
        </p:nvSpPr>
        <p:spPr>
          <a:xfrm>
            <a:off x="4803082" y="2348880"/>
            <a:ext cx="3858133" cy="3693319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marL="457200"/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 join the main clauses (simple sentences) together there is a special group of words to help.  These are FANBOYS</a:t>
            </a:r>
          </a:p>
          <a:p>
            <a:pPr marL="457200"/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Look at the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next slides and try to work out how the FANBOY is used to join the simple sentences.</a:t>
            </a:r>
          </a:p>
          <a:p>
            <a:pPr marL="457200"/>
            <a:endParaRPr lang="en-GB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/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Never join two main clauses with a comma unless you have a FANBOY after it.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2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8D610-822F-4DE0-9FB3-12A224D63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2000" dirty="0"/>
              <a:t>Lesson 2-part 3</a:t>
            </a:r>
            <a:r>
              <a:rPr lang="en-GB" dirty="0"/>
              <a:t> Compound sentences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48AA69-05DE-4323-84C2-ED9A641EBF94}"/>
              </a:ext>
            </a:extLst>
          </p:cNvPr>
          <p:cNvSpPr txBox="1"/>
          <p:nvPr/>
        </p:nvSpPr>
        <p:spPr>
          <a:xfrm>
            <a:off x="538894" y="1165173"/>
            <a:ext cx="8075240" cy="646331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Compound sentences are two simple sentences joined using a FANBOY.    </a:t>
            </a:r>
          </a:p>
          <a:p>
            <a:r>
              <a:rPr lang="en-GB" dirty="0"/>
              <a:t>What are the FANBOYS?   </a:t>
            </a:r>
            <a:r>
              <a:rPr lang="en-GB" sz="1400" i="1" dirty="0"/>
              <a:t>Click below for answer.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46F90C-3C86-4DCC-B2C3-2305E5FE6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28856"/>
              </p:ext>
            </p:extLst>
          </p:nvPr>
        </p:nvGraphicFramePr>
        <p:xfrm>
          <a:off x="575306" y="2201066"/>
          <a:ext cx="1296144" cy="3658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740482197"/>
                    </a:ext>
                  </a:extLst>
                </a:gridCol>
              </a:tblGrid>
              <a:tr h="365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FANBOYS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For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And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But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Yet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647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57DA68-65C6-431E-89E2-F49775B59A7A}"/>
              </a:ext>
            </a:extLst>
          </p:cNvPr>
          <p:cNvSpPr txBox="1"/>
          <p:nvPr/>
        </p:nvSpPr>
        <p:spPr>
          <a:xfrm>
            <a:off x="2162339" y="2079130"/>
            <a:ext cx="6552728" cy="2465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ANBOYS: examples using </a:t>
            </a:r>
            <a:r>
              <a:rPr lang="en-GB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endParaRPr lang="en-GB" sz="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didn’t wear his coat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already getting warm by the river.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lady wore a sunhat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didn’t want to get sunburnt. 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Harry was cold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swimming in the river early in the morning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Frankie, the puppy, sat next to his owner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wanted to keep cool in his shade.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5EC511-7D23-431E-BEEF-66E9D5DCE415}"/>
              </a:ext>
            </a:extLst>
          </p:cNvPr>
          <p:cNvSpPr txBox="1"/>
          <p:nvPr/>
        </p:nvSpPr>
        <p:spPr>
          <a:xfrm>
            <a:off x="2087474" y="5379838"/>
            <a:ext cx="6481220" cy="375552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Use ‘for’ if the second main clauses explains the first main clause.  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EC91D-8FA1-444D-ADEE-EAB04EDE1753}"/>
              </a:ext>
            </a:extLst>
          </p:cNvPr>
          <p:cNvSpPr txBox="1"/>
          <p:nvPr/>
        </p:nvSpPr>
        <p:spPr>
          <a:xfrm>
            <a:off x="2162339" y="4636272"/>
            <a:ext cx="6264696" cy="646331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What do you notice about the main clauses either side of the ‘for’? </a:t>
            </a:r>
          </a:p>
        </p:txBody>
      </p:sp>
    </p:spTree>
    <p:extLst>
      <p:ext uri="{BB962C8B-B14F-4D97-AF65-F5344CB8AC3E}">
        <p14:creationId xmlns:p14="http://schemas.microsoft.com/office/powerpoint/2010/main" val="411639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8F8879A-BBB8-4382-9FCE-106C9702F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  <a:solidFill>
            <a:srgbClr val="FFFF00"/>
          </a:solidFill>
        </p:spPr>
        <p:txBody>
          <a:bodyPr/>
          <a:lstStyle/>
          <a:p>
            <a:r>
              <a:rPr lang="en-GB" sz="2000" dirty="0"/>
              <a:t>Lesson 2-part 3</a:t>
            </a:r>
            <a:r>
              <a:rPr lang="en-GB" dirty="0"/>
              <a:t> Compound sentences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BA41D1-3058-4A10-95B5-F069148D46F0}"/>
              </a:ext>
            </a:extLst>
          </p:cNvPr>
          <p:cNvSpPr txBox="1"/>
          <p:nvPr/>
        </p:nvSpPr>
        <p:spPr>
          <a:xfrm>
            <a:off x="265578" y="1573182"/>
            <a:ext cx="3973666" cy="3354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NBOYS; examples using ’and’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boy was waist deep in the cool fast-flowing river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cold. 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boy sat on the soft grass bank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toes were dipped in the cool water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sun was warm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water was cold.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let her children go into the water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smiled as she observed them playing.</a:t>
            </a:r>
            <a:r>
              <a:rPr lang="en-GB" sz="9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F31A77-DFCD-4FD0-864F-82A28FF3C097}"/>
              </a:ext>
            </a:extLst>
          </p:cNvPr>
          <p:cNvSpPr txBox="1"/>
          <p:nvPr/>
        </p:nvSpPr>
        <p:spPr>
          <a:xfrm>
            <a:off x="611560" y="1079091"/>
            <a:ext cx="7848872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What do you notice about the main clauses either side of the ‘and’  and ‘nor’?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C4C01-93BB-44D2-AE47-88030D9E565E}"/>
              </a:ext>
            </a:extLst>
          </p:cNvPr>
          <p:cNvSpPr txBox="1"/>
          <p:nvPr/>
        </p:nvSpPr>
        <p:spPr>
          <a:xfrm>
            <a:off x="4572000" y="1632783"/>
            <a:ext cx="4320480" cy="3354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</a:t>
            </a:r>
            <a:r>
              <a:rPr lang="en-GB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BOYS: examples using ‘nor’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girl declared that she would not cannonball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 the river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she dive into the cold water.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man decided not to sit in the sun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he swim in cool water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Nick did not go into the river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his beautiful, young wife.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Ollie didn’t want the ice-cream cone he had been given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he want a cold drink.</a:t>
            </a:r>
            <a:r>
              <a:rPr lang="en-GB" sz="9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09B9C3-1432-4707-9550-07CE79747026}"/>
              </a:ext>
            </a:extLst>
          </p:cNvPr>
          <p:cNvSpPr txBox="1"/>
          <p:nvPr/>
        </p:nvSpPr>
        <p:spPr>
          <a:xfrm>
            <a:off x="4414125" y="5040551"/>
            <a:ext cx="4046307" cy="64633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Use ‘nor’ if both clauses offer reasons for  something the subject does not do.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C68B2A-C93D-4FFE-9155-7C20277129F0}"/>
              </a:ext>
            </a:extLst>
          </p:cNvPr>
          <p:cNvSpPr txBox="1"/>
          <p:nvPr/>
        </p:nvSpPr>
        <p:spPr>
          <a:xfrm>
            <a:off x="294445" y="4927626"/>
            <a:ext cx="3312368" cy="1200329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Use ‘and’ if both clauses are about similar information and the second is adding more details. </a:t>
            </a:r>
          </a:p>
        </p:txBody>
      </p:sp>
    </p:spTree>
    <p:extLst>
      <p:ext uri="{BB962C8B-B14F-4D97-AF65-F5344CB8AC3E}">
        <p14:creationId xmlns:p14="http://schemas.microsoft.com/office/powerpoint/2010/main" val="347616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AE4E450-DD3E-4EEF-BA50-889A794C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2000" dirty="0"/>
              <a:t>Lesson 2-part 3</a:t>
            </a:r>
            <a:r>
              <a:rPr lang="en-GB" dirty="0"/>
              <a:t> Compound sentences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F3C5A6-8EDB-4114-A7B0-D89C17EBAC78}"/>
              </a:ext>
            </a:extLst>
          </p:cNvPr>
          <p:cNvSpPr txBox="1"/>
          <p:nvPr/>
        </p:nvSpPr>
        <p:spPr>
          <a:xfrm>
            <a:off x="532356" y="1107376"/>
            <a:ext cx="7848872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What do you notice about the main clauses either side of the ‘but’  and ‘or’?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F8A87D-D513-4CD2-B860-BD4B4D5F1CD9}"/>
              </a:ext>
            </a:extLst>
          </p:cNvPr>
          <p:cNvSpPr txBox="1"/>
          <p:nvPr/>
        </p:nvSpPr>
        <p:spPr>
          <a:xfrm>
            <a:off x="323528" y="1628433"/>
            <a:ext cx="3726160" cy="3354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</a:t>
            </a:r>
            <a:r>
              <a:rPr lang="en-GB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OYS: examples using ‘but’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boy loved swimming in the lake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didn’t get to go in today.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river was very cold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boys didn’t care.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man enjoyed putting his feet in the water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did not want to go for a swim.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 was shouting in anger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brother stayed calm.</a:t>
            </a:r>
            <a:r>
              <a:rPr lang="en-GB" sz="9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58C6D1-C536-4A45-A65C-939B09DC9B31}"/>
              </a:ext>
            </a:extLst>
          </p:cNvPr>
          <p:cNvSpPr txBox="1"/>
          <p:nvPr/>
        </p:nvSpPr>
        <p:spPr>
          <a:xfrm>
            <a:off x="323528" y="4982877"/>
            <a:ext cx="3168352" cy="923330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Use ‘but’ if the second main clause makes a contrast to the first.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43EB7-B5A7-4A09-9E2B-3A83B6EF59D9}"/>
              </a:ext>
            </a:extLst>
          </p:cNvPr>
          <p:cNvSpPr txBox="1"/>
          <p:nvPr/>
        </p:nvSpPr>
        <p:spPr>
          <a:xfrm>
            <a:off x="4049688" y="1628433"/>
            <a:ext cx="4637112" cy="2659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FANB</a:t>
            </a:r>
            <a:r>
              <a:rPr lang="en-GB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YS: examples using ‘or’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boy didn’t know if he should wear his swimming hat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could just get his hair wet.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Megan, who was in the middle of the water, got cramp and realised she needed help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might drown.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lady could go for a swim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could sit on the warm grass for a while first.</a:t>
            </a:r>
            <a:r>
              <a:rPr lang="en-GB" sz="9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2E54E5-08FE-44A1-9803-EC527BB0E94F}"/>
              </a:ext>
            </a:extLst>
          </p:cNvPr>
          <p:cNvSpPr txBox="1"/>
          <p:nvPr/>
        </p:nvSpPr>
        <p:spPr>
          <a:xfrm>
            <a:off x="4211960" y="4725144"/>
            <a:ext cx="3960440" cy="64633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Use ‘or’ if both clauses give alternative actions that the subject might do. </a:t>
            </a:r>
          </a:p>
        </p:txBody>
      </p:sp>
    </p:spTree>
    <p:extLst>
      <p:ext uri="{BB962C8B-B14F-4D97-AF65-F5344CB8AC3E}">
        <p14:creationId xmlns:p14="http://schemas.microsoft.com/office/powerpoint/2010/main" val="320261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8F02F-C0A7-496C-9C3A-C7A011F63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en-GB" sz="2000" dirty="0"/>
              <a:t>Lesson 2-part 3</a:t>
            </a:r>
            <a:r>
              <a:rPr lang="en-GB" dirty="0"/>
              <a:t> Compound sentences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30D011-772C-4EA4-8C48-B78D73F6099C}"/>
              </a:ext>
            </a:extLst>
          </p:cNvPr>
          <p:cNvSpPr txBox="1"/>
          <p:nvPr/>
        </p:nvSpPr>
        <p:spPr>
          <a:xfrm>
            <a:off x="647564" y="1268760"/>
            <a:ext cx="7848872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What do you notice about the main clauses either side of the ‘yet’  and ‘so’?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477FD1-EA84-432A-8EAD-8999A0543F75}"/>
              </a:ext>
            </a:extLst>
          </p:cNvPr>
          <p:cNvSpPr txBox="1"/>
          <p:nvPr/>
        </p:nvSpPr>
        <p:spPr>
          <a:xfrm>
            <a:off x="457200" y="1739010"/>
            <a:ext cx="3970784" cy="3650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FANBO</a:t>
            </a:r>
            <a:r>
              <a:rPr lang="en-GB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S: examples using ‘yet’ 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boy loved swimming,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yet,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rarely swam.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man had lots of people sitting beside him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yet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lonely.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lady had been feeling annoyed all morning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yet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was nice towards the boys when they splashed her.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youngest boy screamed for help when some seaweed floated by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yet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fine. 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96FE8-6024-4A40-A963-A16781E45FA3}"/>
              </a:ext>
            </a:extLst>
          </p:cNvPr>
          <p:cNvSpPr txBox="1"/>
          <p:nvPr/>
        </p:nvSpPr>
        <p:spPr>
          <a:xfrm>
            <a:off x="426650" y="5354222"/>
            <a:ext cx="3641293" cy="64633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Use ‘yet’ when the second clause is the case despite the first clause.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96F45C-7976-400D-9E47-40401B631653}"/>
              </a:ext>
            </a:extLst>
          </p:cNvPr>
          <p:cNvSpPr txBox="1"/>
          <p:nvPr/>
        </p:nvSpPr>
        <p:spPr>
          <a:xfrm>
            <a:off x="4574882" y="1739010"/>
            <a:ext cx="3924436" cy="3646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boy was too hot laying in the sunshine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went for a swim in the river to cool down.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boy shouted to his friends on the riverboat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able to hear him over their talking.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boy found a diamond ring on the bottom of the river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put it in his pocket to keep it safe.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lady sat under the shade of the trees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would not feel too hot.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FDD6A4-EDDC-44BB-A218-1A0AE183D9CF}"/>
              </a:ext>
            </a:extLst>
          </p:cNvPr>
          <p:cNvSpPr txBox="1"/>
          <p:nvPr/>
        </p:nvSpPr>
        <p:spPr>
          <a:xfrm>
            <a:off x="4572000" y="5579346"/>
            <a:ext cx="3708412" cy="64633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Use so when the second clause happens because of the first clause. </a:t>
            </a:r>
          </a:p>
        </p:txBody>
      </p:sp>
    </p:spTree>
    <p:extLst>
      <p:ext uri="{BB962C8B-B14F-4D97-AF65-F5344CB8AC3E}">
        <p14:creationId xmlns:p14="http://schemas.microsoft.com/office/powerpoint/2010/main" val="400055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2B5099-00CE-4BD0-A3B9-DA6D3BDDE84D}"/>
              </a:ext>
            </a:extLst>
          </p:cNvPr>
          <p:cNvSpPr txBox="1"/>
          <p:nvPr/>
        </p:nvSpPr>
        <p:spPr>
          <a:xfrm>
            <a:off x="755576" y="1595407"/>
            <a:ext cx="7632848" cy="2308324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lvl="0"/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Now it is your turn.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Write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some </a:t>
            </a: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examples of compound sentences using the simple sentences you previously made and link them using FANBOYS.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You can create extra simple sentences if you need to.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Challenge yourself to use each FANBOY at least once. </a:t>
            </a:r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0CA9E86-2A54-473D-BD47-49C0A943C0D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/>
              <a:t>Lesson 2-part 3</a:t>
            </a:r>
            <a:r>
              <a:rPr lang="en-GB"/>
              <a:t> Compound sentences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35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352E-30F9-4D0F-9D3D-067DD3D3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000" dirty="0"/>
              <a:t>Lesson three- part one  </a:t>
            </a:r>
            <a:r>
              <a:rPr lang="en-GB" dirty="0"/>
              <a:t>word class: nouns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A73DCB-2826-4317-9251-1AFD96F6894D}"/>
              </a:ext>
            </a:extLst>
          </p:cNvPr>
          <p:cNvSpPr txBox="1"/>
          <p:nvPr/>
        </p:nvSpPr>
        <p:spPr>
          <a:xfrm>
            <a:off x="323528" y="2958399"/>
            <a:ext cx="4176464" cy="2308324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</a:t>
            </a:r>
            <a:r>
              <a:rPr lang="en-GB" sz="1800" b="1" u="sng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How to make a noun phrase</a:t>
            </a:r>
            <a:endParaRPr lang="en-GB" sz="2800" u="sng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noun phrase is made up by using </a:t>
            </a:r>
            <a:r>
              <a:rPr lang="en-GB" sz="18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determiner </a:t>
            </a:r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(an, a, the) a</a:t>
            </a:r>
            <a:r>
              <a:rPr lang="en-GB" sz="18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noun </a:t>
            </a:r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 an </a:t>
            </a:r>
            <a:r>
              <a:rPr lang="en-GB" sz="18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adjective</a:t>
            </a:r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  </a:t>
            </a:r>
          </a:p>
          <a:p>
            <a:pPr marL="457200"/>
            <a:endParaRPr lang="en-GB" i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/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When using an adjective to describe things, does it get placed before or after the noun?</a:t>
            </a:r>
            <a:endParaRPr lang="en-GB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180CE9-6BC3-4657-8887-583715AA0735}"/>
              </a:ext>
            </a:extLst>
          </p:cNvPr>
          <p:cNvSpPr txBox="1"/>
          <p:nvPr/>
        </p:nvSpPr>
        <p:spPr>
          <a:xfrm>
            <a:off x="611560" y="1354640"/>
            <a:ext cx="8075240" cy="1261884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sentence can be improved by adding more detail to the noun.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When extra information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 added to a noun, it becomes a </a:t>
            </a:r>
            <a:r>
              <a:rPr lang="en-GB" sz="20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noun phrase .</a:t>
            </a:r>
          </a:p>
          <a:p>
            <a:pPr lvl="0"/>
            <a:endParaRPr lang="en-GB" sz="2000" b="1" u="sng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What types of extra information could be added to a noun? </a:t>
            </a:r>
            <a:endParaRPr lang="en-GB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646516-5429-49E1-931B-8B9E1DB97F81}"/>
              </a:ext>
            </a:extLst>
          </p:cNvPr>
          <p:cNvSpPr txBox="1"/>
          <p:nvPr/>
        </p:nvSpPr>
        <p:spPr>
          <a:xfrm>
            <a:off x="4788024" y="3068960"/>
            <a:ext cx="3707904" cy="1477328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lvl="0"/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Your task.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Use some nouns that are around the room to write examples of </a:t>
            </a:r>
            <a:r>
              <a:rPr lang="en-GB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noun phrase</a:t>
            </a: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s.</a:t>
            </a:r>
            <a:endParaRPr lang="en-GB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7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66225-ADD4-43C1-A6C7-15087B43C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1800" dirty="0"/>
              <a:t>Lesson three part two- </a:t>
            </a:r>
            <a:r>
              <a:rPr lang="en-GB" dirty="0"/>
              <a:t>FANBOYs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49950B-35E8-4481-9F76-6A21F4A9EC60}"/>
              </a:ext>
            </a:extLst>
          </p:cNvPr>
          <p:cNvSpPr txBox="1"/>
          <p:nvPr/>
        </p:nvSpPr>
        <p:spPr>
          <a:xfrm>
            <a:off x="696927" y="4350908"/>
            <a:ext cx="7573732" cy="646331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lvl="0"/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If at school, look at the examples from other children and decide if the sentence is successful. </a:t>
            </a:r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04A7EC-6346-4F67-A54D-0502BEE406A7}"/>
              </a:ext>
            </a:extLst>
          </p:cNvPr>
          <p:cNvSpPr txBox="1"/>
          <p:nvPr/>
        </p:nvSpPr>
        <p:spPr>
          <a:xfrm>
            <a:off x="827584" y="1306183"/>
            <a:ext cx="4572000" cy="400110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Tell someone what </a:t>
            </a:r>
            <a:r>
              <a:rPr lang="en-GB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FANBOYS</a:t>
            </a: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stands for</a:t>
            </a:r>
            <a:endParaRPr lang="en-GB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87E40E-5EC5-4747-A238-34F9D81D2F38}"/>
              </a:ext>
            </a:extLst>
          </p:cNvPr>
          <p:cNvSpPr txBox="1"/>
          <p:nvPr/>
        </p:nvSpPr>
        <p:spPr>
          <a:xfrm>
            <a:off x="721579" y="2143674"/>
            <a:ext cx="7956376" cy="369332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We call them FANBOYS, but they are also called </a:t>
            </a:r>
            <a:r>
              <a:rPr lang="en-GB" sz="1800" b="1" u="sng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co-ordinating conjunctions.</a:t>
            </a:r>
            <a:r>
              <a:rPr lang="en-GB" sz="1800" u="sng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GB" sz="2400" u="sng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8A9343-027C-413C-AB18-77732A6A1214}"/>
              </a:ext>
            </a:extLst>
          </p:cNvPr>
          <p:cNvSpPr txBox="1"/>
          <p:nvPr/>
        </p:nvSpPr>
        <p:spPr>
          <a:xfrm>
            <a:off x="827584" y="2884930"/>
            <a:ext cx="3744416" cy="369332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lvl="0"/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What do FANBOYS join together? </a:t>
            </a:r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B27773-DFF3-4998-A2EB-7B123587EC86}"/>
              </a:ext>
            </a:extLst>
          </p:cNvPr>
          <p:cNvSpPr txBox="1"/>
          <p:nvPr/>
        </p:nvSpPr>
        <p:spPr>
          <a:xfrm>
            <a:off x="827584" y="3603739"/>
            <a:ext cx="6933131" cy="369332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lvl="0"/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What must the sentences do on both sides of the FANBOYS?</a:t>
            </a:r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3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3473E-D1D5-4CBB-AAA6-1CD10EAC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2000" dirty="0"/>
              <a:t>Lesson three-part three </a:t>
            </a:r>
            <a:r>
              <a:rPr lang="en-GB" dirty="0"/>
              <a:t>drafting your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D6F11A-227A-40CD-B96E-2089CC1AF84F}"/>
              </a:ext>
            </a:extLst>
          </p:cNvPr>
          <p:cNvSpPr txBox="1"/>
          <p:nvPr/>
        </p:nvSpPr>
        <p:spPr>
          <a:xfrm>
            <a:off x="221737" y="2623491"/>
            <a:ext cx="8465063" cy="3646960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you should be doing.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two paragraphs that describe the things seen on a trip to the river.  The paragraphs should cover different areas within the picture.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could write it in third person and describe what you see. Alternatively, 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could write it from the point of view of one of the characters and describe what is seen by them. </a:t>
            </a:r>
          </a:p>
          <a:p>
            <a:pPr lvl="0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Things you might think about.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focus of your work is to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good quality descriptive work.  Think back to what skills you have previously been taught to help make something descriptive.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Apply the skills taught about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nouns and compound sentences during your work.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the non-negotiables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such as basic punctuation.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BA203A-2FC2-44E6-80C5-D2B4BE4639DD}"/>
              </a:ext>
            </a:extLst>
          </p:cNvPr>
          <p:cNvSpPr txBox="1"/>
          <p:nvPr/>
        </p:nvSpPr>
        <p:spPr>
          <a:xfrm>
            <a:off x="492230" y="1124744"/>
            <a:ext cx="7272808" cy="375552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Task: 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a description based on a famous painting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6BF5EF-8968-4D3A-B1BC-FE7FEB27C056}"/>
              </a:ext>
            </a:extLst>
          </p:cNvPr>
          <p:cNvSpPr txBox="1"/>
          <p:nvPr/>
        </p:nvSpPr>
        <p:spPr>
          <a:xfrm>
            <a:off x="448155" y="1620211"/>
            <a:ext cx="4572000" cy="369332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Audience</a:t>
            </a:r>
            <a:r>
              <a:rPr lang="en-GB" dirty="0"/>
              <a:t>: who is your writing aimed at?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EE805A-AFBD-4A85-BB81-D40DC2103A67}"/>
              </a:ext>
            </a:extLst>
          </p:cNvPr>
          <p:cNvSpPr txBox="1"/>
          <p:nvPr/>
        </p:nvSpPr>
        <p:spPr>
          <a:xfrm>
            <a:off x="448155" y="2121851"/>
            <a:ext cx="6984776" cy="369332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to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able to describe things, which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reader.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448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724" y="184482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 a warm </a:t>
            </a:r>
            <a:r>
              <a:rPr lang="en-GB" sz="24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sunday</a:t>
            </a: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afternoon, the small, brown dog on the river bank a Green, uneven patch of land) silently stares. A </a:t>
            </a:r>
            <a:r>
              <a:rPr lang="en-GB" sz="2400" dirty="0">
                <a:latin typeface="Comic Sans MS" panose="030F0702030302020204" pitchFamily="66" charset="0"/>
              </a:rPr>
              <a:t>young boy in a striking red hat shouted loudly, so that people on the far side of the Seine hear him. Another boy – an older, more </a:t>
            </a:r>
            <a:r>
              <a:rPr lang="en-GB" sz="2400" dirty="0" err="1">
                <a:latin typeface="Comic Sans MS" panose="030F0702030302020204" pitchFamily="66" charset="0"/>
              </a:rPr>
              <a:t>thoughtfull</a:t>
            </a:r>
            <a:r>
              <a:rPr lang="en-GB" sz="2400" dirty="0">
                <a:latin typeface="Comic Sans MS" panose="030F0702030302020204" pitchFamily="66" charset="0"/>
              </a:rPr>
              <a:t> individual - checks for the reaction from the other group, as he dangles he’s feet in the cooling water. A short distance away sailing boats, which resemble graceful swans, glided effortlessly across the glassy, polished surface of the Water.</a:t>
            </a:r>
            <a:endParaRPr lang="en-GB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C79E32-B652-4AC7-B875-84122C9F8F1F}"/>
              </a:ext>
            </a:extLst>
          </p:cNvPr>
          <p:cNvSpPr txBox="1">
            <a:spLocks/>
          </p:cNvSpPr>
          <p:nvPr/>
        </p:nvSpPr>
        <p:spPr>
          <a:xfrm>
            <a:off x="395536" y="116632"/>
            <a:ext cx="8223337" cy="737382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/>
              <a:t>Lesson four-part one </a:t>
            </a:r>
            <a:r>
              <a:rPr lang="en-GB" sz="4000" dirty="0"/>
              <a:t>Checking a piece of 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AD34BC-C211-4D2D-82AB-486319EDB7FF}"/>
              </a:ext>
            </a:extLst>
          </p:cNvPr>
          <p:cNvSpPr txBox="1"/>
          <p:nvPr/>
        </p:nvSpPr>
        <p:spPr>
          <a:xfrm>
            <a:off x="539552" y="982469"/>
            <a:ext cx="7560840" cy="646331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Read through this example to identify and correct the ten mistakes.   Once you think you have found them, the answers are on the next slide. </a:t>
            </a:r>
          </a:p>
        </p:txBody>
      </p:sp>
    </p:spTree>
    <p:extLst>
      <p:ext uri="{BB962C8B-B14F-4D97-AF65-F5344CB8AC3E}">
        <p14:creationId xmlns:p14="http://schemas.microsoft.com/office/powerpoint/2010/main" val="367695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5478-0BA0-4F31-A1F0-D37453EC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054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Word classes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3ACA27-D668-4D06-B34A-E305CBA730F9}"/>
              </a:ext>
            </a:extLst>
          </p:cNvPr>
          <p:cNvSpPr/>
          <p:nvPr/>
        </p:nvSpPr>
        <p:spPr>
          <a:xfrm rot="9668394" flipV="1">
            <a:off x="5969148" y="4147366"/>
            <a:ext cx="238111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prepositions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498FBF-2FA7-44E4-AD75-A049976761A6}"/>
              </a:ext>
            </a:extLst>
          </p:cNvPr>
          <p:cNvSpPr txBox="1"/>
          <p:nvPr/>
        </p:nvSpPr>
        <p:spPr>
          <a:xfrm>
            <a:off x="457200" y="1105549"/>
            <a:ext cx="770138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000" dirty="0"/>
              <a:t>Every sentence you read is made up of different groups of words.  </a:t>
            </a:r>
          </a:p>
          <a:p>
            <a:pPr algn="just"/>
            <a:r>
              <a:rPr lang="en-GB" sz="2000" dirty="0"/>
              <a:t>How many of these groups can you remember from previous years?  </a:t>
            </a:r>
          </a:p>
          <a:p>
            <a:pPr algn="just"/>
            <a:endParaRPr lang="en-GB" sz="2000" dirty="0"/>
          </a:p>
          <a:p>
            <a:pPr algn="just"/>
            <a:r>
              <a:rPr lang="en-GB" sz="2000" dirty="0"/>
              <a:t>When you think you have named as many as you can, click the return key to see what the main groups of words are.   We call these word classes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E783AE-4893-4086-A400-C30759867629}"/>
              </a:ext>
            </a:extLst>
          </p:cNvPr>
          <p:cNvSpPr/>
          <p:nvPr/>
        </p:nvSpPr>
        <p:spPr>
          <a:xfrm rot="11526441" flipV="1">
            <a:off x="3359150" y="3194296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adjectives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A79855-6C4F-41F2-ACA7-72A0105EA0E0}"/>
              </a:ext>
            </a:extLst>
          </p:cNvPr>
          <p:cNvSpPr/>
          <p:nvPr/>
        </p:nvSpPr>
        <p:spPr>
          <a:xfrm rot="9668394" flipV="1">
            <a:off x="6082030" y="3049412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verbs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098994-39EA-499F-8D92-75F79105D94A}"/>
              </a:ext>
            </a:extLst>
          </p:cNvPr>
          <p:cNvSpPr/>
          <p:nvPr/>
        </p:nvSpPr>
        <p:spPr>
          <a:xfrm rot="9668394" flipV="1">
            <a:off x="697776" y="4492540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adverbs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E03AB6-C5FF-4CC2-902E-687A8A966920}"/>
              </a:ext>
            </a:extLst>
          </p:cNvPr>
          <p:cNvSpPr/>
          <p:nvPr/>
        </p:nvSpPr>
        <p:spPr>
          <a:xfrm rot="11693250" flipV="1">
            <a:off x="3386403" y="4312199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pronouns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51E301-A949-48F8-9989-BC163793D0B4}"/>
              </a:ext>
            </a:extLst>
          </p:cNvPr>
          <p:cNvSpPr/>
          <p:nvPr/>
        </p:nvSpPr>
        <p:spPr>
          <a:xfrm rot="9668394" flipV="1">
            <a:off x="586286" y="3224117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nouns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BBA43A-E6F0-4E22-BB76-7EA0C707D5B0}"/>
              </a:ext>
            </a:extLst>
          </p:cNvPr>
          <p:cNvSpPr/>
          <p:nvPr/>
        </p:nvSpPr>
        <p:spPr>
          <a:xfrm rot="9668394" flipV="1">
            <a:off x="978626" y="5575867"/>
            <a:ext cx="240601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conjunctions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E50744-7445-418C-AB16-F596BC1D2631}"/>
              </a:ext>
            </a:extLst>
          </p:cNvPr>
          <p:cNvSpPr/>
          <p:nvPr/>
        </p:nvSpPr>
        <p:spPr>
          <a:xfrm rot="11599398" flipV="1">
            <a:off x="3725230" y="5575867"/>
            <a:ext cx="230018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determiners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2DDA76-C57E-47A6-8F38-F832243DEA1B}"/>
              </a:ext>
            </a:extLst>
          </p:cNvPr>
          <p:cNvSpPr txBox="1"/>
          <p:nvPr/>
        </p:nvSpPr>
        <p:spPr>
          <a:xfrm>
            <a:off x="6660232" y="5318702"/>
            <a:ext cx="2026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will be learning about all of these over this term. </a:t>
            </a:r>
          </a:p>
        </p:txBody>
      </p:sp>
    </p:spTree>
    <p:extLst>
      <p:ext uri="{BB962C8B-B14F-4D97-AF65-F5344CB8AC3E}">
        <p14:creationId xmlns:p14="http://schemas.microsoft.com/office/powerpoint/2010/main" val="367538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64704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 a warm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Sunday</a:t>
            </a:r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afternoon, the small, brown dog on the river bank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uneven patch of land) silently stares. A </a:t>
            </a:r>
            <a:r>
              <a:rPr lang="en-GB" sz="2800" dirty="0">
                <a:latin typeface="Comic Sans MS" panose="030F0702030302020204" pitchFamily="66" charset="0"/>
              </a:rPr>
              <a:t>young boy in a striking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sz="2800" dirty="0">
                <a:latin typeface="Comic Sans MS" panose="030F0702030302020204" pitchFamily="66" charset="0"/>
              </a:rPr>
              <a:t>red hat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shouts</a:t>
            </a:r>
            <a:r>
              <a:rPr lang="en-GB" sz="2800" dirty="0">
                <a:latin typeface="Comic Sans MS" panose="030F0702030302020204" pitchFamily="66" charset="0"/>
              </a:rPr>
              <a:t> loudly, so that people on the far side of the Seine hear him. Another boy – an older, more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thoughtful</a:t>
            </a:r>
            <a:r>
              <a:rPr lang="en-GB" sz="2800" dirty="0">
                <a:latin typeface="Comic Sans MS" panose="030F0702030302020204" pitchFamily="66" charset="0"/>
              </a:rPr>
              <a:t> individual - checks for the reaction from the other group, as he dangles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his</a:t>
            </a:r>
            <a:r>
              <a:rPr lang="en-GB" sz="2800" dirty="0">
                <a:latin typeface="Comic Sans MS" panose="030F0702030302020204" pitchFamily="66" charset="0"/>
              </a:rPr>
              <a:t> feet in the cooling water. A short distance away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GB" sz="2800" dirty="0">
                <a:latin typeface="Comic Sans MS" panose="030F0702030302020204" pitchFamily="66" charset="0"/>
              </a:rPr>
              <a:t> sailing boats, which resemble graceful swans,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glide</a:t>
            </a:r>
            <a:r>
              <a:rPr lang="en-GB" sz="2800" dirty="0">
                <a:latin typeface="Comic Sans MS" panose="030F0702030302020204" pitchFamily="66" charset="0"/>
              </a:rPr>
              <a:t> effortlessly across the glassy, polished surface of the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water</a:t>
            </a:r>
            <a:r>
              <a:rPr lang="en-GB" sz="2800" dirty="0">
                <a:latin typeface="Comic Sans MS" panose="030F0702030302020204" pitchFamily="66" charset="0"/>
              </a:rPr>
              <a:t>.</a:t>
            </a:r>
            <a:endParaRPr lang="en-GB" sz="2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65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82EF-F862-4AAD-9CEC-EE88CD1C8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2" y="275572"/>
            <a:ext cx="8223337" cy="114206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000" dirty="0"/>
              <a:t>Lesson four-part one </a:t>
            </a:r>
            <a:r>
              <a:rPr lang="en-GB" dirty="0"/>
              <a:t>word class: noun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493A1-5644-4771-94E0-9E7B186F9223}"/>
              </a:ext>
            </a:extLst>
          </p:cNvPr>
          <p:cNvSpPr txBox="1"/>
          <p:nvPr/>
        </p:nvSpPr>
        <p:spPr>
          <a:xfrm>
            <a:off x="683568" y="1849866"/>
            <a:ext cx="7344814" cy="646331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 make writing more interesting for reading, it is useful to use precise nouns when identifying things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E534AE-E50A-4041-94F5-98CF520E7AF8}"/>
              </a:ext>
            </a:extLst>
          </p:cNvPr>
          <p:cNvSpPr txBox="1"/>
          <p:nvPr/>
        </p:nvSpPr>
        <p:spPr>
          <a:xfrm>
            <a:off x="665078" y="2584142"/>
            <a:ext cx="7363305" cy="646331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This means instead of writing, </a:t>
            </a:r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brown dog laid behind the man</a:t>
            </a: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the word dog would be replaced by a breed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 </a:t>
            </a: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dog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30ECC7-720C-4F4C-AF94-0FC61932358B}"/>
              </a:ext>
            </a:extLst>
          </p:cNvPr>
          <p:cNvSpPr txBox="1"/>
          <p:nvPr/>
        </p:nvSpPr>
        <p:spPr>
          <a:xfrm>
            <a:off x="665078" y="3406459"/>
            <a:ext cx="7363304" cy="646331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Write or tell someone three </a:t>
            </a: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more precise nouns that could be used instead of: dog, boat, tree, flower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35DB59-8F16-49BC-BC45-DABCBE3FFF33}"/>
              </a:ext>
            </a:extLst>
          </p:cNvPr>
          <p:cNvSpPr txBox="1"/>
          <p:nvPr/>
        </p:nvSpPr>
        <p:spPr>
          <a:xfrm>
            <a:off x="746330" y="4509120"/>
            <a:ext cx="7200799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When you are editing your draft, look to see if nouns can be changed</a:t>
            </a:r>
          </a:p>
        </p:txBody>
      </p:sp>
    </p:spTree>
    <p:extLst>
      <p:ext uri="{BB962C8B-B14F-4D97-AF65-F5344CB8AC3E}">
        <p14:creationId xmlns:p14="http://schemas.microsoft.com/office/powerpoint/2010/main" val="1098834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B46EB-DD46-403C-AD5C-1B6C82B70A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000" dirty="0"/>
              <a:t>Lesson 4 parts 2&amp;3- </a:t>
            </a:r>
            <a:r>
              <a:rPr lang="en-GB" dirty="0"/>
              <a:t>completing task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2C98F2-5486-4B8F-9A65-2147879BD047}"/>
              </a:ext>
            </a:extLst>
          </p:cNvPr>
          <p:cNvSpPr txBox="1"/>
          <p:nvPr/>
        </p:nvSpPr>
        <p:spPr>
          <a:xfrm>
            <a:off x="683568" y="4504365"/>
            <a:ext cx="66247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Part 3 – Presentation piece. </a:t>
            </a:r>
            <a:endParaRPr lang="en-GB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Write up the description into best. 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5A3551-C3E6-4C8B-BAC2-32324299322C}"/>
              </a:ext>
            </a:extLst>
          </p:cNvPr>
          <p:cNvSpPr txBox="1"/>
          <p:nvPr/>
        </p:nvSpPr>
        <p:spPr>
          <a:xfrm>
            <a:off x="611560" y="1668340"/>
            <a:ext cx="8075240" cy="2585323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lvl="0"/>
            <a:r>
              <a:rPr lang="en-GB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If in school, read through your work with a partner.</a:t>
            </a:r>
          </a:p>
          <a:p>
            <a:pPr lvl="0"/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If at home read your work out loud, to help hear when there are errors. </a:t>
            </a:r>
          </a:p>
          <a:p>
            <a:pPr lvl="0"/>
            <a:endParaRPr lang="en-GB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0"/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Read your work once to check you have </a:t>
            </a:r>
            <a:r>
              <a:rPr lang="en-GB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cohesion (flows easily) in your work.</a:t>
            </a:r>
          </a:p>
          <a:p>
            <a:pPr lvl="0"/>
            <a:endParaRPr lang="en-GB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0"/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Read it again to see if you have missed any basic skills.</a:t>
            </a:r>
          </a:p>
          <a:p>
            <a:pPr lvl="0"/>
            <a:endParaRPr lang="en-GB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0"/>
            <a:r>
              <a:rPr lang="en-GB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Read a third time to check you have achieved the task set and this is a descriptive piece of work. </a:t>
            </a:r>
          </a:p>
        </p:txBody>
      </p:sp>
    </p:spTree>
    <p:extLst>
      <p:ext uri="{BB962C8B-B14F-4D97-AF65-F5344CB8AC3E}">
        <p14:creationId xmlns:p14="http://schemas.microsoft.com/office/powerpoint/2010/main" val="265412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D21EA-0F1F-4516-B98E-C96ACCB649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sz="1600" dirty="0"/>
              <a:t>Lesson one- part One </a:t>
            </a:r>
            <a:r>
              <a:rPr lang="en-GB" dirty="0"/>
              <a:t>Word class: nouns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BD7A04-1DA1-4966-912A-690F26DD8290}"/>
              </a:ext>
            </a:extLst>
          </p:cNvPr>
          <p:cNvSpPr txBox="1"/>
          <p:nvPr/>
        </p:nvSpPr>
        <p:spPr>
          <a:xfrm>
            <a:off x="855908" y="1782979"/>
            <a:ext cx="7344816" cy="369332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002060"/>
              </a:buClr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Find out what the function (job) of a noun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in a sentence</a:t>
            </a:r>
            <a:r>
              <a:rPr lang="en-GB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  <a:endParaRPr lang="en-GB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4C75ED-3AE2-48FA-B814-0D1C20EFC9C2}"/>
              </a:ext>
            </a:extLst>
          </p:cNvPr>
          <p:cNvSpPr txBox="1"/>
          <p:nvPr/>
        </p:nvSpPr>
        <p:spPr>
          <a:xfrm>
            <a:off x="846631" y="2477648"/>
            <a:ext cx="7344816" cy="1200329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002060"/>
              </a:buClr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What is the difference between common and proper nouns?</a:t>
            </a:r>
          </a:p>
          <a:p>
            <a:pPr marL="342900" lvl="0" indent="-342900">
              <a:buClr>
                <a:srgbClr val="002060"/>
              </a:buClr>
              <a:buFont typeface="Symbol" panose="05050102010706020507" pitchFamily="18" charset="2"/>
              <a:buChar char=""/>
            </a:pPr>
            <a:endParaRPr lang="en-GB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buClr>
                <a:srgbClr val="002060"/>
              </a:buClr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Look around where you are.  Give examples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of common and proper nouns.</a:t>
            </a:r>
            <a:endParaRPr lang="en-GB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B93E9C-08A1-4742-8CBB-C018EC0B44C2}"/>
              </a:ext>
            </a:extLst>
          </p:cNvPr>
          <p:cNvSpPr txBox="1"/>
          <p:nvPr/>
        </p:nvSpPr>
        <p:spPr>
          <a:xfrm>
            <a:off x="906923" y="4029845"/>
            <a:ext cx="7056784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How can you tell the difference between a common a proper noun?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91CB75-B574-4514-9354-96249E82DACE}"/>
              </a:ext>
            </a:extLst>
          </p:cNvPr>
          <p:cNvSpPr txBox="1"/>
          <p:nvPr/>
        </p:nvSpPr>
        <p:spPr>
          <a:xfrm>
            <a:off x="866201" y="5046275"/>
            <a:ext cx="7200800" cy="1323439"/>
          </a:xfrm>
          <a:prstGeom prst="rect">
            <a:avLst/>
          </a:prstGeom>
          <a:solidFill>
            <a:srgbClr val="00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The function of a noun is to identify things by their name.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 common noun refers to general things, such as table, cat, chair, girl.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 proper noun refers to a specific place or name, such as  London,  Upminster, Thomas, Charlie and the Chocolate Factory.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 proper noun must have a capital letter.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00D814-4837-4BBE-A126-2460D5940496}"/>
              </a:ext>
            </a:extLst>
          </p:cNvPr>
          <p:cNvSpPr txBox="1"/>
          <p:nvPr/>
        </p:nvSpPr>
        <p:spPr>
          <a:xfrm>
            <a:off x="866201" y="467694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62319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1427-AB1F-422E-A3D3-0EB4BE3D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6227"/>
            <a:ext cx="8229600" cy="7425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one -part two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Bathers at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Asnieres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268E32-BDE7-4B5C-98A5-7303710F2A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86" y="1638092"/>
            <a:ext cx="7920880" cy="49030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F1CFF9-3B2E-4608-9AEF-9C3F00D279B4}"/>
              </a:ext>
            </a:extLst>
          </p:cNvPr>
          <p:cNvSpPr txBox="1"/>
          <p:nvPr/>
        </p:nvSpPr>
        <p:spPr>
          <a:xfrm>
            <a:off x="644922" y="126876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By George Seurat</a:t>
            </a:r>
            <a:r>
              <a:rPr lang="en-GB" sz="1400" b="1" dirty="0"/>
              <a:t>. Look at his painting and then answer the questions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44426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2FD40F-31AE-46BD-89D1-769A831BF49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784976" cy="51845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B22EC2-06A7-4461-85EC-010747682655}"/>
              </a:ext>
            </a:extLst>
          </p:cNvPr>
          <p:cNvSpPr txBox="1"/>
          <p:nvPr/>
        </p:nvSpPr>
        <p:spPr>
          <a:xfrm>
            <a:off x="1691680" y="5581689"/>
            <a:ext cx="57606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What does the painting show? </a:t>
            </a:r>
          </a:p>
          <a:p>
            <a:pPr marL="342900" indent="-342900">
              <a:buAutoNum type="arabicPeriod"/>
            </a:pP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What are the different characters doing? </a:t>
            </a:r>
          </a:p>
          <a:p>
            <a:pPr marL="342900" indent="-342900">
              <a:buAutoNum type="arabicPeriod"/>
            </a:pP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What time of year is it?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2423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2FD40F-31AE-46BD-89D1-769A831BF49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784976" cy="51845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9E2C23-5298-4B74-82DD-E14DA9ED0CA3}"/>
              </a:ext>
            </a:extLst>
          </p:cNvPr>
          <p:cNvSpPr txBox="1"/>
          <p:nvPr/>
        </p:nvSpPr>
        <p:spPr>
          <a:xfrm>
            <a:off x="683568" y="5661248"/>
            <a:ext cx="73448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4. What time period do you think this might be? What evidence shows this?</a:t>
            </a:r>
          </a:p>
          <a:p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5. What or who are they looking at? </a:t>
            </a:r>
            <a:endParaRPr lang="en-GB" dirty="0"/>
          </a:p>
          <a:p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6. What might they be thinking and saying? </a:t>
            </a:r>
            <a:endParaRPr lang="en-GB" dirty="0"/>
          </a:p>
          <a:p>
            <a:endParaRPr lang="en-GB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57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37A4-F069-48D9-92C1-D4A33A22A30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sz="1800" dirty="0"/>
              <a:t>Lesson one-part three </a:t>
            </a:r>
            <a:r>
              <a:rPr lang="en-GB" dirty="0"/>
              <a:t>Writing 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48F7F8-E3E5-4232-834B-B67672F1BDF8}"/>
              </a:ext>
            </a:extLst>
          </p:cNvPr>
          <p:cNvSpPr txBox="1"/>
          <p:nvPr/>
        </p:nvSpPr>
        <p:spPr>
          <a:xfrm>
            <a:off x="226942" y="2865520"/>
            <a:ext cx="5049154" cy="4154984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marL="457200"/>
            <a:r>
              <a:rPr lang="en-GB" sz="18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simple sentence must contain a </a:t>
            </a:r>
            <a:r>
              <a:rPr lang="en-GB" sz="18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subject (noun)</a:t>
            </a:r>
            <a:r>
              <a:rPr lang="en-GB" sz="18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and a </a:t>
            </a:r>
            <a:r>
              <a:rPr lang="en-GB" sz="18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verb. </a:t>
            </a:r>
          </a:p>
          <a:p>
            <a:pPr marL="457200"/>
            <a:endParaRPr lang="en-GB" sz="1800" b="1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/>
            <a:r>
              <a:rPr lang="en-GB" sz="18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The subject is what the sentence is about</a:t>
            </a:r>
          </a:p>
          <a:p>
            <a:pPr marL="457200"/>
            <a:endParaRPr lang="en-GB" b="1" i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/>
            <a:r>
              <a:rPr lang="en-GB" sz="18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The verb tells you what the subject is  doing.   </a:t>
            </a:r>
          </a:p>
          <a:p>
            <a:pPr marL="457200"/>
            <a:endParaRPr lang="en-GB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simple sentence must contain just one idea and </a:t>
            </a:r>
            <a:r>
              <a:rPr lang="en-GB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make sense on its own</a:t>
            </a:r>
            <a:r>
              <a:rPr lang="en-GB" sz="18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 </a:t>
            </a:r>
          </a:p>
          <a:p>
            <a:pPr marL="457200"/>
            <a:endParaRPr lang="en-GB" b="1" i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/>
            <a:r>
              <a:rPr lang="en-GB" sz="18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simple sentence is known as a </a:t>
            </a:r>
            <a:r>
              <a:rPr lang="en-GB" sz="1800" b="1" i="1" u="sng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main clause.</a:t>
            </a:r>
            <a:r>
              <a:rPr lang="en-GB" sz="18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GB" sz="2400" b="1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/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3332C-7996-4DF9-B72E-80DD5293638E}"/>
              </a:ext>
            </a:extLst>
          </p:cNvPr>
          <p:cNvSpPr txBox="1"/>
          <p:nvPr/>
        </p:nvSpPr>
        <p:spPr>
          <a:xfrm>
            <a:off x="251520" y="1545285"/>
            <a:ext cx="6048672" cy="369332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Identify at least 5 different nouns in the painting.</a:t>
            </a:r>
            <a:endParaRPr lang="en-GB" sz="2400" dirty="0">
              <a:effectLst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AB11E5-A60A-47AA-A489-2F22166854AC}"/>
              </a:ext>
            </a:extLst>
          </p:cNvPr>
          <p:cNvSpPr txBox="1"/>
          <p:nvPr/>
        </p:nvSpPr>
        <p:spPr>
          <a:xfrm>
            <a:off x="242926" y="2054238"/>
            <a:ext cx="8075240" cy="646331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What makes a simple sentence?  </a:t>
            </a:r>
            <a:r>
              <a:rPr lang="en-GB" dirty="0"/>
              <a:t>Try to explain this to someone.  </a:t>
            </a:r>
          </a:p>
          <a:p>
            <a:r>
              <a:rPr lang="en-GB" dirty="0"/>
              <a:t>Then click return to see an explanation for what a simple sentence is.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BF386F-E088-4EBA-A0C9-57858831F3C6}"/>
              </a:ext>
            </a:extLst>
          </p:cNvPr>
          <p:cNvSpPr txBox="1"/>
          <p:nvPr/>
        </p:nvSpPr>
        <p:spPr>
          <a:xfrm>
            <a:off x="5364088" y="4340714"/>
            <a:ext cx="3480962" cy="2308324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Now write 5 simple (main clause) sentences about the painting.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Then show them to someone and identify what parts make it a simple sentence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by showing the subject and verb. </a:t>
            </a:r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90DED5-4ECF-48C7-8E8B-0A0BD06FAC10}"/>
              </a:ext>
            </a:extLst>
          </p:cNvPr>
          <p:cNvSpPr txBox="1"/>
          <p:nvPr/>
        </p:nvSpPr>
        <p:spPr>
          <a:xfrm>
            <a:off x="5436096" y="2816098"/>
            <a:ext cx="3408954" cy="1477328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lvl="0"/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Using a noun you identified,  tell someone a simple sentence about it. </a:t>
            </a:r>
          </a:p>
          <a:p>
            <a:pPr lvl="0"/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Example.   The boy stood in the water.</a:t>
            </a:r>
            <a:r>
              <a:rPr lang="en-GB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669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8191-CB48-4505-AE2C-2825C2F38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7956"/>
          </a:xfrm>
          <a:solidFill>
            <a:srgbClr val="FFFF00"/>
          </a:solidFill>
        </p:spPr>
        <p:txBody>
          <a:bodyPr/>
          <a:lstStyle/>
          <a:p>
            <a:r>
              <a:rPr lang="en-GB" sz="1800" dirty="0"/>
              <a:t>Lesson 2 part 1 </a:t>
            </a:r>
            <a:r>
              <a:rPr lang="en-GB" dirty="0"/>
              <a:t>word class: 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8712D-8551-4C8D-8589-D5A9144C1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016224"/>
          </a:xfrm>
          <a:solidFill>
            <a:srgbClr val="99FFCC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Identify the nouns.   Are these all simple sentences? </a:t>
            </a:r>
          </a:p>
          <a:p>
            <a:pPr marL="0" lvl="0" indent="0">
              <a:buNone/>
            </a:pPr>
            <a:endParaRPr lang="en-GB" sz="5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young boy.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Paris is a beautiful city.  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opal-green grass waved at the people in the boat.</a:t>
            </a:r>
          </a:p>
          <a:p>
            <a:pPr marL="0" lvl="0" indent="0">
              <a:buNone/>
            </a:pPr>
            <a:r>
              <a:rPr lang="en-GB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Answers are below.  </a:t>
            </a:r>
          </a:p>
          <a:p>
            <a:pPr marL="0" lvl="0" indent="0">
              <a:buNone/>
            </a:pP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0" indent="0">
              <a:buNone/>
            </a:pPr>
            <a:endParaRPr lang="en-GB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FA6035-413F-4750-8694-FB53D812E9E1}"/>
              </a:ext>
            </a:extLst>
          </p:cNvPr>
          <p:cNvSpPr txBox="1"/>
          <p:nvPr/>
        </p:nvSpPr>
        <p:spPr>
          <a:xfrm>
            <a:off x="539552" y="5266074"/>
            <a:ext cx="8085584" cy="369332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What other types of words can you see being used?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7AC3DD2-C088-4ACE-B827-B431000D6ADC}"/>
              </a:ext>
            </a:extLst>
          </p:cNvPr>
          <p:cNvSpPr txBox="1">
            <a:spLocks/>
          </p:cNvSpPr>
          <p:nvPr/>
        </p:nvSpPr>
        <p:spPr>
          <a:xfrm>
            <a:off x="432881" y="3573017"/>
            <a:ext cx="8229600" cy="1238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 panose="05050102010706020507" pitchFamily="18" charset="2"/>
              <a:buChar char=""/>
            </a:pPr>
            <a:r>
              <a:rPr lang="en-GB" sz="10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sz="1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young </a:t>
            </a:r>
            <a:r>
              <a:rPr lang="en-GB" sz="1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boy.    Not a simple sentence as there is no verb. </a:t>
            </a:r>
          </a:p>
          <a:p>
            <a:pPr>
              <a:buFont typeface="Symbol" panose="05050102010706020507" pitchFamily="18" charset="2"/>
              <a:buChar char=""/>
            </a:pPr>
            <a:endParaRPr lang="en-GB" sz="10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>
              <a:buFont typeface="Symbol" panose="05050102010706020507" pitchFamily="18" charset="2"/>
              <a:buChar char=""/>
            </a:pPr>
            <a:r>
              <a:rPr lang="en-GB" sz="1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sz="1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Paris </a:t>
            </a:r>
            <a:r>
              <a:rPr lang="en-GB" sz="1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 a beautiful </a:t>
            </a:r>
            <a:r>
              <a:rPr lang="en-GB" sz="1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city.     Simple sentence as it has a subject (Paris) and a verb (is)</a:t>
            </a:r>
          </a:p>
          <a:p>
            <a:pPr>
              <a:buFont typeface="Symbol" panose="05050102010706020507" pitchFamily="18" charset="2"/>
              <a:buChar char=""/>
            </a:pPr>
            <a:endParaRPr lang="en-GB" sz="10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>
              <a:buFont typeface="Symbol" panose="05050102010706020507" pitchFamily="18" charset="2"/>
              <a:buChar char=""/>
            </a:pPr>
            <a:r>
              <a:rPr lang="en-GB" sz="1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opal-green</a:t>
            </a:r>
            <a:r>
              <a:rPr lang="en-GB" sz="1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grass </a:t>
            </a:r>
            <a:r>
              <a:rPr lang="en-GB" sz="1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waved at the </a:t>
            </a:r>
            <a:r>
              <a:rPr lang="en-GB" sz="1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people</a:t>
            </a:r>
            <a:r>
              <a:rPr lang="en-GB" sz="1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in the </a:t>
            </a:r>
            <a:r>
              <a:rPr lang="en-GB" sz="1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boat.  Simple sentence. The subject is the grass, which is waving.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7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4397-5CF1-43EF-A5B7-6BBC151FD70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000" dirty="0"/>
              <a:t>Lesson two- part two. </a:t>
            </a:r>
            <a:r>
              <a:rPr lang="en-GB" dirty="0"/>
              <a:t>Simple sentences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F428FC-C824-41D4-B441-6F0C89C67C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72" y="1124744"/>
            <a:ext cx="6933456" cy="367240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DFA24D2-D1C6-4875-84DA-DF8876536F3E}"/>
              </a:ext>
            </a:extLst>
          </p:cNvPr>
          <p:cNvSpPr txBox="1"/>
          <p:nvPr/>
        </p:nvSpPr>
        <p:spPr>
          <a:xfrm>
            <a:off x="305780" y="4941168"/>
            <a:ext cx="8532440" cy="1200329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Look at the painting again.  Look for simple sentences about different characters or objects that we could pair up.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 example,</a:t>
            </a: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1a The dog laid on the grass.  1bThe boy shouted across the river.   How many different things could you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pair up</a:t>
            </a: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 </a:t>
            </a:r>
            <a:endParaRPr lang="en-GB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7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2357</Words>
  <Application>Microsoft Office PowerPoint</Application>
  <PresentationFormat>On-screen Show (4:3)</PresentationFormat>
  <Paragraphs>204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</vt:lpstr>
      <vt:lpstr>Comic Sans MS</vt:lpstr>
      <vt:lpstr>Symbol</vt:lpstr>
      <vt:lpstr>Office Theme</vt:lpstr>
      <vt:lpstr>English writing skills week 2</vt:lpstr>
      <vt:lpstr>Word classes</vt:lpstr>
      <vt:lpstr>Lesson one- part One Word class: nouns</vt:lpstr>
      <vt:lpstr>  lesson one -part two The Bathers at Asnieres </vt:lpstr>
      <vt:lpstr>PowerPoint Presentation</vt:lpstr>
      <vt:lpstr>PowerPoint Presentation</vt:lpstr>
      <vt:lpstr>Lesson one-part three Writing activity</vt:lpstr>
      <vt:lpstr>Lesson 2 part 1 word class: noun</vt:lpstr>
      <vt:lpstr>Lesson two- part two. Simple sentences</vt:lpstr>
      <vt:lpstr>Lesson 2-part 3 Compound sentences</vt:lpstr>
      <vt:lpstr>Lesson 2-part 3 Compound sentences</vt:lpstr>
      <vt:lpstr>Lesson 2-part 3 Compound sentences</vt:lpstr>
      <vt:lpstr>Lesson 2-part 3 Compound sentences</vt:lpstr>
      <vt:lpstr>Lesson 2-part 3 Compound sentences</vt:lpstr>
      <vt:lpstr>PowerPoint Presentation</vt:lpstr>
      <vt:lpstr>Lesson three- part one  word class: nouns</vt:lpstr>
      <vt:lpstr>Lesson three part two- FANBOYs</vt:lpstr>
      <vt:lpstr>Lesson three-part three drafting your work</vt:lpstr>
      <vt:lpstr>PowerPoint Presentation</vt:lpstr>
      <vt:lpstr>PowerPoint Presentation</vt:lpstr>
      <vt:lpstr>Lesson four-part one word class: noun</vt:lpstr>
      <vt:lpstr>Lesson 4 parts 2&amp;3- completing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Coordinating conjunctions</dc:title>
  <dc:creator>hometeacher</dc:creator>
  <cp:lastModifiedBy>andrew</cp:lastModifiedBy>
  <cp:revision>95</cp:revision>
  <dcterms:created xsi:type="dcterms:W3CDTF">2016-03-19T11:42:14Z</dcterms:created>
  <dcterms:modified xsi:type="dcterms:W3CDTF">2021-09-04T19:31:12Z</dcterms:modified>
</cp:coreProperties>
</file>