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6" r:id="rId4"/>
    <p:sldId id="257" r:id="rId5"/>
    <p:sldId id="258" r:id="rId6"/>
    <p:sldId id="262" r:id="rId7"/>
    <p:sldId id="271" r:id="rId8"/>
    <p:sldId id="263" r:id="rId9"/>
    <p:sldId id="265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5" d="100"/>
          <a:sy n="65" d="100"/>
        </p:scale>
        <p:origin x="13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6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91601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52854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02299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8285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20806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214388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581314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82567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97861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9877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162EF-428A-48E3-9986-383B55369C12}" type="datetimeFigureOut">
              <a:rPr lang="en-CA" smtClean="0"/>
              <a:t>2021-12-13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9BA66-7160-434F-BC02-5E5305BED08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954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frm=1&amp;source=images&amp;cd=&amp;cad=rja&amp;docid=vhA-SqG2JToF1M&amp;tbnid=sdgV2KP62JzeZM:&amp;ved=0CAUQjRw&amp;url=http://hannahcbrown.com/inspiration-from-movies/&amp;ei=OPqLUom-IMSI2wW65YEw&amp;psig=AFQjCNHxMTBG7yzmVNrrN5aK58i3Y9cTRw&amp;ust=138499164998414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&amp;esrc=s&amp;frm=1&amp;source=images&amp;cd=&amp;cad=rja&amp;docid=uUkQwY38IRkEbM&amp;tbnid=3DuFPwbG2wWFxM:&amp;ved=0CAUQjRw&amp;url=http://ermentor.com/2012/02/terrific-t6-talks-teaching-clinical-reasoning/&amp;ei=R_aLUoyyPMX32wX9lICYCg&amp;bvm=bv.56643336,d.b2I&amp;psig=AFQjCNEb3NtZcNAC61BPIuX4kb0YlrFmvg&amp;ust=13849906313994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https://encrypted-tbn1.gstatic.com/images?q=tbn:ANd9GcQJYT5_2YKOCn0y9fwV03397ma2FnjxJ9JuoNzE5ewYDGxQADl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" y="-675456"/>
            <a:ext cx="9144000" cy="774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2973" y="274638"/>
            <a:ext cx="6478055" cy="63709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CA" sz="4800" dirty="0" smtClean="0">
                <a:solidFill>
                  <a:schemeClr val="bg1"/>
                </a:solidFill>
                <a:latin typeface="Comic Sans MS" pitchFamily="66" charset="0"/>
              </a:rPr>
              <a:t>Jabberwocky</a:t>
            </a:r>
            <a:endParaRPr lang="en-CA" sz="4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CA" sz="3600" dirty="0" smtClean="0">
                <a:solidFill>
                  <a:schemeClr val="bg1"/>
                </a:solidFill>
                <a:latin typeface="Comic Sans MS" pitchFamily="66" charset="0"/>
              </a:rPr>
              <a:t>By Lewis </a:t>
            </a:r>
            <a:r>
              <a:rPr lang="en-CA" sz="3600" dirty="0" smtClean="0">
                <a:solidFill>
                  <a:schemeClr val="bg1"/>
                </a:solidFill>
                <a:latin typeface="Comic Sans MS" pitchFamily="66" charset="0"/>
              </a:rPr>
              <a:t>Carroll</a:t>
            </a:r>
          </a:p>
          <a:p>
            <a:pPr algn="ctr"/>
            <a:endParaRPr lang="en-CA" sz="360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CA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CA" sz="360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CA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CA" sz="360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CA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en-CA" sz="36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en-CA" sz="3600" dirty="0" smtClean="0">
                <a:solidFill>
                  <a:schemeClr val="bg1"/>
                </a:solidFill>
                <a:latin typeface="Comic Sans MS" pitchFamily="66" charset="0"/>
              </a:rPr>
              <a:t>What is the poem about?</a:t>
            </a:r>
          </a:p>
          <a:p>
            <a:pPr algn="ctr"/>
            <a:r>
              <a:rPr lang="en-CA" sz="3600" dirty="0" smtClean="0">
                <a:solidFill>
                  <a:schemeClr val="bg1"/>
                </a:solidFill>
                <a:latin typeface="Comic Sans MS" pitchFamily="66" charset="0"/>
              </a:rPr>
              <a:t>What happened in each part?</a:t>
            </a:r>
            <a:endParaRPr lang="en-CA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16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5047"/>
            <a:ext cx="6948264" cy="1800200"/>
          </a:xfrm>
        </p:spPr>
        <p:txBody>
          <a:bodyPr>
            <a:noAutofit/>
          </a:bodyPr>
          <a:lstStyle/>
          <a:p>
            <a:pPr lvl="0"/>
            <a:r>
              <a:rPr lang="en-CA" sz="2800" u="sng" dirty="0" smtClean="0"/>
              <a:t>Activity: </a:t>
            </a:r>
            <a:r>
              <a:rPr lang="en-CA" sz="2800" dirty="0" smtClean="0"/>
              <a:t>use the list of words below to help you create your own portmanteau words. </a:t>
            </a:r>
            <a:r>
              <a:rPr lang="en-GB" sz="2800" b="1" dirty="0" smtClean="0"/>
              <a:t>Then, </a:t>
            </a:r>
            <a:r>
              <a:rPr lang="en-GB" sz="2800" dirty="0" smtClean="0"/>
              <a:t>Use </a:t>
            </a:r>
            <a:r>
              <a:rPr lang="en-GB" sz="2800" dirty="0"/>
              <a:t>your own portmanteau words in a short piece of writing! This can be a narrative poem or in a paragraph.</a:t>
            </a:r>
            <a:br>
              <a:rPr lang="en-GB" sz="2800" dirty="0"/>
            </a:br>
            <a:endParaRPr lang="en-CA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953123"/>
              </p:ext>
            </p:extLst>
          </p:nvPr>
        </p:nvGraphicFramePr>
        <p:xfrm>
          <a:off x="6948264" y="188640"/>
          <a:ext cx="1873077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Picture" r:id="rId3" imgW="2282760" imgH="3423240" progId="Word.Picture.8">
                  <p:embed/>
                </p:oleObj>
              </mc:Choice>
              <mc:Fallback>
                <p:oleObj name="Picture" r:id="rId3" imgW="2282760" imgH="3423240" progId="Word.Picture.8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88640"/>
                        <a:ext cx="1873077" cy="280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2564904"/>
            <a:ext cx="4154581" cy="22340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6906" y="3861048"/>
            <a:ext cx="4224435" cy="277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9355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CA" sz="2200" dirty="0">
                <a:latin typeface="Comic Sans MS" pitchFamily="66" charset="0"/>
              </a:rPr>
              <a:t>1 </a:t>
            </a:r>
            <a:r>
              <a:rPr lang="en-CA" sz="2200" b="1" dirty="0">
                <a:latin typeface="Comic Sans MS" pitchFamily="66" charset="0"/>
              </a:rPr>
              <a:t>– </a:t>
            </a:r>
            <a:r>
              <a:rPr lang="en-CA" sz="2200" dirty="0">
                <a:latin typeface="Comic Sans MS" pitchFamily="66" charset="0"/>
              </a:rPr>
              <a:t>the first stanza is a type of "</a:t>
            </a:r>
            <a:r>
              <a:rPr lang="en-CA" sz="2200" b="1" dirty="0">
                <a:latin typeface="Comic Sans MS" pitchFamily="66" charset="0"/>
              </a:rPr>
              <a:t>background</a:t>
            </a:r>
            <a:r>
              <a:rPr lang="en-CA" sz="2200" dirty="0">
                <a:latin typeface="Comic Sans MS" pitchFamily="66" charset="0"/>
              </a:rPr>
              <a:t>" exposition, the time – "coloring" the poem's mood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sz="2200" b="1" dirty="0">
                <a:latin typeface="Comic Sans MS" pitchFamily="66" charset="0"/>
              </a:rPr>
              <a:t>2 -   Warning</a:t>
            </a:r>
            <a:r>
              <a:rPr lang="en-CA" sz="2200" dirty="0">
                <a:latin typeface="Comic Sans MS" pitchFamily="66" charset="0"/>
              </a:rPr>
              <a:t>: Someone talks to someone (his son) telling him to be careful from different things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sz="2200" b="1" dirty="0">
                <a:latin typeface="Comic Sans MS" pitchFamily="66" charset="0"/>
              </a:rPr>
              <a:t>3 -   Going on the quest: </a:t>
            </a:r>
            <a:r>
              <a:rPr lang="en-CA" sz="2200" dirty="0">
                <a:latin typeface="Comic Sans MS" pitchFamily="66" charset="0"/>
              </a:rPr>
              <a:t>the son takes a sword, looks for something, rests by a </a:t>
            </a:r>
            <a:r>
              <a:rPr lang="en-CA" sz="2200" dirty="0" smtClean="0">
                <a:latin typeface="Comic Sans MS" pitchFamily="66" charset="0"/>
              </a:rPr>
              <a:t>tree</a:t>
            </a:r>
            <a:r>
              <a:rPr lang="en-CA" sz="2200" dirty="0">
                <a:latin typeface="Comic Sans MS" pitchFamily="66" charset="0"/>
              </a:rPr>
              <a:t/>
            </a:r>
            <a:br>
              <a:rPr lang="en-CA" sz="2200" dirty="0">
                <a:latin typeface="Comic Sans MS" pitchFamily="66" charset="0"/>
              </a:rPr>
            </a:br>
            <a:r>
              <a:rPr lang="en-CA" sz="2200" b="1" dirty="0">
                <a:latin typeface="Comic Sans MS" pitchFamily="66" charset="0"/>
              </a:rPr>
              <a:t>4 -  Arrival of the foe:</a:t>
            </a:r>
            <a:r>
              <a:rPr lang="en-CA" sz="2200" dirty="0">
                <a:latin typeface="Comic Sans MS" pitchFamily="66" charset="0"/>
              </a:rPr>
              <a:t> As he stands in thought, a </a:t>
            </a:r>
            <a:r>
              <a:rPr lang="en-CA" sz="2200" dirty="0" smtClean="0">
                <a:latin typeface="Comic Sans MS" pitchFamily="66" charset="0"/>
              </a:rPr>
              <a:t>Jabberwocky </a:t>
            </a:r>
            <a:r>
              <a:rPr lang="en-CA" sz="2200" dirty="0">
                <a:latin typeface="Comic Sans MS" pitchFamily="66" charset="0"/>
              </a:rPr>
              <a:t>appears – its description is given</a:t>
            </a:r>
            <a:br>
              <a:rPr lang="en-CA" sz="2200" dirty="0">
                <a:latin typeface="Comic Sans MS" pitchFamily="66" charset="0"/>
              </a:rPr>
            </a:br>
            <a:r>
              <a:rPr lang="en-CA" sz="2200" b="1" dirty="0">
                <a:latin typeface="Comic Sans MS" pitchFamily="66" charset="0"/>
              </a:rPr>
              <a:t>5-  The battle:</a:t>
            </a:r>
            <a:r>
              <a:rPr lang="en-CA" sz="2200" dirty="0">
                <a:latin typeface="Comic Sans MS" pitchFamily="66" charset="0"/>
              </a:rPr>
              <a:t> What does the hero do?  Fights with it, kills it and goes </a:t>
            </a:r>
            <a:r>
              <a:rPr lang="en-CA" sz="2200" b="1" dirty="0">
                <a:latin typeface="Comic Sans MS" pitchFamily="66" charset="0"/>
              </a:rPr>
              <a:t>back</a:t>
            </a:r>
            <a:r>
              <a:rPr lang="en-CA" sz="2200" dirty="0">
                <a:latin typeface="Comic Sans MS" pitchFamily="66" charset="0"/>
              </a:rPr>
              <a:t> with its head victorious </a:t>
            </a:r>
            <a:br>
              <a:rPr lang="en-CA" sz="2200" dirty="0">
                <a:latin typeface="Comic Sans MS" pitchFamily="66" charset="0"/>
              </a:rPr>
            </a:br>
            <a:r>
              <a:rPr lang="en-CA" sz="2200" b="1" dirty="0">
                <a:latin typeface="Comic Sans MS" pitchFamily="66" charset="0"/>
              </a:rPr>
              <a:t>6 - Hero's welcome:</a:t>
            </a:r>
            <a:r>
              <a:rPr lang="en-CA" sz="2200" dirty="0">
                <a:latin typeface="Comic Sans MS" pitchFamily="66" charset="0"/>
              </a:rPr>
              <a:t> the father is very glad to see him (chortled in his </a:t>
            </a:r>
            <a:r>
              <a:rPr lang="en-CA" sz="2200" b="1" dirty="0">
                <a:latin typeface="Comic Sans MS" pitchFamily="66" charset="0"/>
              </a:rPr>
              <a:t>joy, come to my arms!</a:t>
            </a:r>
            <a:r>
              <a:rPr lang="en-CA" sz="2200" dirty="0">
                <a:latin typeface="Comic Sans MS" pitchFamily="66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sz="2200" b="1" dirty="0">
                <a:latin typeface="Comic Sans MS" pitchFamily="66" charset="0"/>
              </a:rPr>
              <a:t>7 - Repeat the first stanza: </a:t>
            </a:r>
            <a:r>
              <a:rPr lang="en-CA" sz="2200" dirty="0">
                <a:latin typeface="Comic Sans MS" pitchFamily="66" charset="0"/>
              </a:rPr>
              <a:t>the time in which the poem is told or in which the story started taking place   </a:t>
            </a:r>
          </a:p>
        </p:txBody>
      </p:sp>
    </p:spTree>
    <p:extLst>
      <p:ext uri="{BB962C8B-B14F-4D97-AF65-F5344CB8AC3E}">
        <p14:creationId xmlns:p14="http://schemas.microsoft.com/office/powerpoint/2010/main" val="10088088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images.betterworldbooks.com/049/Sense-and-Nonsense-about-Crime-Drugs-and-Communities-Walker-Samuel-978049580987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2" b="46464"/>
          <a:stretch/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152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Autofit/>
          </a:bodyPr>
          <a:lstStyle/>
          <a:p>
            <a:r>
              <a:rPr lang="en-CA" dirty="0" smtClean="0">
                <a:latin typeface="Comic Sans MS" pitchFamily="66" charset="0"/>
              </a:rPr>
              <a:t>We use cause and effect to infer a logical outcome</a:t>
            </a:r>
          </a:p>
          <a:p>
            <a:r>
              <a:rPr lang="en-CA" dirty="0" smtClean="0">
                <a:latin typeface="Comic Sans MS" pitchFamily="66" charset="0"/>
              </a:rPr>
              <a:t>In poetry we use logic to infer what the meaning is when it is sometimes unclear</a:t>
            </a:r>
          </a:p>
          <a:p>
            <a:pPr marL="0" indent="0">
              <a:buNone/>
            </a:pPr>
            <a:endParaRPr lang="en-CA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CA" dirty="0" smtClean="0">
                <a:latin typeface="Comic Sans MS" pitchFamily="66" charset="0"/>
              </a:rPr>
              <a:t>Metaphor: Her hair was </a:t>
            </a:r>
            <a:r>
              <a:rPr lang="en-CA" dirty="0" smtClean="0">
                <a:solidFill>
                  <a:srgbClr val="FFC000"/>
                </a:solidFill>
                <a:latin typeface="Comic Sans MS" pitchFamily="66" charset="0"/>
              </a:rPr>
              <a:t>gold</a:t>
            </a:r>
            <a:r>
              <a:rPr lang="en-CA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CA" dirty="0" smtClean="0">
                <a:latin typeface="Comic Sans MS" pitchFamily="66" charset="0"/>
              </a:rPr>
              <a:t>-we know her hair wasn’t </a:t>
            </a:r>
          </a:p>
          <a:p>
            <a:pPr marL="0" indent="0">
              <a:buNone/>
            </a:pPr>
            <a:r>
              <a:rPr lang="en-CA" dirty="0" smtClean="0">
                <a:latin typeface="Comic Sans MS" pitchFamily="66" charset="0"/>
              </a:rPr>
              <a:t>metal but can infer it was 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C000"/>
                </a:solidFill>
                <a:latin typeface="Comic Sans MS" pitchFamily="66" charset="0"/>
              </a:rPr>
              <a:t>shiny and blonde</a:t>
            </a:r>
            <a:endParaRPr lang="en-CA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ermentor.com/wp-content/uploads/2012/02/logic-and-reasoning-skill-test-300x29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51" y="3573016"/>
            <a:ext cx="2857500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720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1872208"/>
          </a:xfrm>
        </p:spPr>
        <p:txBody>
          <a:bodyPr/>
          <a:lstStyle/>
          <a:p>
            <a:pPr marL="0" indent="0" algn="ctr">
              <a:buNone/>
            </a:pPr>
            <a:r>
              <a:rPr lang="en-CA" dirty="0" smtClean="0">
                <a:latin typeface="Comic Sans MS" pitchFamily="66" charset="0"/>
              </a:rPr>
              <a:t>However, there is a type of poetry called “</a:t>
            </a:r>
            <a:r>
              <a:rPr lang="en-CA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Nonsense Poetry</a:t>
            </a:r>
            <a:r>
              <a:rPr lang="en-CA" dirty="0" smtClean="0">
                <a:latin typeface="Comic Sans MS" pitchFamily="66" charset="0"/>
              </a:rPr>
              <a:t>” in which is harder to decipher what the poet is saying.  </a:t>
            </a:r>
            <a:endParaRPr lang="en-CA" dirty="0">
              <a:latin typeface="Comic Sans MS" pitchFamily="66" charset="0"/>
            </a:endParaRPr>
          </a:p>
        </p:txBody>
      </p:sp>
      <p:pic>
        <p:nvPicPr>
          <p:cNvPr id="3074" name="Picture 2" descr="https://p.gr-assets.com/540x540/fit/hostedimages/1379756320/1672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26469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231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62894">
            <a:off x="5360875" y="2866313"/>
            <a:ext cx="3824841" cy="3824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Comic Sans MS" pitchFamily="66" charset="0"/>
              </a:rPr>
              <a:t>Portmanteau Words</a:t>
            </a:r>
            <a:endParaRPr lang="en-CA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latin typeface="Comic Sans MS" pitchFamily="66" charset="0"/>
              </a:rPr>
              <a:t>New words that are formed from two words or parts of words which are fused to give new meaning</a:t>
            </a:r>
          </a:p>
          <a:p>
            <a:pPr marL="0" indent="0">
              <a:buNone/>
            </a:pPr>
            <a:endParaRPr lang="en-CA" sz="28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CA" sz="2800" dirty="0" smtClean="0">
                <a:latin typeface="Comic Sans MS" pitchFamily="66" charset="0"/>
              </a:rPr>
              <a:t>Examples: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Br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unch</a:t>
            </a:r>
            <a:r>
              <a:rPr lang="en-CA" sz="2800" dirty="0" smtClean="0">
                <a:latin typeface="Comic Sans MS" pitchFamily="66" charset="0"/>
              </a:rPr>
              <a:t>-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Breakfast </a:t>
            </a:r>
            <a:r>
              <a:rPr lang="en-CA" sz="2800" dirty="0" smtClean="0">
                <a:latin typeface="Comic Sans MS" pitchFamily="66" charset="0"/>
              </a:rPr>
              <a:t>and 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lunch</a:t>
            </a:r>
          </a:p>
          <a:p>
            <a:pPr marL="0" indent="0">
              <a:buNone/>
            </a:pP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Gi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normous</a:t>
            </a:r>
            <a:r>
              <a:rPr lang="en-CA" sz="2800" dirty="0" smtClean="0">
                <a:latin typeface="Comic Sans MS" pitchFamily="66" charset="0"/>
              </a:rPr>
              <a:t>-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Gigantic</a:t>
            </a:r>
            <a:r>
              <a:rPr lang="en-CA" sz="2800" dirty="0" smtClean="0">
                <a:latin typeface="Comic Sans MS" pitchFamily="66" charset="0"/>
              </a:rPr>
              <a:t> and 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enormous</a:t>
            </a:r>
          </a:p>
          <a:p>
            <a:pPr marL="0" indent="0">
              <a:buNone/>
            </a:pPr>
            <a:r>
              <a:rPr lang="en-CA" sz="2800" dirty="0" err="1" smtClean="0">
                <a:solidFill>
                  <a:srgbClr val="FF0000"/>
                </a:solidFill>
                <a:latin typeface="Comic Sans MS" pitchFamily="66" charset="0"/>
              </a:rPr>
              <a:t>Bra</a:t>
            </a:r>
            <a:r>
              <a:rPr lang="en-CA" sz="2800" dirty="0" err="1" smtClean="0">
                <a:solidFill>
                  <a:srgbClr val="7030A0"/>
                </a:solidFill>
                <a:latin typeface="Comic Sans MS" pitchFamily="66" charset="0"/>
              </a:rPr>
              <a:t>ngelina</a:t>
            </a:r>
            <a:r>
              <a:rPr lang="en-CA" sz="2800" dirty="0">
                <a:latin typeface="Comic Sans MS" pitchFamily="66" charset="0"/>
              </a:rPr>
              <a:t>-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Brad</a:t>
            </a:r>
            <a:r>
              <a:rPr lang="en-CA" sz="2800" dirty="0" smtClean="0">
                <a:latin typeface="Comic Sans MS" pitchFamily="66" charset="0"/>
              </a:rPr>
              <a:t> 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Pitt</a:t>
            </a:r>
            <a:r>
              <a:rPr lang="en-CA" sz="2800" dirty="0" smtClean="0">
                <a:latin typeface="Comic Sans MS" pitchFamily="66" charset="0"/>
              </a:rPr>
              <a:t> and 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Angelina</a:t>
            </a:r>
          </a:p>
          <a:p>
            <a:pPr marL="0" indent="0">
              <a:buNone/>
            </a:pPr>
            <a:r>
              <a:rPr lang="en-CA" sz="2800" dirty="0" smtClean="0">
                <a:latin typeface="Comic Sans MS" pitchFamily="66" charset="0"/>
              </a:rPr>
              <a:t>*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Ch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ort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le</a:t>
            </a:r>
            <a:r>
              <a:rPr lang="en-CA" sz="2800" dirty="0" smtClean="0">
                <a:latin typeface="Comic Sans MS" pitchFamily="66" charset="0"/>
              </a:rPr>
              <a:t>-</a:t>
            </a:r>
            <a:r>
              <a:rPr lang="en-CA" sz="2800" dirty="0" smtClean="0">
                <a:solidFill>
                  <a:srgbClr val="FF0000"/>
                </a:solidFill>
                <a:latin typeface="Comic Sans MS" pitchFamily="66" charset="0"/>
              </a:rPr>
              <a:t>chuckle</a:t>
            </a:r>
            <a:r>
              <a:rPr lang="en-CA" sz="2800" dirty="0" smtClean="0">
                <a:latin typeface="Comic Sans MS" pitchFamily="66" charset="0"/>
              </a:rPr>
              <a:t> and </a:t>
            </a:r>
            <a:r>
              <a:rPr lang="en-CA" sz="2800" dirty="0" smtClean="0">
                <a:solidFill>
                  <a:srgbClr val="7030A0"/>
                </a:solidFill>
                <a:latin typeface="Comic Sans MS" pitchFamily="66" charset="0"/>
              </a:rPr>
              <a:t>snort</a:t>
            </a:r>
          </a:p>
        </p:txBody>
      </p:sp>
    </p:spTree>
    <p:extLst>
      <p:ext uri="{BB962C8B-B14F-4D97-AF65-F5344CB8AC3E}">
        <p14:creationId xmlns:p14="http://schemas.microsoft.com/office/powerpoint/2010/main" val="796623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en-CA" sz="5400" dirty="0" smtClean="0">
                <a:latin typeface="Comic Sans MS" panose="030F0702030302020204" pitchFamily="66" charset="0"/>
              </a:rPr>
              <a:t>Can you find some </a:t>
            </a:r>
            <a:r>
              <a:rPr lang="en-CA" sz="5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Portmanteau</a:t>
            </a:r>
            <a:r>
              <a:rPr lang="en-CA" sz="5400" dirty="0" smtClean="0">
                <a:latin typeface="Comic Sans MS" panose="030F0702030302020204" pitchFamily="66" charset="0"/>
              </a:rPr>
              <a:t> words in the Jabberwocky poem? </a:t>
            </a:r>
            <a:endParaRPr lang="en-CA" sz="5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453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0673" y="548680"/>
            <a:ext cx="84604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dirty="0" smtClean="0">
                <a:latin typeface="Comic Sans MS" pitchFamily="66" charset="0"/>
              </a:rPr>
              <a:t>Some Portmanteau Words found in the poem:</a:t>
            </a:r>
          </a:p>
          <a:p>
            <a:r>
              <a:rPr lang="en-CA" sz="3200" dirty="0" smtClean="0">
                <a:latin typeface="Comic Sans MS" pitchFamily="66" charset="0"/>
              </a:rPr>
              <a:t>1)</a:t>
            </a:r>
            <a:r>
              <a:rPr lang="en-CA" sz="3200" dirty="0" err="1" smtClean="0">
                <a:latin typeface="Comic Sans MS" pitchFamily="66" charset="0"/>
              </a:rPr>
              <a:t>frumious</a:t>
            </a:r>
            <a:r>
              <a:rPr lang="en-CA" sz="3200" dirty="0" smtClean="0">
                <a:latin typeface="Comic Sans MS" pitchFamily="66" charset="0"/>
              </a:rPr>
              <a:t> (fuming, furious) </a:t>
            </a:r>
          </a:p>
          <a:p>
            <a:r>
              <a:rPr lang="en-CA" sz="3200" dirty="0" smtClean="0">
                <a:latin typeface="Comic Sans MS" pitchFamily="66" charset="0"/>
              </a:rPr>
              <a:t>2) </a:t>
            </a:r>
            <a:r>
              <a:rPr lang="en-CA" sz="3200" dirty="0" err="1" smtClean="0">
                <a:latin typeface="Comic Sans MS" pitchFamily="66" charset="0"/>
              </a:rPr>
              <a:t>uffish</a:t>
            </a:r>
            <a:r>
              <a:rPr lang="en-CA" sz="3200" dirty="0" smtClean="0">
                <a:latin typeface="Comic Sans MS" pitchFamily="66" charset="0"/>
              </a:rPr>
              <a:t> (</a:t>
            </a:r>
            <a:r>
              <a:rPr lang="en-CA" sz="3200" dirty="0" err="1" smtClean="0">
                <a:latin typeface="Comic Sans MS" pitchFamily="66" charset="0"/>
              </a:rPr>
              <a:t>gruffish</a:t>
            </a:r>
            <a:r>
              <a:rPr lang="en-CA" sz="3200" dirty="0" smtClean="0">
                <a:latin typeface="Comic Sans MS" pitchFamily="66" charset="0"/>
              </a:rPr>
              <a:t>, roughish, huffish) </a:t>
            </a:r>
          </a:p>
          <a:p>
            <a:r>
              <a:rPr lang="en-CA" sz="3200" dirty="0" smtClean="0">
                <a:latin typeface="Comic Sans MS" pitchFamily="66" charset="0"/>
              </a:rPr>
              <a:t>3) burble (bleat, </a:t>
            </a:r>
            <a:r>
              <a:rPr lang="en-CA" sz="3200" dirty="0" err="1" smtClean="0">
                <a:latin typeface="Comic Sans MS" pitchFamily="66" charset="0"/>
              </a:rPr>
              <a:t>murmer</a:t>
            </a:r>
            <a:r>
              <a:rPr lang="en-CA" sz="3200" dirty="0" smtClean="0">
                <a:latin typeface="Comic Sans MS" pitchFamily="66" charset="0"/>
              </a:rPr>
              <a:t>, warble) </a:t>
            </a:r>
          </a:p>
          <a:p>
            <a:r>
              <a:rPr lang="en-CA" sz="3200" dirty="0" smtClean="0">
                <a:latin typeface="Comic Sans MS" pitchFamily="66" charset="0"/>
              </a:rPr>
              <a:t>4) </a:t>
            </a:r>
            <a:r>
              <a:rPr lang="en-CA" sz="3200" dirty="0" err="1" smtClean="0">
                <a:latin typeface="Comic Sans MS" pitchFamily="66" charset="0"/>
              </a:rPr>
              <a:t>mimsy</a:t>
            </a:r>
            <a:r>
              <a:rPr lang="en-CA" sz="3200" dirty="0" smtClean="0">
                <a:latin typeface="Comic Sans MS" pitchFamily="66" charset="0"/>
              </a:rPr>
              <a:t> (flimsy, miserable) </a:t>
            </a:r>
          </a:p>
          <a:p>
            <a:r>
              <a:rPr lang="en-CA" sz="3200" dirty="0" smtClean="0">
                <a:latin typeface="Comic Sans MS" pitchFamily="66" charset="0"/>
              </a:rPr>
              <a:t>5) </a:t>
            </a:r>
            <a:r>
              <a:rPr lang="en-CA" sz="3200" dirty="0" err="1" smtClean="0">
                <a:latin typeface="Comic Sans MS" pitchFamily="66" charset="0"/>
              </a:rPr>
              <a:t>mome</a:t>
            </a:r>
            <a:r>
              <a:rPr lang="en-CA" sz="3200" dirty="0" smtClean="0">
                <a:latin typeface="Comic Sans MS" pitchFamily="66" charset="0"/>
              </a:rPr>
              <a:t> (from home)</a:t>
            </a:r>
          </a:p>
          <a:p>
            <a:r>
              <a:rPr lang="en-CA" sz="3200" dirty="0" smtClean="0">
                <a:latin typeface="Comic Sans MS" pitchFamily="66" charset="0"/>
              </a:rPr>
              <a:t>6) galumph (gallop, jump) </a:t>
            </a:r>
          </a:p>
          <a:p>
            <a:r>
              <a:rPr lang="en-CA" sz="3200" dirty="0" smtClean="0">
                <a:latin typeface="Comic Sans MS" pitchFamily="66" charset="0"/>
              </a:rPr>
              <a:t>7) </a:t>
            </a:r>
            <a:r>
              <a:rPr lang="en-CA" sz="3200" dirty="0" err="1" smtClean="0">
                <a:latin typeface="Comic Sans MS" pitchFamily="66" charset="0"/>
              </a:rPr>
              <a:t>slithy</a:t>
            </a:r>
            <a:r>
              <a:rPr lang="en-CA" sz="3200" dirty="0" smtClean="0">
                <a:latin typeface="Comic Sans MS" pitchFamily="66" charset="0"/>
              </a:rPr>
              <a:t> (</a:t>
            </a:r>
            <a:r>
              <a:rPr lang="en-CA" sz="3200" dirty="0" err="1" smtClean="0">
                <a:latin typeface="Comic Sans MS" pitchFamily="66" charset="0"/>
              </a:rPr>
              <a:t>lythe</a:t>
            </a:r>
            <a:r>
              <a:rPr lang="en-CA" sz="3200" dirty="0" smtClean="0">
                <a:latin typeface="Comic Sans MS" pitchFamily="66" charset="0"/>
              </a:rPr>
              <a:t>, slimy) </a:t>
            </a:r>
          </a:p>
          <a:p>
            <a:r>
              <a:rPr lang="en-CA" sz="3200" dirty="0" smtClean="0">
                <a:latin typeface="Comic Sans MS" pitchFamily="66" charset="0"/>
              </a:rPr>
              <a:t>8) </a:t>
            </a:r>
            <a:r>
              <a:rPr lang="en-CA" sz="3200" dirty="0" err="1" smtClean="0">
                <a:latin typeface="Comic Sans MS" pitchFamily="66" charset="0"/>
              </a:rPr>
              <a:t>frabjous</a:t>
            </a:r>
            <a:r>
              <a:rPr lang="en-CA" sz="3200" dirty="0" smtClean="0">
                <a:latin typeface="Comic Sans MS" pitchFamily="66" charset="0"/>
              </a:rPr>
              <a:t> (fabulous, joyous) </a:t>
            </a:r>
          </a:p>
          <a:p>
            <a:r>
              <a:rPr lang="en-CA" sz="3200" dirty="0" smtClean="0">
                <a:latin typeface="Comic Sans MS" pitchFamily="66" charset="0"/>
              </a:rPr>
              <a:t>9) chortle (chuckle, snort)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0921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968" y="2924944"/>
            <a:ext cx="4413176" cy="1143000"/>
          </a:xfrm>
        </p:spPr>
        <p:txBody>
          <a:bodyPr>
            <a:normAutofit fontScale="90000"/>
          </a:bodyPr>
          <a:lstStyle/>
          <a:p>
            <a:r>
              <a:rPr lang="en-CA" dirty="0" err="1" smtClean="0">
                <a:latin typeface="Comic Sans MS" pitchFamily="66" charset="0"/>
              </a:rPr>
              <a:t>L.Carroll</a:t>
            </a:r>
            <a:r>
              <a:rPr lang="en-CA" dirty="0" smtClean="0">
                <a:latin typeface="Comic Sans MS" pitchFamily="66" charset="0"/>
              </a:rPr>
              <a:t> shows us with enough recognizable words and proper organization of language we can still figure out the plot.</a:t>
            </a:r>
            <a:endParaRPr lang="en-CA" dirty="0">
              <a:latin typeface="Comic Sans MS" pitchFamily="66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12316"/>
              </p:ext>
            </p:extLst>
          </p:nvPr>
        </p:nvGraphicFramePr>
        <p:xfrm>
          <a:off x="323528" y="476672"/>
          <a:ext cx="3863038" cy="5791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Picture" r:id="rId3" imgW="2282760" imgH="3423240" progId="Word.Picture.8">
                  <p:embed/>
                </p:oleObj>
              </mc:Choice>
              <mc:Fallback>
                <p:oleObj name="Picture" r:id="rId3" imgW="2282760" imgH="342324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6672"/>
                        <a:ext cx="3863038" cy="57918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49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344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Office Theme</vt:lpstr>
      <vt:lpstr>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Portmanteau Words</vt:lpstr>
      <vt:lpstr>Can you find some Portmanteau words in the Jabberwocky poem? </vt:lpstr>
      <vt:lpstr>PowerPoint Presentation</vt:lpstr>
      <vt:lpstr>L.Carroll shows us with enough recognizable words and proper organization of language we can still figure out the plot.</vt:lpstr>
      <vt:lpstr>Activity: use the list of words below to help you create your own portmanteau words. Then, Use your own portmanteau words in a short piece of writing! This can be a narrative poem or in a paragraph.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Eorr</dc:creator>
  <cp:lastModifiedBy>Carla Austin</cp:lastModifiedBy>
  <cp:revision>43</cp:revision>
  <dcterms:created xsi:type="dcterms:W3CDTF">2013-11-19T23:13:19Z</dcterms:created>
  <dcterms:modified xsi:type="dcterms:W3CDTF">2021-12-13T10:15:54Z</dcterms:modified>
</cp:coreProperties>
</file>