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318" r:id="rId2"/>
    <p:sldId id="321" r:id="rId3"/>
    <p:sldId id="322" r:id="rId4"/>
    <p:sldId id="311" r:id="rId5"/>
    <p:sldId id="323" r:id="rId6"/>
    <p:sldId id="324" r:id="rId7"/>
    <p:sldId id="267" r:id="rId8"/>
  </p:sldIdLst>
  <p:sldSz cx="9144000" cy="6858000" type="screen4x3"/>
  <p:notesSz cx="6797675" cy="9982200"/>
  <p:embeddedFontLst>
    <p:embeddedFont>
      <p:font typeface="Sassoon Infant Rg" panose="02000503030000020003" charset="0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winkl SemiBold" charset="0"/>
      <p:bold r:id="rId17"/>
    </p:embeddedFont>
    <p:embeddedFont>
      <p:font typeface="Twinkl" panose="020B060402020202020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4020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75AA"/>
    <a:srgbClr val="A7A29C"/>
    <a:srgbClr val="B3CBD7"/>
    <a:srgbClr val="DE1E5A"/>
    <a:srgbClr val="ACDDFC"/>
    <a:srgbClr val="FFFFFF"/>
    <a:srgbClr val="E6E6E6"/>
    <a:srgbClr val="18A0DB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192" y="44"/>
      </p:cViewPr>
      <p:guideLst>
        <p:guide orient="horz" pos="2160"/>
        <p:guide pos="2880"/>
        <p:guide pos="340"/>
        <p:guide orient="horz" pos="4020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36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1247775"/>
            <a:ext cx="4489450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803934"/>
            <a:ext cx="5438140" cy="393049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1513FC6-A1DB-4529-B8C0-56DEF8DBC6D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014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  <p:sldLayoutId id="214748367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9">
            <a:extLst>
              <a:ext uri="{FF2B5EF4-FFF2-40B4-BE49-F238E27FC236}">
                <a16:creationId xmlns:a16="http://schemas.microsoft.com/office/drawing/2014/main" id="{77A51EE0-034D-4F84-B9CF-445E8AB3F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728663"/>
            <a:ext cx="7632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 smtClean="0">
                <a:solidFill>
                  <a:schemeClr val="tx1"/>
                </a:solidFill>
                <a:latin typeface="Twinkl" pitchFamily="2" charset="0"/>
              </a:rPr>
              <a:t>Inverted Commas</a:t>
            </a:r>
            <a:endParaRPr lang="en-GB" altLang="en-US" sz="3600" b="1" dirty="0">
              <a:solidFill>
                <a:schemeClr val="tx1"/>
              </a:solidFill>
              <a:latin typeface="Twinkl" pitchFamily="2" charset="0"/>
            </a:endParaRPr>
          </a:p>
        </p:txBody>
      </p:sp>
      <p:grpSp>
        <p:nvGrpSpPr>
          <p:cNvPr id="12294" name="Group 11">
            <a:extLst>
              <a:ext uri="{FF2B5EF4-FFF2-40B4-BE49-F238E27FC236}">
                <a16:creationId xmlns:a16="http://schemas.microsoft.com/office/drawing/2014/main" id="{20DCDB94-649E-4833-8033-733AC41EAA7A}"/>
              </a:ext>
            </a:extLst>
          </p:cNvPr>
          <p:cNvGrpSpPr>
            <a:grpSpLocks/>
          </p:cNvGrpSpPr>
          <p:nvPr/>
        </p:nvGrpSpPr>
        <p:grpSpPr bwMode="auto">
          <a:xfrm>
            <a:off x="6327775" y="4332288"/>
            <a:ext cx="2060575" cy="1566862"/>
            <a:chOff x="6327902" y="4332550"/>
            <a:chExt cx="2060448" cy="1566037"/>
          </a:xfrm>
        </p:grpSpPr>
        <p:sp>
          <p:nvSpPr>
            <p:cNvPr id="13" name="Oval Callout 12">
              <a:extLst>
                <a:ext uri="{FF2B5EF4-FFF2-40B4-BE49-F238E27FC236}">
                  <a16:creationId xmlns:a16="http://schemas.microsoft.com/office/drawing/2014/main" id="{829680ED-0AD9-4B5F-AC91-6DBF816E88B5}"/>
                </a:ext>
              </a:extLst>
            </p:cNvPr>
            <p:cNvSpPr/>
            <p:nvPr/>
          </p:nvSpPr>
          <p:spPr>
            <a:xfrm>
              <a:off x="6327902" y="4332550"/>
              <a:ext cx="2060448" cy="1566037"/>
            </a:xfrm>
            <a:prstGeom prst="wedgeEllipseCallout">
              <a:avLst>
                <a:gd name="adj1" fmla="val -44502"/>
                <a:gd name="adj2" fmla="val 5627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200" dirty="0">
                <a:latin typeface="Twinkl" pitchFamily="2" charset="0"/>
              </a:endParaRPr>
            </a:p>
          </p:txBody>
        </p:sp>
        <p:sp>
          <p:nvSpPr>
            <p:cNvPr id="12296" name="Rectangle 13">
              <a:extLst>
                <a:ext uri="{FF2B5EF4-FFF2-40B4-BE49-F238E27FC236}">
                  <a16:creationId xmlns:a16="http://schemas.microsoft.com/office/drawing/2014/main" id="{2AA69EBE-0393-48F4-9B3E-25DD2E031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902" y="4698258"/>
              <a:ext cx="206044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7200" dirty="0">
                  <a:solidFill>
                    <a:srgbClr val="FFFFFF"/>
                  </a:solidFill>
                  <a:latin typeface="Twinkl" pitchFamily="2" charset="0"/>
                </a:rPr>
                <a:t>“ ”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23" y="1374775"/>
            <a:ext cx="7847426" cy="250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3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9">
            <a:extLst>
              <a:ext uri="{FF2B5EF4-FFF2-40B4-BE49-F238E27FC236}">
                <a16:creationId xmlns:a16="http://schemas.microsoft.com/office/drawing/2014/main" id="{77A51EE0-034D-4F84-B9CF-445E8AB3F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728663"/>
            <a:ext cx="7632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 smtClean="0">
                <a:solidFill>
                  <a:schemeClr val="tx1"/>
                </a:solidFill>
                <a:latin typeface="Twinkl" pitchFamily="2" charset="0"/>
              </a:rPr>
              <a:t>Inverted Commas</a:t>
            </a:r>
            <a:endParaRPr lang="en-GB" altLang="en-US" sz="3600" b="1" dirty="0">
              <a:solidFill>
                <a:schemeClr val="tx1"/>
              </a:solidFill>
              <a:latin typeface="Twinkl" pitchFamily="2" charset="0"/>
            </a:endParaRPr>
          </a:p>
        </p:txBody>
      </p:sp>
      <p:grpSp>
        <p:nvGrpSpPr>
          <p:cNvPr id="12294" name="Group 11">
            <a:extLst>
              <a:ext uri="{FF2B5EF4-FFF2-40B4-BE49-F238E27FC236}">
                <a16:creationId xmlns:a16="http://schemas.microsoft.com/office/drawing/2014/main" id="{20DCDB94-649E-4833-8033-733AC41EAA7A}"/>
              </a:ext>
            </a:extLst>
          </p:cNvPr>
          <p:cNvGrpSpPr>
            <a:grpSpLocks/>
          </p:cNvGrpSpPr>
          <p:nvPr/>
        </p:nvGrpSpPr>
        <p:grpSpPr bwMode="auto">
          <a:xfrm>
            <a:off x="6327775" y="4332288"/>
            <a:ext cx="2060575" cy="1566862"/>
            <a:chOff x="6327902" y="4332550"/>
            <a:chExt cx="2060448" cy="1566037"/>
          </a:xfrm>
        </p:grpSpPr>
        <p:sp>
          <p:nvSpPr>
            <p:cNvPr id="13" name="Oval Callout 12">
              <a:extLst>
                <a:ext uri="{FF2B5EF4-FFF2-40B4-BE49-F238E27FC236}">
                  <a16:creationId xmlns:a16="http://schemas.microsoft.com/office/drawing/2014/main" id="{829680ED-0AD9-4B5F-AC91-6DBF816E88B5}"/>
                </a:ext>
              </a:extLst>
            </p:cNvPr>
            <p:cNvSpPr/>
            <p:nvPr/>
          </p:nvSpPr>
          <p:spPr>
            <a:xfrm>
              <a:off x="6327902" y="4332550"/>
              <a:ext cx="2060448" cy="1566037"/>
            </a:xfrm>
            <a:prstGeom prst="wedgeEllipseCallout">
              <a:avLst>
                <a:gd name="adj1" fmla="val -44502"/>
                <a:gd name="adj2" fmla="val 5627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200" dirty="0">
                <a:latin typeface="Twinkl" pitchFamily="2" charset="0"/>
              </a:endParaRPr>
            </a:p>
          </p:txBody>
        </p:sp>
        <p:sp>
          <p:nvSpPr>
            <p:cNvPr id="12296" name="Rectangle 13">
              <a:extLst>
                <a:ext uri="{FF2B5EF4-FFF2-40B4-BE49-F238E27FC236}">
                  <a16:creationId xmlns:a16="http://schemas.microsoft.com/office/drawing/2014/main" id="{2AA69EBE-0393-48F4-9B3E-25DD2E031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902" y="4698258"/>
              <a:ext cx="206044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7200" dirty="0">
                  <a:solidFill>
                    <a:srgbClr val="FFFFFF"/>
                  </a:solidFill>
                  <a:latin typeface="Twinkl" pitchFamily="2" charset="0"/>
                </a:rPr>
                <a:t>“ ”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1541564"/>
            <a:ext cx="7630859" cy="216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4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1374775"/>
            <a:ext cx="7785500" cy="3283119"/>
          </a:xfrm>
          <a:prstGeom prst="rect">
            <a:avLst/>
          </a:prstGeom>
        </p:spPr>
      </p:pic>
      <p:grpSp>
        <p:nvGrpSpPr>
          <p:cNvPr id="12294" name="Group 11">
            <a:extLst>
              <a:ext uri="{FF2B5EF4-FFF2-40B4-BE49-F238E27FC236}">
                <a16:creationId xmlns:a16="http://schemas.microsoft.com/office/drawing/2014/main" id="{20DCDB94-649E-4833-8033-733AC41EAA7A}"/>
              </a:ext>
            </a:extLst>
          </p:cNvPr>
          <p:cNvGrpSpPr>
            <a:grpSpLocks/>
          </p:cNvGrpSpPr>
          <p:nvPr/>
        </p:nvGrpSpPr>
        <p:grpSpPr bwMode="auto">
          <a:xfrm>
            <a:off x="6327774" y="4520575"/>
            <a:ext cx="2060575" cy="1566862"/>
            <a:chOff x="6327902" y="4332550"/>
            <a:chExt cx="2060448" cy="1566037"/>
          </a:xfrm>
        </p:grpSpPr>
        <p:sp>
          <p:nvSpPr>
            <p:cNvPr id="13" name="Oval Callout 12">
              <a:extLst>
                <a:ext uri="{FF2B5EF4-FFF2-40B4-BE49-F238E27FC236}">
                  <a16:creationId xmlns:a16="http://schemas.microsoft.com/office/drawing/2014/main" id="{829680ED-0AD9-4B5F-AC91-6DBF816E88B5}"/>
                </a:ext>
              </a:extLst>
            </p:cNvPr>
            <p:cNvSpPr/>
            <p:nvPr/>
          </p:nvSpPr>
          <p:spPr>
            <a:xfrm>
              <a:off x="6327902" y="4332550"/>
              <a:ext cx="2060448" cy="1566037"/>
            </a:xfrm>
            <a:prstGeom prst="wedgeEllipseCallout">
              <a:avLst>
                <a:gd name="adj1" fmla="val -44502"/>
                <a:gd name="adj2" fmla="val 5627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200" dirty="0">
                <a:latin typeface="Twinkl" pitchFamily="2" charset="0"/>
              </a:endParaRPr>
            </a:p>
          </p:txBody>
        </p:sp>
        <p:sp>
          <p:nvSpPr>
            <p:cNvPr id="12296" name="Rectangle 13">
              <a:extLst>
                <a:ext uri="{FF2B5EF4-FFF2-40B4-BE49-F238E27FC236}">
                  <a16:creationId xmlns:a16="http://schemas.microsoft.com/office/drawing/2014/main" id="{2AA69EBE-0393-48F4-9B3E-25DD2E031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902" y="4698258"/>
              <a:ext cx="206044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7200" dirty="0">
                  <a:solidFill>
                    <a:srgbClr val="FFFFFF"/>
                  </a:solidFill>
                  <a:latin typeface="Twinkl" pitchFamily="2" charset="0"/>
                </a:rPr>
                <a:t>“ ”</a:t>
              </a:r>
            </a:p>
          </p:txBody>
        </p:sp>
      </p:grpSp>
      <p:sp>
        <p:nvSpPr>
          <p:cNvPr id="12291" name="Rectangle 19">
            <a:extLst>
              <a:ext uri="{FF2B5EF4-FFF2-40B4-BE49-F238E27FC236}">
                <a16:creationId xmlns:a16="http://schemas.microsoft.com/office/drawing/2014/main" id="{77A51EE0-034D-4F84-B9CF-445E8AB3F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728663"/>
            <a:ext cx="7632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 smtClean="0">
                <a:solidFill>
                  <a:schemeClr val="tx1"/>
                </a:solidFill>
                <a:latin typeface="Twinkl" pitchFamily="2" charset="0"/>
              </a:rPr>
              <a:t>Inverted Commas</a:t>
            </a:r>
            <a:endParaRPr lang="en-GB" altLang="en-US" sz="3600" b="1" dirty="0">
              <a:solidFill>
                <a:schemeClr val="tx1"/>
              </a:solidFill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35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8" y="305696"/>
            <a:ext cx="8247184" cy="994306"/>
          </a:xfrm>
          <a:prstGeom prst="roundRect">
            <a:avLst>
              <a:gd name="adj" fmla="val 0"/>
            </a:avLst>
          </a:prstGeom>
          <a:solidFill>
            <a:srgbClr val="0675AA"/>
          </a:solidFill>
        </p:spPr>
        <p:txBody>
          <a:bodyPr/>
          <a:lstStyle/>
          <a:p>
            <a:r>
              <a:rPr lang="en-GB" sz="3200" dirty="0" smtClean="0">
                <a:solidFill>
                  <a:schemeClr val="bg1"/>
                </a:solidFill>
                <a:latin typeface="Twinkl SemiBold" pitchFamily="2" charset="0"/>
              </a:rPr>
              <a:t>Editing and Publishing</a:t>
            </a:r>
            <a:endParaRPr lang="en-GB" sz="3200" dirty="0">
              <a:solidFill>
                <a:schemeClr val="bg1"/>
              </a:solidFill>
              <a:latin typeface="Twinkl SemiBold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3312" y="1617727"/>
            <a:ext cx="77770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Today, you will be editing and improving your work.</a:t>
            </a:r>
          </a:p>
          <a:p>
            <a:endParaRPr lang="en-GB" sz="2000" dirty="0"/>
          </a:p>
          <a:p>
            <a:r>
              <a:rPr lang="en-GB" sz="2000" dirty="0" smtClean="0"/>
              <a:t>Let’s practise. Read through the following sentences and edit them so that they are spelt correctly and make sense.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30" y="3269124"/>
            <a:ext cx="8778412" cy="897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30" y="4267200"/>
            <a:ext cx="8878606" cy="8131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39" y="5180984"/>
            <a:ext cx="9143165" cy="47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8" y="305696"/>
            <a:ext cx="8247184" cy="994306"/>
          </a:xfrm>
          <a:prstGeom prst="roundRect">
            <a:avLst>
              <a:gd name="adj" fmla="val 0"/>
            </a:avLst>
          </a:prstGeom>
          <a:solidFill>
            <a:srgbClr val="0675AA"/>
          </a:solidFill>
        </p:spPr>
        <p:txBody>
          <a:bodyPr/>
          <a:lstStyle/>
          <a:p>
            <a:r>
              <a:rPr lang="en-GB" sz="3200" dirty="0" smtClean="0">
                <a:solidFill>
                  <a:schemeClr val="bg1"/>
                </a:solidFill>
                <a:latin typeface="Twinkl SemiBold" pitchFamily="2" charset="0"/>
              </a:rPr>
              <a:t>Editing and Publishing</a:t>
            </a:r>
            <a:endParaRPr lang="en-GB" sz="3200" dirty="0">
              <a:solidFill>
                <a:schemeClr val="bg1"/>
              </a:solidFill>
              <a:latin typeface="Twinkl SemiBold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3312" y="1617727"/>
            <a:ext cx="77770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Read through your work alone and make sure it makes sense.</a:t>
            </a:r>
          </a:p>
          <a:p>
            <a:endParaRPr lang="en-GB" sz="2400" dirty="0"/>
          </a:p>
          <a:p>
            <a:r>
              <a:rPr lang="en-GB" sz="2400" dirty="0" smtClean="0"/>
              <a:t>Think about ways you could improve your work.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Could you use more interesting verbs?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Could you add in an expanded noun-phrase?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Have you used a semi colon and a hyphen?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Have you used inverted commas correctly?</a:t>
            </a:r>
          </a:p>
          <a:p>
            <a:endParaRPr lang="en-GB" sz="2400" dirty="0" smtClean="0"/>
          </a:p>
          <a:p>
            <a:r>
              <a:rPr lang="en-GB" sz="2400" dirty="0" smtClean="0"/>
              <a:t>When you have read through your own work, ask your partner to look through it too</a:t>
            </a:r>
            <a:r>
              <a:rPr lang="en-GB" sz="2000" dirty="0" smtClean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2011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8" y="305696"/>
            <a:ext cx="8247184" cy="994306"/>
          </a:xfrm>
          <a:prstGeom prst="roundRect">
            <a:avLst>
              <a:gd name="adj" fmla="val 0"/>
            </a:avLst>
          </a:prstGeom>
          <a:solidFill>
            <a:srgbClr val="0675AA"/>
          </a:solidFill>
        </p:spPr>
        <p:txBody>
          <a:bodyPr/>
          <a:lstStyle/>
          <a:p>
            <a:r>
              <a:rPr lang="en-GB" sz="3200" dirty="0" smtClean="0">
                <a:solidFill>
                  <a:schemeClr val="bg1"/>
                </a:solidFill>
                <a:latin typeface="Twinkl SemiBold" pitchFamily="2" charset="0"/>
              </a:rPr>
              <a:t>Editing and Publishing</a:t>
            </a:r>
            <a:endParaRPr lang="en-GB" sz="3200" dirty="0">
              <a:solidFill>
                <a:schemeClr val="bg1"/>
              </a:solidFill>
              <a:latin typeface="Twinkl SemiBold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8585" y="1442236"/>
            <a:ext cx="52110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If you have been given your checklists, make sure they are stuck in and ticked off.</a:t>
            </a:r>
          </a:p>
          <a:p>
            <a:endParaRPr lang="en-GB" sz="2400" dirty="0"/>
          </a:p>
          <a:p>
            <a:r>
              <a:rPr lang="en-GB" sz="2400" dirty="0" smtClean="0"/>
              <a:t>Once you are completely satisfied with your work, you may begin publishing it into your top copy books.</a:t>
            </a:r>
          </a:p>
          <a:p>
            <a:endParaRPr lang="en-GB" sz="2400" dirty="0"/>
          </a:p>
          <a:p>
            <a:pPr algn="ctr"/>
            <a:r>
              <a:rPr lang="en-GB" sz="2400" b="1" dirty="0" smtClean="0"/>
              <a:t>You must write in your </a:t>
            </a:r>
            <a:r>
              <a:rPr lang="en-GB" sz="2400" b="1" u="sng" dirty="0" smtClean="0"/>
              <a:t>best</a:t>
            </a:r>
            <a:r>
              <a:rPr lang="en-GB" sz="2400" b="1" dirty="0" smtClean="0"/>
              <a:t> handwriting</a:t>
            </a:r>
            <a:r>
              <a:rPr lang="en-GB" sz="2400" dirty="0" smtClean="0"/>
              <a:t>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009" y="1300002"/>
            <a:ext cx="3461991" cy="374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693</TotalTime>
  <Words>170</Words>
  <Application>Microsoft Office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Sassoon Infant Rg</vt:lpstr>
      <vt:lpstr>Calibri</vt:lpstr>
      <vt:lpstr>Twinkl SemiBold</vt:lpstr>
      <vt:lpstr>Arial</vt:lpstr>
      <vt:lpstr>Twinkl</vt:lpstr>
      <vt:lpstr>Office Theme</vt:lpstr>
      <vt:lpstr>PowerPoint Presentation</vt:lpstr>
      <vt:lpstr>PowerPoint Presentation</vt:lpstr>
      <vt:lpstr>PowerPoint Presentation</vt:lpstr>
      <vt:lpstr>Editing and Publishing</vt:lpstr>
      <vt:lpstr>Editing and Publishing</vt:lpstr>
      <vt:lpstr>Editing and Publishing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Harvey Johnson</dc:creator>
  <cp:lastModifiedBy>Carla Austin</cp:lastModifiedBy>
  <cp:revision>55</cp:revision>
  <cp:lastPrinted>2021-11-09T06:51:07Z</cp:lastPrinted>
  <dcterms:created xsi:type="dcterms:W3CDTF">2018-10-17T08:15:56Z</dcterms:created>
  <dcterms:modified xsi:type="dcterms:W3CDTF">2021-11-25T08:40:11Z</dcterms:modified>
</cp:coreProperties>
</file>