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13" r:id="rId2"/>
    <p:sldId id="314" r:id="rId3"/>
    <p:sldId id="315" r:id="rId4"/>
    <p:sldId id="316" r:id="rId5"/>
    <p:sldId id="317" r:id="rId6"/>
    <p:sldId id="318" r:id="rId7"/>
    <p:sldId id="320" r:id="rId8"/>
    <p:sldId id="311" r:id="rId9"/>
    <p:sldId id="319" r:id="rId10"/>
    <p:sldId id="285" r:id="rId11"/>
    <p:sldId id="267" r:id="rId12"/>
  </p:sldIdLst>
  <p:sldSz cx="9144000" cy="6858000" type="screen4x3"/>
  <p:notesSz cx="6797675" cy="9982200"/>
  <p:embeddedFontLst>
    <p:embeddedFont>
      <p:font typeface="Sassoon Infant Rg" panose="02000503030000020003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winkl SemiBold" charset="0"/>
      <p:bold r:id="rId21"/>
    </p:embeddedFont>
    <p:embeddedFont>
      <p:font typeface="Twinkl" panose="020B060402020202020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4020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75AA"/>
    <a:srgbClr val="A7A29C"/>
    <a:srgbClr val="B3CBD7"/>
    <a:srgbClr val="DE1E5A"/>
    <a:srgbClr val="ACDDFC"/>
    <a:srgbClr val="FFFFFF"/>
    <a:srgbClr val="E6E6E6"/>
    <a:srgbClr val="18A0DB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192" y="44"/>
      </p:cViewPr>
      <p:guideLst>
        <p:guide orient="horz" pos="2160"/>
        <p:guide pos="2880"/>
        <p:guide pos="340"/>
        <p:guide orient="horz" pos="4020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1247775"/>
            <a:ext cx="4489450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803934"/>
            <a:ext cx="5438140" cy="393049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1513FC6-A1DB-4529-B8C0-56DEF8DBC6D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251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1513FC6-A1DB-4529-B8C0-56DEF8DBC6D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0148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1513FC6-A1DB-4529-B8C0-56DEF8DBC6D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0769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1513FC6-A1DB-4529-B8C0-56DEF8DBC6D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8936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1513FC6-A1DB-4529-B8C0-56DEF8DBC6D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595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1513FC6-A1DB-4529-B8C0-56DEF8DBC6D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572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BE410DD-6900-4D07-AAF4-AF9B141CA5EE}"/>
              </a:ext>
            </a:extLst>
          </p:cNvPr>
          <p:cNvSpPr/>
          <p:nvPr/>
        </p:nvSpPr>
        <p:spPr>
          <a:xfrm>
            <a:off x="1511300" y="2709863"/>
            <a:ext cx="2682875" cy="830262"/>
          </a:xfrm>
          <a:prstGeom prst="roundRect">
            <a:avLst/>
          </a:prstGeom>
          <a:solidFill>
            <a:srgbClr val="9CC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2FED404-56B6-4893-8A94-FDEF699DFD68}"/>
              </a:ext>
            </a:extLst>
          </p:cNvPr>
          <p:cNvSpPr/>
          <p:nvPr/>
        </p:nvSpPr>
        <p:spPr>
          <a:xfrm>
            <a:off x="4906963" y="2709863"/>
            <a:ext cx="2682875" cy="830262"/>
          </a:xfrm>
          <a:prstGeom prst="roundRect">
            <a:avLst/>
          </a:prstGeom>
          <a:solidFill>
            <a:srgbClr val="9CC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7172" name="Rectangle 19">
            <a:extLst>
              <a:ext uri="{FF2B5EF4-FFF2-40B4-BE49-F238E27FC236}">
                <a16:creationId xmlns:a16="http://schemas.microsoft.com/office/drawing/2014/main" id="{4EB2A2D6-0A20-4331-821B-1CDB64E77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375" y="728663"/>
            <a:ext cx="3651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chemeClr val="tx1"/>
                </a:solidFill>
                <a:latin typeface="Twinkl" pitchFamily="2" charset="0"/>
              </a:rPr>
              <a:t>Different Names</a:t>
            </a:r>
          </a:p>
        </p:txBody>
      </p:sp>
      <p:sp>
        <p:nvSpPr>
          <p:cNvPr id="7173" name="TextBox 1">
            <a:extLst>
              <a:ext uri="{FF2B5EF4-FFF2-40B4-BE49-F238E27FC236}">
                <a16:creationId xmlns:a16="http://schemas.microsoft.com/office/drawing/2014/main" id="{D9E64BF3-6FAC-456A-9C71-28471755B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914525"/>
            <a:ext cx="7632700" cy="587375"/>
          </a:xfrm>
          <a:prstGeom prst="rect">
            <a:avLst/>
          </a:prstGeom>
          <a:solidFill>
            <a:srgbClr val="ACD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Inverted commas can also be called: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0DBCAB-66DD-4481-8E20-BE230F7B5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025" y="2832100"/>
            <a:ext cx="2597150" cy="587375"/>
          </a:xfrm>
          <a:prstGeom prst="rect">
            <a:avLst/>
          </a:prstGeom>
          <a:solidFill>
            <a:srgbClr val="9CC7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Speech marks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0ACA60-C671-4FE2-85DE-BFB3660FA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2832100"/>
            <a:ext cx="2597150" cy="587375"/>
          </a:xfrm>
          <a:prstGeom prst="rect">
            <a:avLst/>
          </a:prstGeom>
          <a:solidFill>
            <a:srgbClr val="9CC7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Quotation marks</a:t>
            </a:r>
          </a:p>
        </p:txBody>
      </p:sp>
      <p:grpSp>
        <p:nvGrpSpPr>
          <p:cNvPr id="7176" name="Group 13">
            <a:extLst>
              <a:ext uri="{FF2B5EF4-FFF2-40B4-BE49-F238E27FC236}">
                <a16:creationId xmlns:a16="http://schemas.microsoft.com/office/drawing/2014/main" id="{45402054-D41D-4784-B364-E1B7B80E937D}"/>
              </a:ext>
            </a:extLst>
          </p:cNvPr>
          <p:cNvGrpSpPr>
            <a:grpSpLocks/>
          </p:cNvGrpSpPr>
          <p:nvPr/>
        </p:nvGrpSpPr>
        <p:grpSpPr bwMode="auto">
          <a:xfrm>
            <a:off x="6327775" y="4332288"/>
            <a:ext cx="2060575" cy="1566862"/>
            <a:chOff x="6327902" y="4332550"/>
            <a:chExt cx="2060448" cy="1566037"/>
          </a:xfrm>
        </p:grpSpPr>
        <p:sp>
          <p:nvSpPr>
            <p:cNvPr id="15" name="Oval Callout 14">
              <a:extLst>
                <a:ext uri="{FF2B5EF4-FFF2-40B4-BE49-F238E27FC236}">
                  <a16:creationId xmlns:a16="http://schemas.microsoft.com/office/drawing/2014/main" id="{DBE7CC89-C6C8-49B5-9D59-DB59B2B01E8A}"/>
                </a:ext>
              </a:extLst>
            </p:cNvPr>
            <p:cNvSpPr/>
            <p:nvPr/>
          </p:nvSpPr>
          <p:spPr>
            <a:xfrm>
              <a:off x="6327902" y="4332550"/>
              <a:ext cx="2060448" cy="1566037"/>
            </a:xfrm>
            <a:prstGeom prst="wedgeEllipseCallout">
              <a:avLst>
                <a:gd name="adj1" fmla="val -44502"/>
                <a:gd name="adj2" fmla="val 5627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7200" dirty="0">
                <a:latin typeface="Twinkl" pitchFamily="2" charset="0"/>
              </a:endParaRPr>
            </a:p>
          </p:txBody>
        </p:sp>
        <p:sp>
          <p:nvSpPr>
            <p:cNvPr id="7178" name="Rectangle 15">
              <a:extLst>
                <a:ext uri="{FF2B5EF4-FFF2-40B4-BE49-F238E27FC236}">
                  <a16:creationId xmlns:a16="http://schemas.microsoft.com/office/drawing/2014/main" id="{FFFF273E-F029-4037-8565-3799D9ED8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7902" y="4698258"/>
              <a:ext cx="206044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7200" dirty="0">
                  <a:solidFill>
                    <a:srgbClr val="FFFFFF"/>
                  </a:solidFill>
                  <a:latin typeface="Twinkl" pitchFamily="2" charset="0"/>
                </a:rPr>
                <a:t>“ 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484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2F55F54-D3D3-4BF2-9771-4CD6C3452828}"/>
              </a:ext>
            </a:extLst>
          </p:cNvPr>
          <p:cNvSpPr txBox="1"/>
          <p:nvPr/>
        </p:nvSpPr>
        <p:spPr>
          <a:xfrm>
            <a:off x="543211" y="744070"/>
            <a:ext cx="8152381" cy="6063198"/>
          </a:xfrm>
          <a:prstGeom prst="rect">
            <a:avLst/>
          </a:prstGeom>
          <a:noFill/>
          <a:ln w="28575">
            <a:noFill/>
          </a:ln>
        </p:spPr>
        <p:txBody>
          <a:bodyPr wrap="square" lIns="0" rIns="0" rtlCol="0">
            <a:spAutoFit/>
          </a:bodyPr>
          <a:lstStyle/>
          <a:p>
            <a:pPr lvl="0" algn="ctr"/>
            <a:r>
              <a:rPr lang="en-GB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Spend up to 15 minutes editing each other’s work.</a:t>
            </a:r>
          </a:p>
          <a:p>
            <a:pPr lvl="0" algn="ctr"/>
            <a:endParaRPr lang="en-GB" sz="20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/>
            <a:r>
              <a:rPr lang="en-GB" sz="2000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Leave a star and a wish:</a:t>
            </a:r>
          </a:p>
          <a:p>
            <a:pPr lvl="0"/>
            <a:r>
              <a:rPr lang="en-GB" sz="2000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   You have used good fronted adverbials.</a:t>
            </a:r>
          </a:p>
          <a:p>
            <a:pPr lvl="0"/>
            <a:r>
              <a:rPr lang="en-GB" sz="2000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    You could use modal verbs.</a:t>
            </a:r>
          </a:p>
          <a:p>
            <a:pPr lvl="0"/>
            <a:r>
              <a:rPr lang="en-GB" sz="2000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PM: _____ 29/11/21</a:t>
            </a:r>
          </a:p>
          <a:p>
            <a:pPr lvl="0" algn="ctr"/>
            <a:endParaRPr lang="en-GB" sz="20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 algn="ctr"/>
            <a:r>
              <a:rPr lang="en-GB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When you are happy with your editing, continue writing your narratives</a:t>
            </a:r>
            <a:r>
              <a:rPr lang="en-GB" sz="2000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.</a:t>
            </a:r>
          </a:p>
          <a:p>
            <a:pPr lvl="0" algn="ctr"/>
            <a:endParaRPr lang="en-GB" sz="2000" b="1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 algn="ctr"/>
            <a:endParaRPr lang="en-GB" sz="2000" b="1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 algn="ctr"/>
            <a:endParaRPr lang="en-GB" sz="2000" b="1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 algn="ctr"/>
            <a:endParaRPr lang="en-GB" sz="2000" b="1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/>
            <a:r>
              <a:rPr lang="en-GB" sz="2000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Refer back to: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Your writing checklists;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The example we read through;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Your word mats.</a:t>
            </a:r>
          </a:p>
          <a:p>
            <a:pPr lvl="0" algn="ctr"/>
            <a:endParaRPr lang="en-GB" sz="16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 algn="ctr"/>
            <a:endParaRPr lang="en-GB" sz="16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 algn="ctr"/>
            <a:endParaRPr lang="en-GB" sz="16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36" y="3775669"/>
            <a:ext cx="1237795" cy="804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008" y="3307745"/>
            <a:ext cx="3009409" cy="3256757"/>
          </a:xfrm>
          <a:prstGeom prst="rect">
            <a:avLst/>
          </a:prstGeom>
        </p:spPr>
      </p:pic>
      <p:sp>
        <p:nvSpPr>
          <p:cNvPr id="2" name="5-Point Star 1"/>
          <p:cNvSpPr/>
          <p:nvPr/>
        </p:nvSpPr>
        <p:spPr>
          <a:xfrm>
            <a:off x="535709" y="1737227"/>
            <a:ext cx="286327" cy="277090"/>
          </a:xfrm>
          <a:prstGeom prst="star5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4-Point Star 5"/>
          <p:cNvSpPr/>
          <p:nvPr/>
        </p:nvSpPr>
        <p:spPr>
          <a:xfrm>
            <a:off x="543211" y="2053034"/>
            <a:ext cx="295564" cy="249381"/>
          </a:xfrm>
          <a:prstGeom prst="star4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53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6D3EE89-3AE0-40E0-8A7E-6EE69BD71F38}"/>
              </a:ext>
            </a:extLst>
          </p:cNvPr>
          <p:cNvSpPr/>
          <p:nvPr/>
        </p:nvSpPr>
        <p:spPr>
          <a:xfrm>
            <a:off x="755650" y="2897188"/>
            <a:ext cx="7632700" cy="828675"/>
          </a:xfrm>
          <a:prstGeom prst="roundRect">
            <a:avLst/>
          </a:prstGeom>
          <a:solidFill>
            <a:srgbClr val="9CC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8195" name="Rectangle 19">
            <a:extLst>
              <a:ext uri="{FF2B5EF4-FFF2-40B4-BE49-F238E27FC236}">
                <a16:creationId xmlns:a16="http://schemas.microsoft.com/office/drawing/2014/main" id="{85EC5275-3868-482D-A98D-811662417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1263" y="728663"/>
            <a:ext cx="4181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chemeClr val="tx1"/>
                </a:solidFill>
                <a:latin typeface="Twinkl" pitchFamily="2" charset="0"/>
              </a:rPr>
              <a:t>Beginning and End</a:t>
            </a:r>
          </a:p>
        </p:txBody>
      </p:sp>
      <p:sp>
        <p:nvSpPr>
          <p:cNvPr id="8196" name="TextBox 1">
            <a:extLst>
              <a:ext uri="{FF2B5EF4-FFF2-40B4-BE49-F238E27FC236}">
                <a16:creationId xmlns:a16="http://schemas.microsoft.com/office/drawing/2014/main" id="{C729BB4D-CE6F-48DA-975A-3E290E0C7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741488"/>
            <a:ext cx="7632700" cy="955675"/>
          </a:xfrm>
          <a:prstGeom prst="rect">
            <a:avLst/>
          </a:prstGeom>
          <a:solidFill>
            <a:srgbClr val="ACD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Keep your speech marks at the beginning and</a:t>
            </a:r>
            <a:b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 the end of the words being spoken.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8DAAF3-AC14-4001-A30D-1790E1FCD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022600"/>
            <a:ext cx="7632700" cy="587375"/>
          </a:xfrm>
          <a:prstGeom prst="rect">
            <a:avLst/>
          </a:prstGeom>
          <a:solidFill>
            <a:srgbClr val="9CC7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0C0"/>
                </a:solidFill>
                <a:latin typeface="Twinkl" pitchFamily="2" charset="0"/>
              </a:rPr>
              <a:t>“</a:t>
            </a:r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Lower please!</a:t>
            </a:r>
            <a:r>
              <a:rPr lang="en-GB" altLang="en-US" sz="2400" dirty="0">
                <a:solidFill>
                  <a:srgbClr val="0070C0"/>
                </a:solidFill>
                <a:latin typeface="Twinkl" pitchFamily="2" charset="0"/>
              </a:rPr>
              <a:t>”</a:t>
            </a:r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 I said.</a:t>
            </a:r>
          </a:p>
        </p:txBody>
      </p:sp>
      <p:grpSp>
        <p:nvGrpSpPr>
          <p:cNvPr id="8198" name="Group 15">
            <a:extLst>
              <a:ext uri="{FF2B5EF4-FFF2-40B4-BE49-F238E27FC236}">
                <a16:creationId xmlns:a16="http://schemas.microsoft.com/office/drawing/2014/main" id="{1C480201-1F60-4286-B54E-EBCD3B396945}"/>
              </a:ext>
            </a:extLst>
          </p:cNvPr>
          <p:cNvGrpSpPr>
            <a:grpSpLocks/>
          </p:cNvGrpSpPr>
          <p:nvPr/>
        </p:nvGrpSpPr>
        <p:grpSpPr bwMode="auto">
          <a:xfrm>
            <a:off x="6327775" y="4332288"/>
            <a:ext cx="2060575" cy="1566862"/>
            <a:chOff x="6327902" y="4332550"/>
            <a:chExt cx="2060448" cy="1566037"/>
          </a:xfrm>
        </p:grpSpPr>
        <p:sp>
          <p:nvSpPr>
            <p:cNvPr id="13" name="Oval Callout 12">
              <a:extLst>
                <a:ext uri="{FF2B5EF4-FFF2-40B4-BE49-F238E27FC236}">
                  <a16:creationId xmlns:a16="http://schemas.microsoft.com/office/drawing/2014/main" id="{A315F955-8B03-40E0-8304-1ABE1A4538BA}"/>
                </a:ext>
              </a:extLst>
            </p:cNvPr>
            <p:cNvSpPr/>
            <p:nvPr/>
          </p:nvSpPr>
          <p:spPr>
            <a:xfrm>
              <a:off x="6327902" y="4332550"/>
              <a:ext cx="2060448" cy="1566037"/>
            </a:xfrm>
            <a:prstGeom prst="wedgeEllipseCallout">
              <a:avLst>
                <a:gd name="adj1" fmla="val -44502"/>
                <a:gd name="adj2" fmla="val 5627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7200" dirty="0">
                <a:latin typeface="Twinkl" pitchFamily="2" charset="0"/>
              </a:endParaRPr>
            </a:p>
          </p:txBody>
        </p:sp>
        <p:sp>
          <p:nvSpPr>
            <p:cNvPr id="8200" name="Rectangle 14">
              <a:extLst>
                <a:ext uri="{FF2B5EF4-FFF2-40B4-BE49-F238E27FC236}">
                  <a16:creationId xmlns:a16="http://schemas.microsoft.com/office/drawing/2014/main" id="{CCC0A439-4DFB-40DA-B935-1196B7D5C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7902" y="4698258"/>
              <a:ext cx="206044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7200" dirty="0">
                  <a:solidFill>
                    <a:srgbClr val="FFFFFF"/>
                  </a:solidFill>
                  <a:latin typeface="Twinkl" pitchFamily="2" charset="0"/>
                </a:rPr>
                <a:t>“ 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938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CC2C9E3-156E-405C-A249-5176E600C58D}"/>
              </a:ext>
            </a:extLst>
          </p:cNvPr>
          <p:cNvSpPr/>
          <p:nvPr/>
        </p:nvSpPr>
        <p:spPr>
          <a:xfrm>
            <a:off x="755650" y="2592388"/>
            <a:ext cx="7632700" cy="1304925"/>
          </a:xfrm>
          <a:prstGeom prst="roundRect">
            <a:avLst/>
          </a:prstGeom>
          <a:solidFill>
            <a:srgbClr val="9CC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97914F-BA1F-48C0-8BC5-D75271478E90}"/>
              </a:ext>
            </a:extLst>
          </p:cNvPr>
          <p:cNvSpPr/>
          <p:nvPr/>
        </p:nvSpPr>
        <p:spPr>
          <a:xfrm>
            <a:off x="755650" y="2787650"/>
            <a:ext cx="7632700" cy="950913"/>
          </a:xfrm>
          <a:prstGeom prst="rect">
            <a:avLst/>
          </a:prstGeom>
          <a:solidFill>
            <a:srgbClr val="9CC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9220" name="Rectangle 19">
            <a:extLst>
              <a:ext uri="{FF2B5EF4-FFF2-40B4-BE49-F238E27FC236}">
                <a16:creationId xmlns:a16="http://schemas.microsoft.com/office/drawing/2014/main" id="{1FD7A612-AB2C-4078-880E-E6E09428A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5" y="728663"/>
            <a:ext cx="5238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chemeClr val="tx1"/>
                </a:solidFill>
                <a:latin typeface="Twinkl" pitchFamily="2" charset="0"/>
              </a:rPr>
              <a:t>New Speaker, New Line</a:t>
            </a:r>
          </a:p>
        </p:txBody>
      </p:sp>
      <p:sp>
        <p:nvSpPr>
          <p:cNvPr id="9221" name="TextBox 1">
            <a:extLst>
              <a:ext uri="{FF2B5EF4-FFF2-40B4-BE49-F238E27FC236}">
                <a16:creationId xmlns:a16="http://schemas.microsoft.com/office/drawing/2014/main" id="{BD444FBC-A1F6-44DF-AE69-E7FFFAEE0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809750"/>
            <a:ext cx="7632700" cy="587375"/>
          </a:xfrm>
          <a:prstGeom prst="rect">
            <a:avLst/>
          </a:prstGeom>
          <a:solidFill>
            <a:srgbClr val="ACD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Start a new line whenever someone new speaks.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8B0272-AD3E-4C39-AC44-0C2BC603E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792413"/>
            <a:ext cx="763270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“How are you doing today?” asked Henry.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“I’m great!” said Ashton.</a:t>
            </a:r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D6EB2902-DB53-4AB6-8631-0817A80429D9}"/>
              </a:ext>
            </a:extLst>
          </p:cNvPr>
          <p:cNvCxnSpPr/>
          <p:nvPr/>
        </p:nvCxnSpPr>
        <p:spPr>
          <a:xfrm rot="10800000" flipV="1">
            <a:off x="4616450" y="3143250"/>
            <a:ext cx="1936750" cy="347663"/>
          </a:xfrm>
          <a:prstGeom prst="bentConnector3">
            <a:avLst>
              <a:gd name="adj1" fmla="val -23097"/>
            </a:avLst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24" name="Group 24">
            <a:extLst>
              <a:ext uri="{FF2B5EF4-FFF2-40B4-BE49-F238E27FC236}">
                <a16:creationId xmlns:a16="http://schemas.microsoft.com/office/drawing/2014/main" id="{2633ED1D-BFC1-432A-A6C4-6AB875964223}"/>
              </a:ext>
            </a:extLst>
          </p:cNvPr>
          <p:cNvGrpSpPr>
            <a:grpSpLocks/>
          </p:cNvGrpSpPr>
          <p:nvPr/>
        </p:nvGrpSpPr>
        <p:grpSpPr bwMode="auto">
          <a:xfrm>
            <a:off x="6327775" y="4332288"/>
            <a:ext cx="2060575" cy="1566862"/>
            <a:chOff x="6327902" y="4332550"/>
            <a:chExt cx="2060448" cy="1566037"/>
          </a:xfrm>
        </p:grpSpPr>
        <p:sp>
          <p:nvSpPr>
            <p:cNvPr id="26" name="Oval Callout 25">
              <a:extLst>
                <a:ext uri="{FF2B5EF4-FFF2-40B4-BE49-F238E27FC236}">
                  <a16:creationId xmlns:a16="http://schemas.microsoft.com/office/drawing/2014/main" id="{6B523FB9-443E-4B79-9424-F5DDF481195A}"/>
                </a:ext>
              </a:extLst>
            </p:cNvPr>
            <p:cNvSpPr/>
            <p:nvPr/>
          </p:nvSpPr>
          <p:spPr>
            <a:xfrm>
              <a:off x="6327902" y="4332550"/>
              <a:ext cx="2060448" cy="1566037"/>
            </a:xfrm>
            <a:prstGeom prst="wedgeEllipseCallout">
              <a:avLst>
                <a:gd name="adj1" fmla="val -44502"/>
                <a:gd name="adj2" fmla="val 5627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7200" dirty="0">
                <a:latin typeface="Twinkl" pitchFamily="2" charset="0"/>
              </a:endParaRPr>
            </a:p>
          </p:txBody>
        </p:sp>
        <p:sp>
          <p:nvSpPr>
            <p:cNvPr id="9226" name="Rectangle 26">
              <a:extLst>
                <a:ext uri="{FF2B5EF4-FFF2-40B4-BE49-F238E27FC236}">
                  <a16:creationId xmlns:a16="http://schemas.microsoft.com/office/drawing/2014/main" id="{F70F3CCC-F96C-4AF7-93C5-26CA76C3B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7902" y="4698258"/>
              <a:ext cx="206044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7200" dirty="0">
                  <a:solidFill>
                    <a:srgbClr val="FFFFFF"/>
                  </a:solidFill>
                  <a:latin typeface="Twinkl" pitchFamily="2" charset="0"/>
                </a:rPr>
                <a:t>“ 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791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3E4ACC2-E444-490C-9F94-46AE4F9969E9}"/>
              </a:ext>
            </a:extLst>
          </p:cNvPr>
          <p:cNvSpPr/>
          <p:nvPr/>
        </p:nvSpPr>
        <p:spPr>
          <a:xfrm>
            <a:off x="755650" y="2686050"/>
            <a:ext cx="7632700" cy="828675"/>
          </a:xfrm>
          <a:prstGeom prst="roundRect">
            <a:avLst/>
          </a:prstGeom>
          <a:solidFill>
            <a:srgbClr val="9CC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0243" name="Rectangle 19">
            <a:extLst>
              <a:ext uri="{FF2B5EF4-FFF2-40B4-BE49-F238E27FC236}">
                <a16:creationId xmlns:a16="http://schemas.microsoft.com/office/drawing/2014/main" id="{0F44891D-5526-47DC-8BD4-6E6ADDB89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300" y="728663"/>
            <a:ext cx="3327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chemeClr val="tx1"/>
                </a:solidFill>
                <a:latin typeface="Twinkl" pitchFamily="2" charset="0"/>
              </a:rPr>
              <a:t>Capital Letters</a:t>
            </a:r>
          </a:p>
        </p:txBody>
      </p:sp>
      <p:sp>
        <p:nvSpPr>
          <p:cNvPr id="10244" name="TextBox 10">
            <a:extLst>
              <a:ext uri="{FF2B5EF4-FFF2-40B4-BE49-F238E27FC236}">
                <a16:creationId xmlns:a16="http://schemas.microsoft.com/office/drawing/2014/main" id="{D8A64CA6-491F-4EDC-8950-77E6F64F4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903413"/>
            <a:ext cx="7632700" cy="587375"/>
          </a:xfrm>
          <a:prstGeom prst="rect">
            <a:avLst/>
          </a:prstGeom>
          <a:solidFill>
            <a:srgbClr val="ACD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Begin the direct speech with a capital letter.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54096B-1F2B-49C3-A197-C54209791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809875"/>
            <a:ext cx="7632700" cy="587375"/>
          </a:xfrm>
          <a:prstGeom prst="rect">
            <a:avLst/>
          </a:prstGeom>
          <a:solidFill>
            <a:srgbClr val="9CC7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“</a:t>
            </a:r>
            <a:r>
              <a:rPr lang="en-GB" altLang="en-US" sz="2400" dirty="0">
                <a:solidFill>
                  <a:srgbClr val="0070C0"/>
                </a:solidFill>
                <a:latin typeface="Twinkl" pitchFamily="2" charset="0"/>
              </a:rPr>
              <a:t>W</a:t>
            </a:r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hat an amazing day!” he announced.</a:t>
            </a:r>
          </a:p>
        </p:txBody>
      </p:sp>
      <p:grpSp>
        <p:nvGrpSpPr>
          <p:cNvPr id="10246" name="Group 17">
            <a:extLst>
              <a:ext uri="{FF2B5EF4-FFF2-40B4-BE49-F238E27FC236}">
                <a16:creationId xmlns:a16="http://schemas.microsoft.com/office/drawing/2014/main" id="{470E7F6E-2587-4E1D-AA5A-89866290408F}"/>
              </a:ext>
            </a:extLst>
          </p:cNvPr>
          <p:cNvGrpSpPr>
            <a:grpSpLocks/>
          </p:cNvGrpSpPr>
          <p:nvPr/>
        </p:nvGrpSpPr>
        <p:grpSpPr bwMode="auto">
          <a:xfrm>
            <a:off x="6327775" y="4332288"/>
            <a:ext cx="2060575" cy="1566862"/>
            <a:chOff x="6327902" y="4332550"/>
            <a:chExt cx="2060448" cy="1566037"/>
          </a:xfrm>
        </p:grpSpPr>
        <p:sp>
          <p:nvSpPr>
            <p:cNvPr id="19" name="Oval Callout 18">
              <a:extLst>
                <a:ext uri="{FF2B5EF4-FFF2-40B4-BE49-F238E27FC236}">
                  <a16:creationId xmlns:a16="http://schemas.microsoft.com/office/drawing/2014/main" id="{07055887-FF7A-4AFE-8056-836A6FC78CDD}"/>
                </a:ext>
              </a:extLst>
            </p:cNvPr>
            <p:cNvSpPr/>
            <p:nvPr/>
          </p:nvSpPr>
          <p:spPr>
            <a:xfrm>
              <a:off x="6327902" y="4332550"/>
              <a:ext cx="2060448" cy="1566037"/>
            </a:xfrm>
            <a:prstGeom prst="wedgeEllipseCallout">
              <a:avLst>
                <a:gd name="adj1" fmla="val -44502"/>
                <a:gd name="adj2" fmla="val 5627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7200" dirty="0">
                <a:latin typeface="Twinkl" pitchFamily="2" charset="0"/>
              </a:endParaRPr>
            </a:p>
          </p:txBody>
        </p:sp>
        <p:sp>
          <p:nvSpPr>
            <p:cNvPr id="10248" name="Rectangle 20">
              <a:extLst>
                <a:ext uri="{FF2B5EF4-FFF2-40B4-BE49-F238E27FC236}">
                  <a16:creationId xmlns:a16="http://schemas.microsoft.com/office/drawing/2014/main" id="{BDD24B24-DB7A-4CB3-A73F-8B3EDB2DF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7902" y="4698258"/>
              <a:ext cx="206044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7200" dirty="0">
                  <a:solidFill>
                    <a:srgbClr val="FFFFFF"/>
                  </a:solidFill>
                  <a:latin typeface="Twinkl" pitchFamily="2" charset="0"/>
                </a:rPr>
                <a:t>“ 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11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7C1776A-689C-4582-9B46-978265451878}"/>
              </a:ext>
            </a:extLst>
          </p:cNvPr>
          <p:cNvSpPr/>
          <p:nvPr/>
        </p:nvSpPr>
        <p:spPr>
          <a:xfrm>
            <a:off x="755650" y="3235325"/>
            <a:ext cx="7632700" cy="927100"/>
          </a:xfrm>
          <a:prstGeom prst="roundRect">
            <a:avLst/>
          </a:prstGeom>
          <a:solidFill>
            <a:srgbClr val="9CC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1267" name="Rectangle 19">
            <a:extLst>
              <a:ext uri="{FF2B5EF4-FFF2-40B4-BE49-F238E27FC236}">
                <a16:creationId xmlns:a16="http://schemas.microsoft.com/office/drawing/2014/main" id="{4BA17B2B-448B-410B-B425-67347486F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638" y="728663"/>
            <a:ext cx="2752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chemeClr val="tx1"/>
                </a:solidFill>
                <a:latin typeface="Twinkl" pitchFamily="2" charset="0"/>
              </a:rPr>
              <a:t>Punctuation</a:t>
            </a:r>
          </a:p>
        </p:txBody>
      </p:sp>
      <p:sp>
        <p:nvSpPr>
          <p:cNvPr id="11268" name="TextBox 1">
            <a:extLst>
              <a:ext uri="{FF2B5EF4-FFF2-40B4-BE49-F238E27FC236}">
                <a16:creationId xmlns:a16="http://schemas.microsoft.com/office/drawing/2014/main" id="{7DBB9DDB-01AC-48B1-9E6B-0FACD4C06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741488"/>
            <a:ext cx="7632700" cy="1325562"/>
          </a:xfrm>
          <a:prstGeom prst="rect">
            <a:avLst/>
          </a:prstGeom>
          <a:solidFill>
            <a:srgbClr val="ACD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Make sure your speech is correctly punctuated. </a:t>
            </a:r>
            <a:b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This includes a piece of punctuation before closing the inverted commas.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926746-8E85-4172-896B-DF710DF28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419475"/>
            <a:ext cx="7632700" cy="957263"/>
          </a:xfrm>
          <a:prstGeom prst="rect">
            <a:avLst/>
          </a:prstGeom>
          <a:solidFill>
            <a:srgbClr val="9CC7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0C0"/>
                </a:solidFill>
                <a:latin typeface="Twinkl" pitchFamily="2" charset="0"/>
              </a:rPr>
              <a:t>“</a:t>
            </a:r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There are times</a:t>
            </a:r>
            <a:r>
              <a:rPr lang="en-GB" altLang="en-US" sz="2400" dirty="0">
                <a:solidFill>
                  <a:srgbClr val="0070C0"/>
                </a:solidFill>
                <a:latin typeface="Twinkl" pitchFamily="2" charset="0"/>
              </a:rPr>
              <a:t>,</a:t>
            </a:r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 I feel</a:t>
            </a:r>
            <a:r>
              <a:rPr lang="en-GB" altLang="en-US" sz="2400" dirty="0">
                <a:solidFill>
                  <a:srgbClr val="0070C0"/>
                </a:solidFill>
                <a:latin typeface="Twinkl" pitchFamily="2" charset="0"/>
              </a:rPr>
              <a:t>,</a:t>
            </a:r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 that you are a little cold</a:t>
            </a:r>
            <a:r>
              <a:rPr lang="en-GB" altLang="en-US" sz="2400" dirty="0">
                <a:solidFill>
                  <a:srgbClr val="0070C0"/>
                </a:solidFill>
                <a:latin typeface="Twinkl" pitchFamily="2" charset="0"/>
              </a:rPr>
              <a:t>,”</a:t>
            </a:r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 </a:t>
            </a:r>
            <a:b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I said</a:t>
            </a:r>
            <a:r>
              <a:rPr lang="en-GB" altLang="en-US" sz="2400" dirty="0">
                <a:solidFill>
                  <a:srgbClr val="0070C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11270" name="Group 11">
            <a:extLst>
              <a:ext uri="{FF2B5EF4-FFF2-40B4-BE49-F238E27FC236}">
                <a16:creationId xmlns:a16="http://schemas.microsoft.com/office/drawing/2014/main" id="{ADD6E458-8742-42EB-84F5-558D3A165A99}"/>
              </a:ext>
            </a:extLst>
          </p:cNvPr>
          <p:cNvGrpSpPr>
            <a:grpSpLocks/>
          </p:cNvGrpSpPr>
          <p:nvPr/>
        </p:nvGrpSpPr>
        <p:grpSpPr bwMode="auto">
          <a:xfrm>
            <a:off x="6327775" y="4332288"/>
            <a:ext cx="2060575" cy="1566862"/>
            <a:chOff x="6327902" y="4332550"/>
            <a:chExt cx="2060448" cy="1566037"/>
          </a:xfrm>
        </p:grpSpPr>
        <p:sp>
          <p:nvSpPr>
            <p:cNvPr id="13" name="Oval Callout 12">
              <a:extLst>
                <a:ext uri="{FF2B5EF4-FFF2-40B4-BE49-F238E27FC236}">
                  <a16:creationId xmlns:a16="http://schemas.microsoft.com/office/drawing/2014/main" id="{CD3E4121-5D88-4643-9A32-BCA8667F3580}"/>
                </a:ext>
              </a:extLst>
            </p:cNvPr>
            <p:cNvSpPr/>
            <p:nvPr/>
          </p:nvSpPr>
          <p:spPr>
            <a:xfrm>
              <a:off x="6327902" y="4332550"/>
              <a:ext cx="2060448" cy="1566037"/>
            </a:xfrm>
            <a:prstGeom prst="wedgeEllipseCallout">
              <a:avLst>
                <a:gd name="adj1" fmla="val -44502"/>
                <a:gd name="adj2" fmla="val 5627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7200" dirty="0">
                <a:latin typeface="Twinkl" pitchFamily="2" charset="0"/>
              </a:endParaRPr>
            </a:p>
          </p:txBody>
        </p:sp>
        <p:sp>
          <p:nvSpPr>
            <p:cNvPr id="11272" name="Rectangle 13">
              <a:extLst>
                <a:ext uri="{FF2B5EF4-FFF2-40B4-BE49-F238E27FC236}">
                  <a16:creationId xmlns:a16="http://schemas.microsoft.com/office/drawing/2014/main" id="{E9BF3228-1605-4B22-9F94-53BEB4A83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7902" y="4698258"/>
              <a:ext cx="206044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7200" dirty="0">
                  <a:solidFill>
                    <a:srgbClr val="FFFFFF"/>
                  </a:solidFill>
                  <a:latin typeface="Twinkl" pitchFamily="2" charset="0"/>
                </a:rPr>
                <a:t>“ 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678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59FD75A-ECAC-475B-B2B8-4107A1A6BC2E}"/>
              </a:ext>
            </a:extLst>
          </p:cNvPr>
          <p:cNvSpPr/>
          <p:nvPr/>
        </p:nvSpPr>
        <p:spPr>
          <a:xfrm>
            <a:off x="755650" y="3235325"/>
            <a:ext cx="7632700" cy="927100"/>
          </a:xfrm>
          <a:prstGeom prst="roundRect">
            <a:avLst/>
          </a:prstGeom>
          <a:solidFill>
            <a:srgbClr val="9CC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2291" name="Rectangle 19">
            <a:extLst>
              <a:ext uri="{FF2B5EF4-FFF2-40B4-BE49-F238E27FC236}">
                <a16:creationId xmlns:a16="http://schemas.microsoft.com/office/drawing/2014/main" id="{77A51EE0-034D-4F84-B9CF-445E8AB3F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728663"/>
            <a:ext cx="7632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chemeClr val="tx1"/>
                </a:solidFill>
                <a:latin typeface="Twinkl" pitchFamily="2" charset="0"/>
              </a:rPr>
              <a:t>Reporting Clause</a:t>
            </a:r>
          </a:p>
        </p:txBody>
      </p:sp>
      <p:sp>
        <p:nvSpPr>
          <p:cNvPr id="12292" name="TextBox 1">
            <a:extLst>
              <a:ext uri="{FF2B5EF4-FFF2-40B4-BE49-F238E27FC236}">
                <a16:creationId xmlns:a16="http://schemas.microsoft.com/office/drawing/2014/main" id="{8AF32832-878A-4491-B31F-50C28AB31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741488"/>
            <a:ext cx="7632700" cy="1325562"/>
          </a:xfrm>
          <a:prstGeom prst="rect">
            <a:avLst/>
          </a:prstGeom>
          <a:solidFill>
            <a:srgbClr val="ACD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Include in your sentences information about who is speaking and even how they are speaking. This is called the reporting clause.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E76666-71E0-42ED-9F52-6E16D82C9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419475"/>
            <a:ext cx="7632700" cy="525886"/>
          </a:xfrm>
          <a:prstGeom prst="rect">
            <a:avLst/>
          </a:prstGeom>
          <a:solidFill>
            <a:srgbClr val="9CC7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  <a:latin typeface="Twinkl" pitchFamily="2" charset="0"/>
              </a:rPr>
              <a:t>“There are times, I feel, that you are a little cold,” </a:t>
            </a:r>
            <a:r>
              <a:rPr lang="en-GB" altLang="en-US" sz="2000" dirty="0">
                <a:solidFill>
                  <a:srgbClr val="0070C0"/>
                </a:solidFill>
                <a:latin typeface="Twinkl" pitchFamily="2" charset="0"/>
              </a:rPr>
              <a:t>I said</a:t>
            </a:r>
            <a:r>
              <a:rPr lang="en-GB" altLang="en-US" sz="2000" dirty="0">
                <a:solidFill>
                  <a:schemeClr val="tx1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12294" name="Group 11">
            <a:extLst>
              <a:ext uri="{FF2B5EF4-FFF2-40B4-BE49-F238E27FC236}">
                <a16:creationId xmlns:a16="http://schemas.microsoft.com/office/drawing/2014/main" id="{20DCDB94-649E-4833-8033-733AC41EAA7A}"/>
              </a:ext>
            </a:extLst>
          </p:cNvPr>
          <p:cNvGrpSpPr>
            <a:grpSpLocks/>
          </p:cNvGrpSpPr>
          <p:nvPr/>
        </p:nvGrpSpPr>
        <p:grpSpPr bwMode="auto">
          <a:xfrm>
            <a:off x="6327775" y="4332288"/>
            <a:ext cx="2060575" cy="1566862"/>
            <a:chOff x="6327902" y="4332550"/>
            <a:chExt cx="2060448" cy="1566037"/>
          </a:xfrm>
        </p:grpSpPr>
        <p:sp>
          <p:nvSpPr>
            <p:cNvPr id="13" name="Oval Callout 12">
              <a:extLst>
                <a:ext uri="{FF2B5EF4-FFF2-40B4-BE49-F238E27FC236}">
                  <a16:creationId xmlns:a16="http://schemas.microsoft.com/office/drawing/2014/main" id="{829680ED-0AD9-4B5F-AC91-6DBF816E88B5}"/>
                </a:ext>
              </a:extLst>
            </p:cNvPr>
            <p:cNvSpPr/>
            <p:nvPr/>
          </p:nvSpPr>
          <p:spPr>
            <a:xfrm>
              <a:off x="6327902" y="4332550"/>
              <a:ext cx="2060448" cy="1566037"/>
            </a:xfrm>
            <a:prstGeom prst="wedgeEllipseCallout">
              <a:avLst>
                <a:gd name="adj1" fmla="val -44502"/>
                <a:gd name="adj2" fmla="val 5627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7200" dirty="0">
                <a:latin typeface="Twinkl" pitchFamily="2" charset="0"/>
              </a:endParaRPr>
            </a:p>
          </p:txBody>
        </p:sp>
        <p:sp>
          <p:nvSpPr>
            <p:cNvPr id="12296" name="Rectangle 13">
              <a:extLst>
                <a:ext uri="{FF2B5EF4-FFF2-40B4-BE49-F238E27FC236}">
                  <a16:creationId xmlns:a16="http://schemas.microsoft.com/office/drawing/2014/main" id="{2AA69EBE-0393-48F4-9B3E-25DD2E031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7902" y="4698258"/>
              <a:ext cx="206044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7200" dirty="0">
                  <a:solidFill>
                    <a:srgbClr val="FFFFFF"/>
                  </a:solidFill>
                  <a:latin typeface="Twinkl" pitchFamily="2" charset="0"/>
                </a:rPr>
                <a:t>“ 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783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1">
            <a:extLst>
              <a:ext uri="{FF2B5EF4-FFF2-40B4-BE49-F238E27FC236}">
                <a16:creationId xmlns:a16="http://schemas.microsoft.com/office/drawing/2014/main" id="{8AF32832-878A-4491-B31F-50C28AB31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683" y="753758"/>
            <a:ext cx="7632700" cy="956773"/>
          </a:xfrm>
          <a:prstGeom prst="rect">
            <a:avLst/>
          </a:prstGeom>
          <a:solidFill>
            <a:srgbClr val="ACD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solidFill>
                  <a:schemeClr val="tx1"/>
                </a:solidFill>
                <a:latin typeface="Twinkl" pitchFamily="2" charset="0"/>
              </a:rPr>
              <a:t>Have a go at using direct speech. Use the picture below to help you think of ideas.</a:t>
            </a:r>
            <a:endParaRPr lang="en-GB" altLang="en-US" sz="2400" dirty="0">
              <a:solidFill>
                <a:schemeClr val="tx1"/>
              </a:solidFill>
              <a:latin typeface="Twinkl" pitchFamily="2" charset="0"/>
            </a:endParaRPr>
          </a:p>
        </p:txBody>
      </p:sp>
      <p:grpSp>
        <p:nvGrpSpPr>
          <p:cNvPr id="12294" name="Group 11">
            <a:extLst>
              <a:ext uri="{FF2B5EF4-FFF2-40B4-BE49-F238E27FC236}">
                <a16:creationId xmlns:a16="http://schemas.microsoft.com/office/drawing/2014/main" id="{20DCDB94-649E-4833-8033-733AC41EAA7A}"/>
              </a:ext>
            </a:extLst>
          </p:cNvPr>
          <p:cNvGrpSpPr>
            <a:grpSpLocks/>
          </p:cNvGrpSpPr>
          <p:nvPr/>
        </p:nvGrpSpPr>
        <p:grpSpPr bwMode="auto">
          <a:xfrm>
            <a:off x="7083425" y="1735120"/>
            <a:ext cx="2060575" cy="1566862"/>
            <a:chOff x="6327902" y="4332550"/>
            <a:chExt cx="2060448" cy="1566037"/>
          </a:xfrm>
        </p:grpSpPr>
        <p:sp>
          <p:nvSpPr>
            <p:cNvPr id="13" name="Oval Callout 12">
              <a:extLst>
                <a:ext uri="{FF2B5EF4-FFF2-40B4-BE49-F238E27FC236}">
                  <a16:creationId xmlns:a16="http://schemas.microsoft.com/office/drawing/2014/main" id="{829680ED-0AD9-4B5F-AC91-6DBF816E88B5}"/>
                </a:ext>
              </a:extLst>
            </p:cNvPr>
            <p:cNvSpPr/>
            <p:nvPr/>
          </p:nvSpPr>
          <p:spPr>
            <a:xfrm>
              <a:off x="6327902" y="4332550"/>
              <a:ext cx="2060448" cy="1566037"/>
            </a:xfrm>
            <a:prstGeom prst="wedgeEllipseCallout">
              <a:avLst>
                <a:gd name="adj1" fmla="val -44502"/>
                <a:gd name="adj2" fmla="val 5627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7200" dirty="0">
                <a:latin typeface="Twinkl" pitchFamily="2" charset="0"/>
              </a:endParaRPr>
            </a:p>
          </p:txBody>
        </p:sp>
        <p:sp>
          <p:nvSpPr>
            <p:cNvPr id="12296" name="Rectangle 13">
              <a:extLst>
                <a:ext uri="{FF2B5EF4-FFF2-40B4-BE49-F238E27FC236}">
                  <a16:creationId xmlns:a16="http://schemas.microsoft.com/office/drawing/2014/main" id="{2AA69EBE-0393-48F4-9B3E-25DD2E031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7902" y="4698258"/>
              <a:ext cx="206044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7200" dirty="0">
                  <a:solidFill>
                    <a:srgbClr val="FFFFFF"/>
                  </a:solidFill>
                  <a:latin typeface="Twinkl" pitchFamily="2" charset="0"/>
                </a:rPr>
                <a:t>“ ”</a:t>
              </a:r>
            </a:p>
          </p:txBody>
        </p:sp>
      </p:grpSp>
      <p:pic>
        <p:nvPicPr>
          <p:cNvPr id="1028" name="Picture 4" descr="How to draw… an alien invasion | Children&amp;#39;s books | The Guard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1827484"/>
            <a:ext cx="6927850" cy="489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7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8" y="305696"/>
            <a:ext cx="8247184" cy="994306"/>
          </a:xfrm>
          <a:prstGeom prst="roundRect">
            <a:avLst>
              <a:gd name="adj" fmla="val 0"/>
            </a:avLst>
          </a:prstGeom>
          <a:solidFill>
            <a:srgbClr val="0675AA"/>
          </a:solidFill>
        </p:spPr>
        <p:txBody>
          <a:bodyPr/>
          <a:lstStyle/>
          <a:p>
            <a:r>
              <a:rPr lang="en-GB" sz="3200" dirty="0" smtClean="0">
                <a:solidFill>
                  <a:schemeClr val="bg1"/>
                </a:solidFill>
                <a:latin typeface="Twinkl SemiBold" pitchFamily="2" charset="0"/>
              </a:rPr>
              <a:t>Remember to </a:t>
            </a:r>
            <a:r>
              <a:rPr lang="en-GB" sz="3200" dirty="0" err="1" smtClean="0">
                <a:solidFill>
                  <a:schemeClr val="bg1"/>
                </a:solidFill>
                <a:latin typeface="Twinkl SemiBold" pitchFamily="2" charset="0"/>
              </a:rPr>
              <a:t>uplevel</a:t>
            </a:r>
            <a:r>
              <a:rPr lang="en-GB" sz="3200" dirty="0" smtClean="0">
                <a:solidFill>
                  <a:schemeClr val="bg1"/>
                </a:solidFill>
                <a:latin typeface="Twinkl SemiBold" pitchFamily="2" charset="0"/>
              </a:rPr>
              <a:t> your words </a:t>
            </a:r>
            <a:endParaRPr lang="en-GB" sz="3200" dirty="0">
              <a:solidFill>
                <a:schemeClr val="bg1"/>
              </a:solidFill>
              <a:latin typeface="Twinkl SemiBold" pitchFamily="2" charset="0"/>
            </a:endParaRPr>
          </a:p>
        </p:txBody>
      </p:sp>
      <p:pic>
        <p:nvPicPr>
          <p:cNvPr id="4098" name="Picture 2" descr="Download Color Emotions Assets - Clip Art PNG Image with No Background -  PNGkey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619" y="4234023"/>
            <a:ext cx="2231673" cy="213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554892" y="1436414"/>
            <a:ext cx="2387600" cy="1557178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s</a:t>
            </a:r>
            <a:r>
              <a:rPr lang="en-GB" sz="2000" dirty="0" smtClean="0"/>
              <a:t>adness</a:t>
            </a:r>
            <a:endParaRPr lang="en-GB" sz="2000" dirty="0"/>
          </a:p>
        </p:txBody>
      </p:sp>
      <p:sp>
        <p:nvSpPr>
          <p:cNvPr id="4" name="Oval 3"/>
          <p:cNvSpPr/>
          <p:nvPr/>
        </p:nvSpPr>
        <p:spPr>
          <a:xfrm>
            <a:off x="2293822" y="2880045"/>
            <a:ext cx="1718408" cy="135397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confused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722190" y="3988434"/>
            <a:ext cx="2053004" cy="147470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surprised</a:t>
            </a:r>
            <a:endParaRPr lang="en-GB" dirty="0"/>
          </a:p>
        </p:txBody>
      </p:sp>
      <p:pic>
        <p:nvPicPr>
          <p:cNvPr id="5122" name="Picture 2" descr="SAD Synonym: List of 35 Useful Synonyms for SAD in English - English Study  On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111" y="1030350"/>
            <a:ext cx="4596263" cy="240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ONFUSED Synonym: List of 50+ Synonyms for Confused in English • 7ES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781" y="3435728"/>
            <a:ext cx="2652739" cy="361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in on Clever Chameleon&amp;#39;s Favorite Produc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811" y="3435728"/>
            <a:ext cx="2324551" cy="347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91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8" y="305696"/>
            <a:ext cx="8247184" cy="994306"/>
          </a:xfrm>
          <a:prstGeom prst="roundRect">
            <a:avLst>
              <a:gd name="adj" fmla="val 0"/>
            </a:avLst>
          </a:prstGeom>
          <a:solidFill>
            <a:srgbClr val="0675AA"/>
          </a:solidFill>
        </p:spPr>
        <p:txBody>
          <a:bodyPr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Twinkl SemiBold" pitchFamily="2" charset="0"/>
              </a:rPr>
              <a:t>Today, </a:t>
            </a:r>
            <a:r>
              <a:rPr lang="en-GB" sz="2800" dirty="0" smtClean="0">
                <a:solidFill>
                  <a:schemeClr val="bg1"/>
                </a:solidFill>
                <a:latin typeface="Twinkl SemiBold" pitchFamily="2" charset="0"/>
              </a:rPr>
              <a:t>you will be continuing your writing.</a:t>
            </a:r>
            <a:endParaRPr lang="en-GB" sz="2800" dirty="0">
              <a:solidFill>
                <a:schemeClr val="bg1"/>
              </a:solidFill>
              <a:latin typeface="Twinkl SemiBold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9781" y="1533237"/>
            <a:ext cx="73244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Remember to refer back to your plans when writing – all of your ideas are already there.</a:t>
            </a:r>
          </a:p>
          <a:p>
            <a:endParaRPr lang="en-GB" sz="2400" dirty="0"/>
          </a:p>
          <a:p>
            <a:r>
              <a:rPr lang="en-GB" sz="2400" dirty="0" smtClean="0"/>
              <a:t>When writing, make sure you refer back to the resources to </a:t>
            </a:r>
            <a:r>
              <a:rPr lang="en-GB" sz="2400" dirty="0" err="1" smtClean="0"/>
              <a:t>uplevel</a:t>
            </a:r>
            <a:r>
              <a:rPr lang="en-GB" sz="2400" dirty="0" smtClean="0"/>
              <a:t> and improve your work – we do not want boring words such as sad, happy and said.</a:t>
            </a:r>
          </a:p>
          <a:p>
            <a:endParaRPr lang="en-GB" sz="2400" dirty="0"/>
          </a:p>
          <a:p>
            <a:r>
              <a:rPr lang="en-GB" sz="2400" dirty="0" smtClean="0"/>
              <a:t>If you are stuck for ideas, ask your partner for their thoughts too. Don’t forget, you can read other children’s work to help inspire more ideas.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8235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679</TotalTime>
  <Words>347</Words>
  <Application>Microsoft Office PowerPoint</Application>
  <PresentationFormat>On-screen Show (4:3)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Sassoon Infant Rg</vt:lpstr>
      <vt:lpstr>Calibri</vt:lpstr>
      <vt:lpstr>Twinkl SemiBold</vt:lpstr>
      <vt:lpstr>Arial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 to uplevel your words </vt:lpstr>
      <vt:lpstr>Today, you will be continuing your writing.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Harvey Johnson</dc:creator>
  <cp:lastModifiedBy>Carla Austin</cp:lastModifiedBy>
  <cp:revision>53</cp:revision>
  <cp:lastPrinted>2021-11-09T06:51:07Z</cp:lastPrinted>
  <dcterms:created xsi:type="dcterms:W3CDTF">2018-10-17T08:15:56Z</dcterms:created>
  <dcterms:modified xsi:type="dcterms:W3CDTF">2021-11-25T08:40:50Z</dcterms:modified>
</cp:coreProperties>
</file>