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4" r:id="rId15"/>
    <p:sldId id="305" r:id="rId16"/>
    <p:sldId id="287" r:id="rId17"/>
    <p:sldId id="285" r:id="rId18"/>
    <p:sldId id="306" r:id="rId19"/>
    <p:sldId id="267" r:id="rId20"/>
  </p:sldIdLst>
  <p:sldSz cx="9144000" cy="6858000" type="screen4x3"/>
  <p:notesSz cx="6797675" cy="9982200"/>
  <p:embeddedFontLst>
    <p:embeddedFont>
      <p:font typeface="Sassoon Infant Rg" panose="02000503030000020003" charset="0"/>
      <p:regular r:id="rId23"/>
      <p:bold r:id="rId24"/>
    </p:embeddedFont>
    <p:embeddedFont>
      <p:font typeface="Twinkl SemiBold" charset="0"/>
      <p:bold r:id="rId25"/>
    </p:embeddedFont>
    <p:embeddedFont>
      <p:font typeface="Twinkl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5AA"/>
    <a:srgbClr val="A7A29C"/>
    <a:srgbClr val="B3CBD7"/>
    <a:srgbClr val="DE1E5A"/>
    <a:srgbClr val="ACDDFC"/>
    <a:srgbClr val="FFFFFF"/>
    <a:srgbClr val="E6E6E6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72" y="416"/>
      </p:cViewPr>
      <p:guideLst>
        <p:guide orient="horz" pos="2160"/>
        <p:guide pos="2880"/>
        <p:guide pos="340"/>
        <p:guide orient="horz" pos="4020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USbWeExbY&amp;t=262s" TargetMode="External"/><Relationship Id="rId2" Type="http://schemas.openxmlformats.org/officeDocument/2006/relationships/hyperlink" Target="https://www.youtube.com/watch?v=gmJQDhxL9mY&amp;t=1321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9219"/>
          <p:cNvGrpSpPr>
            <a:grpSpLocks/>
          </p:cNvGrpSpPr>
          <p:nvPr/>
        </p:nvGrpSpPr>
        <p:grpSpPr bwMode="auto">
          <a:xfrm>
            <a:off x="760413" y="2089150"/>
            <a:ext cx="7632700" cy="1404938"/>
            <a:chOff x="759679" y="2088425"/>
            <a:chExt cx="7632700" cy="14057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4C9CC1-6C58-47B1-A3D3-2F4ACA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79" y="2088425"/>
              <a:ext cx="7632700" cy="5257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are shorter than dashes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1BB2335-FAC1-4800-98B4-B0E6933F3E06}"/>
                </a:ext>
              </a:extLst>
            </p:cNvPr>
            <p:cNvCxnSpPr/>
            <p:nvPr/>
          </p:nvCxnSpPr>
          <p:spPr>
            <a:xfrm>
              <a:off x="4577616" y="2614183"/>
              <a:ext cx="0" cy="87997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1" name="Group 9220"/>
          <p:cNvGrpSpPr>
            <a:grpSpLocks/>
          </p:cNvGrpSpPr>
          <p:nvPr/>
        </p:nvGrpSpPr>
        <p:grpSpPr bwMode="auto">
          <a:xfrm>
            <a:off x="750888" y="4125913"/>
            <a:ext cx="7632700" cy="1411287"/>
            <a:chOff x="750887" y="4126617"/>
            <a:chExt cx="7632699" cy="14105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E28065-4D28-40F5-98DA-5C32BB009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7" y="5031032"/>
              <a:ext cx="7632699" cy="5061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have no gap between words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90FFFD8-5CA2-4B63-A6B0-19D70C15C7CD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4565649" y="4126617"/>
              <a:ext cx="1588" cy="904415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Hyphens</a:t>
            </a:r>
            <a:endParaRPr lang="en-GB" altLang="en-US" sz="3600" smtClean="0">
              <a:latin typeface="Twinkl" panose="020B060402020202020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do you know about hyphens? Tell your partner.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25750" y="5719763"/>
            <a:ext cx="3551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Do you and your partner agree?</a:t>
            </a:r>
          </a:p>
        </p:txBody>
      </p:sp>
      <p:grpSp>
        <p:nvGrpSpPr>
          <p:cNvPr id="9222" name="Group 9221"/>
          <p:cNvGrpSpPr>
            <a:grpSpLocks/>
          </p:cNvGrpSpPr>
          <p:nvPr/>
        </p:nvGrpSpPr>
        <p:grpSpPr bwMode="auto">
          <a:xfrm>
            <a:off x="760413" y="2728913"/>
            <a:ext cx="3503612" cy="777875"/>
            <a:chOff x="760413" y="2728553"/>
            <a:chExt cx="3503856" cy="7775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2C47F8-C14D-4E49-B568-9433898C9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3" y="2728553"/>
              <a:ext cx="3503856" cy="6506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can be used in </a:t>
              </a:r>
              <a:br>
                <a:rPr lang="en-GB" dirty="0">
                  <a:latin typeface="+mn-lt"/>
                </a:rPr>
              </a:br>
              <a:r>
                <a:rPr lang="en-GB" dirty="0">
                  <a:latin typeface="+mn-lt"/>
                </a:rPr>
                <a:t>compound adjectives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95624CF-2599-4E3D-9DB5-347FAF1C3CEF}"/>
                </a:ext>
              </a:extLst>
            </p:cNvPr>
            <p:cNvCxnSpPr/>
            <p:nvPr/>
          </p:nvCxnSpPr>
          <p:spPr>
            <a:xfrm>
              <a:off x="4140435" y="3396613"/>
              <a:ext cx="0" cy="109493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8" name="Group 9227"/>
          <p:cNvGrpSpPr>
            <a:grpSpLocks/>
          </p:cNvGrpSpPr>
          <p:nvPr/>
        </p:nvGrpSpPr>
        <p:grpSpPr bwMode="auto">
          <a:xfrm>
            <a:off x="5114925" y="3494088"/>
            <a:ext cx="3273425" cy="650875"/>
            <a:chOff x="5115350" y="3494153"/>
            <a:chExt cx="3272999" cy="6513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05BA29-7F5D-4D15-B8BD-F24AF079A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127" y="3494153"/>
              <a:ext cx="3095222" cy="6513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can be used in </a:t>
              </a:r>
              <a:br>
                <a:rPr lang="en-GB" dirty="0">
                  <a:latin typeface="+mn-lt"/>
                </a:rPr>
              </a:br>
              <a:r>
                <a:rPr lang="en-GB" dirty="0">
                  <a:latin typeface="+mn-lt"/>
                </a:rPr>
                <a:t>compound nouns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9F64EC-9792-43CC-97D5-B48778DAD526}"/>
                </a:ext>
              </a:extLst>
            </p:cNvPr>
            <p:cNvCxnSpPr/>
            <p:nvPr/>
          </p:nvCxnSpPr>
          <p:spPr>
            <a:xfrm>
              <a:off x="5115350" y="3819830"/>
              <a:ext cx="177777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3" name="Group 9222"/>
          <p:cNvGrpSpPr>
            <a:grpSpLocks/>
          </p:cNvGrpSpPr>
          <p:nvPr/>
        </p:nvGrpSpPr>
        <p:grpSpPr bwMode="auto">
          <a:xfrm>
            <a:off x="777875" y="3508375"/>
            <a:ext cx="3273425" cy="650875"/>
            <a:chOff x="777993" y="3507907"/>
            <a:chExt cx="3272999" cy="651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4105C2-1713-4820-8DD9-9AC4DEB5D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3" y="3507907"/>
              <a:ext cx="3095222" cy="6513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can be used in some numbers 20 to 99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C95956-D830-494D-B11B-D20C2DAD2043}"/>
                </a:ext>
              </a:extLst>
            </p:cNvPr>
            <p:cNvCxnSpPr/>
            <p:nvPr/>
          </p:nvCxnSpPr>
          <p:spPr>
            <a:xfrm>
              <a:off x="3873215" y="3833586"/>
              <a:ext cx="177777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6" name="Group 9225"/>
          <p:cNvGrpSpPr>
            <a:grpSpLocks/>
          </p:cNvGrpSpPr>
          <p:nvPr/>
        </p:nvGrpSpPr>
        <p:grpSpPr bwMode="auto">
          <a:xfrm>
            <a:off x="4862513" y="2728913"/>
            <a:ext cx="3525837" cy="779462"/>
            <a:chOff x="4862145" y="2729620"/>
            <a:chExt cx="3526205" cy="7782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1B2B0D-4FCB-4163-B228-857572AC0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145" y="2729620"/>
              <a:ext cx="3526205" cy="6514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can be used after prefixes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B23B1E-6FBB-4DD3-84C1-BB201EDBA41F}"/>
                </a:ext>
              </a:extLst>
            </p:cNvPr>
            <p:cNvCxnSpPr/>
            <p:nvPr/>
          </p:nvCxnSpPr>
          <p:spPr>
            <a:xfrm>
              <a:off x="4978044" y="3398535"/>
              <a:ext cx="0" cy="109372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4" name="Group 9223"/>
          <p:cNvGrpSpPr>
            <a:grpSpLocks/>
          </p:cNvGrpSpPr>
          <p:nvPr/>
        </p:nvGrpSpPr>
        <p:grpSpPr bwMode="auto">
          <a:xfrm>
            <a:off x="777875" y="4113213"/>
            <a:ext cx="3503613" cy="790575"/>
            <a:chOff x="777993" y="4113425"/>
            <a:chExt cx="3503857" cy="7904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119F69-6917-41D6-B1E5-D46099EB6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3" y="4253110"/>
              <a:ext cx="3503857" cy="6508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are used to avoid ambiguity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D15F20-C14C-479D-B261-B4BC0C6A14BA}"/>
                </a:ext>
              </a:extLst>
            </p:cNvPr>
            <p:cNvCxnSpPr/>
            <p:nvPr/>
          </p:nvCxnSpPr>
          <p:spPr>
            <a:xfrm>
              <a:off x="4153253" y="4113425"/>
              <a:ext cx="0" cy="139685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9" name="Group 9228"/>
          <p:cNvGrpSpPr>
            <a:grpSpLocks/>
          </p:cNvGrpSpPr>
          <p:nvPr/>
        </p:nvGrpSpPr>
        <p:grpSpPr bwMode="auto">
          <a:xfrm>
            <a:off x="4862513" y="4114800"/>
            <a:ext cx="3525837" cy="788988"/>
            <a:chOff x="4862145" y="4115226"/>
            <a:chExt cx="3526205" cy="788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437947-0118-4A7B-9992-F8A975693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145" y="4253287"/>
              <a:ext cx="3526205" cy="6506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are used to show that a word continues on the next line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A26E80-AAF5-48C2-8980-9F6B94C372B8}"/>
                </a:ext>
              </a:extLst>
            </p:cNvPr>
            <p:cNvCxnSpPr/>
            <p:nvPr/>
          </p:nvCxnSpPr>
          <p:spPr>
            <a:xfrm>
              <a:off x="4989158" y="4115226"/>
              <a:ext cx="0" cy="13806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824A4F-7A68-4E93-B382-539E95343291}"/>
              </a:ext>
            </a:extLst>
          </p:cNvPr>
          <p:cNvSpPr>
            <a:spLocks/>
          </p:cNvSpPr>
          <p:nvPr/>
        </p:nvSpPr>
        <p:spPr bwMode="auto">
          <a:xfrm>
            <a:off x="4051300" y="3494088"/>
            <a:ext cx="1063625" cy="650875"/>
          </a:xfrm>
          <a:prstGeom prst="rect">
            <a:avLst/>
          </a:prstGeom>
          <a:solidFill>
            <a:schemeClr val="accent4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28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Hyphens after Prefixes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 following sentences and identify where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hyphens have been used and why.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20E25C-FE80-48B8-A673-61213BB06D68}"/>
              </a:ext>
            </a:extLst>
          </p:cNvPr>
          <p:cNvSpPr>
            <a:spLocks/>
          </p:cNvSpPr>
          <p:nvPr/>
        </p:nvSpPr>
        <p:spPr bwMode="auto">
          <a:xfrm>
            <a:off x="760413" y="2405063"/>
            <a:ext cx="7627937" cy="1404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all-knowing genie granted my three wishes.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848A25-F064-4444-B766-7C1870E73831}"/>
              </a:ext>
            </a:extLst>
          </p:cNvPr>
          <p:cNvSpPr>
            <a:spLocks/>
          </p:cNvSpPr>
          <p:nvPr/>
        </p:nvSpPr>
        <p:spPr bwMode="auto">
          <a:xfrm>
            <a:off x="760413" y="4038600"/>
            <a:ext cx="7627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We painted self-portraits in our art lesson this afternoon. 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0413" y="5483225"/>
            <a:ext cx="7627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usually use a hyphen after the prefixes all- and self-,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as they make compound adjectives and nouns.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57238" y="3949700"/>
            <a:ext cx="7627937" cy="1404938"/>
            <a:chOff x="758031" y="4001649"/>
            <a:chExt cx="7627937" cy="14039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30DA31-BF84-4653-9CB9-E0D879269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" y="4001649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We painted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self-portraits</a:t>
              </a:r>
              <a:r>
                <a:rPr lang="en-GB" dirty="0">
                  <a:latin typeface="+mn-lt"/>
                </a:rPr>
                <a:t> in our art lesson this afternoon. </a:t>
              </a:r>
            </a:p>
          </p:txBody>
        </p:sp>
        <p:pic>
          <p:nvPicPr>
            <p:cNvPr id="1844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325" y="4397857"/>
              <a:ext cx="768055" cy="79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0413" y="2384425"/>
            <a:ext cx="7627937" cy="1403350"/>
            <a:chOff x="760413" y="2384300"/>
            <a:chExt cx="7627937" cy="14039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0C1F78-488E-4366-8B66-7923AF438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3" y="2384300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all-knowing </a:t>
              </a:r>
              <a:r>
                <a:rPr lang="en-GB" dirty="0">
                  <a:latin typeface="+mn-lt"/>
                </a:rPr>
                <a:t>genie granted my three wishes.</a:t>
              </a:r>
            </a:p>
          </p:txBody>
        </p:sp>
        <p:pic>
          <p:nvPicPr>
            <p:cNvPr id="1844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474" y="2731189"/>
              <a:ext cx="768055" cy="79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98550"/>
            <a:ext cx="18637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Hyphens after Prefixes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 following sentences and identify where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hyphens have been used and why.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BB6CD-DFDC-4EC3-9583-D67BC0A9D88E}"/>
              </a:ext>
            </a:extLst>
          </p:cNvPr>
          <p:cNvSpPr>
            <a:spLocks/>
          </p:cNvSpPr>
          <p:nvPr/>
        </p:nvSpPr>
        <p:spPr bwMode="auto">
          <a:xfrm>
            <a:off x="760413" y="2405063"/>
            <a:ext cx="7627937" cy="1404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We will re-enter the Earth’s atmosphere soon.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0FD54-A8AF-4AF0-A526-157646364EF6}"/>
              </a:ext>
            </a:extLst>
          </p:cNvPr>
          <p:cNvSpPr>
            <a:spLocks/>
          </p:cNvSpPr>
          <p:nvPr/>
        </p:nvSpPr>
        <p:spPr bwMode="auto">
          <a:xfrm>
            <a:off x="760413" y="4038600"/>
            <a:ext cx="7627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We will </a:t>
            </a:r>
            <a:r>
              <a:rPr lang="en-GB" dirty="0" err="1">
                <a:latin typeface="+mn-lt"/>
              </a:rPr>
              <a:t>reenter</a:t>
            </a:r>
            <a:r>
              <a:rPr lang="en-GB" dirty="0">
                <a:latin typeface="+mn-lt"/>
              </a:rPr>
              <a:t> the Earth’s atmosphere soon.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0413" y="5591175"/>
            <a:ext cx="7627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sometimes need to use a hyphen with a word that has a prefix, to avoid doubling up a vowel and changing the pronunciation.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55650" y="2438400"/>
            <a:ext cx="7627938" cy="1404938"/>
            <a:chOff x="755650" y="-1011422"/>
            <a:chExt cx="7627937" cy="14039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B17BC4-5FA1-4143-8194-634EB025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" y="-1011422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We will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re-enter </a:t>
              </a:r>
              <a:r>
                <a:rPr lang="en-GB" dirty="0">
                  <a:latin typeface="+mn-lt"/>
                </a:rPr>
                <a:t>the Earth’s atmosphere soon.</a:t>
              </a:r>
            </a:p>
          </p:txBody>
        </p:sp>
        <p:pic>
          <p:nvPicPr>
            <p:cNvPr id="1947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157" y="-665944"/>
              <a:ext cx="768055" cy="79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52475" y="4005263"/>
            <a:ext cx="7627938" cy="1403350"/>
            <a:chOff x="753268" y="554423"/>
            <a:chExt cx="7627937" cy="14039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03B1E6-416B-46E5-86D3-E599B90FE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8" y="554423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We will </a:t>
              </a:r>
              <a:r>
                <a:rPr lang="en-GB" dirty="0" err="1">
                  <a:latin typeface="+mn-lt"/>
                </a:rPr>
                <a:t>reenter</a:t>
              </a:r>
              <a:r>
                <a:rPr lang="en-GB" dirty="0">
                  <a:latin typeface="+mn-lt"/>
                </a:rPr>
                <a:t> the Earth’s atmosphere soon.</a:t>
              </a:r>
            </a:p>
          </p:txBody>
        </p:sp>
        <p:pic>
          <p:nvPicPr>
            <p:cNvPr id="19468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836" y="780129"/>
              <a:ext cx="747603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200150"/>
            <a:ext cx="1327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404938"/>
            <a:ext cx="224313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 SemiBold" charset="0"/>
              </a:rPr>
              <a:t>Hyphens after Prefixes to Avoid Ambiguity 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 following sentences and identify where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hyphens have been used and why.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36408-9A4C-4561-AAFE-CB798CC53603}"/>
              </a:ext>
            </a:extLst>
          </p:cNvPr>
          <p:cNvSpPr>
            <a:spLocks/>
          </p:cNvSpPr>
          <p:nvPr/>
        </p:nvSpPr>
        <p:spPr bwMode="auto">
          <a:xfrm>
            <a:off x="760413" y="2405063"/>
            <a:ext cx="7627937" cy="1404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had to re-cover my book when the cover got damaged.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B3DDA2-B7FC-4FE3-AA9C-A31620693459}"/>
              </a:ext>
            </a:extLst>
          </p:cNvPr>
          <p:cNvSpPr>
            <a:spLocks/>
          </p:cNvSpPr>
          <p:nvPr/>
        </p:nvSpPr>
        <p:spPr bwMode="auto">
          <a:xfrm>
            <a:off x="760413" y="4038600"/>
            <a:ext cx="7627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had to recover my book when the cover got damaged.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0413" y="5591175"/>
            <a:ext cx="7627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 We sometimes need to use a hyphen within a word that has a prefix to avoid ambiguity (recover means something very different to re-cover).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0413" y="2363788"/>
            <a:ext cx="7627937" cy="1403350"/>
            <a:chOff x="755650" y="-1011422"/>
            <a:chExt cx="7627937" cy="14039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EF70B8-050D-4686-81F7-7244B091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" y="-1011422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I had to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re-cover</a:t>
              </a:r>
              <a:r>
                <a:rPr lang="en-GB" dirty="0">
                  <a:solidFill>
                    <a:srgbClr val="CB065B"/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my book when the cover got damaged.</a:t>
              </a:r>
            </a:p>
          </p:txBody>
        </p:sp>
        <p:pic>
          <p:nvPicPr>
            <p:cNvPr id="2049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523" y="-665944"/>
              <a:ext cx="768055" cy="79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57238" y="3929063"/>
            <a:ext cx="7627937" cy="1404937"/>
            <a:chOff x="753268" y="554423"/>
            <a:chExt cx="7627937" cy="14039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30606F-4DD1-4C9A-9003-374D3F712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8" y="554423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I had to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recover</a:t>
              </a:r>
              <a:r>
                <a:rPr lang="en-GB" dirty="0">
                  <a:solidFill>
                    <a:srgbClr val="CB065B"/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my book when the cover got damaged.</a:t>
              </a:r>
            </a:p>
          </p:txBody>
        </p:sp>
        <p:pic>
          <p:nvPicPr>
            <p:cNvPr id="2049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836" y="780129"/>
              <a:ext cx="747603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84325"/>
            <a:ext cx="201453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 SemiBold" charset="0"/>
              </a:rPr>
              <a:t>Hyphens after Prefixes to Avoid Ambiguity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Choose the appropriate word to complete these sentences.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05B81-5BE9-47CF-B958-E4C4C97C444F}"/>
              </a:ext>
            </a:extLst>
          </p:cNvPr>
          <p:cNvSpPr>
            <a:spLocks/>
          </p:cNvSpPr>
          <p:nvPr/>
        </p:nvSpPr>
        <p:spPr bwMode="auto">
          <a:xfrm>
            <a:off x="755650" y="2132013"/>
            <a:ext cx="7627938" cy="915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Our teacher asked me to research / re-search my drawer to find my missing homework.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1DD742-FFBC-4CE5-A5DB-83302B9456BF}"/>
              </a:ext>
            </a:extLst>
          </p:cNvPr>
          <p:cNvSpPr>
            <a:spLocks/>
          </p:cNvSpPr>
          <p:nvPr/>
        </p:nvSpPr>
        <p:spPr bwMode="auto">
          <a:xfrm>
            <a:off x="760413" y="3159125"/>
            <a:ext cx="7627937" cy="915988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It is important to recycle / re-cycle as much as possible.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29F63F-4267-4F90-858B-1A9DD40E582C}"/>
              </a:ext>
            </a:extLst>
          </p:cNvPr>
          <p:cNvSpPr>
            <a:spLocks/>
          </p:cNvSpPr>
          <p:nvPr/>
        </p:nvSpPr>
        <p:spPr bwMode="auto">
          <a:xfrm>
            <a:off x="760413" y="4186238"/>
            <a:ext cx="7627937" cy="915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Mrs Cook said that she was going to remark / re-mark the tests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because the scores all seemed quite low.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396F40-5F22-422F-B696-CDC17B2CA084}"/>
              </a:ext>
            </a:extLst>
          </p:cNvPr>
          <p:cNvSpPr>
            <a:spLocks/>
          </p:cNvSpPr>
          <p:nvPr/>
        </p:nvSpPr>
        <p:spPr bwMode="auto">
          <a:xfrm>
            <a:off x="765175" y="5213350"/>
            <a:ext cx="7627938" cy="915988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Marek is an excellent goalkeeper because he has quick reflexes / re-flexes.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57238" y="2132013"/>
            <a:ext cx="7627937" cy="915987"/>
            <a:chOff x="758031" y="2131620"/>
            <a:chExt cx="7627937" cy="9163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77DC70-927D-477F-BB37-D696E681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" y="2131620"/>
              <a:ext cx="7627937" cy="9163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Our teacher asked me to research /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re-search</a:t>
              </a:r>
              <a:r>
                <a:rPr lang="en-GB" dirty="0">
                  <a:solidFill>
                    <a:srgbClr val="CB065B"/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my drawer to find my missing homework.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345E4C-4BF9-4B08-ADEA-1074D2578C3E}"/>
                </a:ext>
              </a:extLst>
            </p:cNvPr>
            <p:cNvSpPr/>
            <p:nvPr/>
          </p:nvSpPr>
          <p:spPr>
            <a:xfrm>
              <a:off x="4677568" y="2253901"/>
              <a:ext cx="1074738" cy="377961"/>
            </a:xfrm>
            <a:prstGeom prst="rect">
              <a:avLst/>
            </a:prstGeom>
            <a:noFill/>
            <a:ln w="28575">
              <a:solidFill>
                <a:srgbClr val="CB0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63588" y="3159125"/>
            <a:ext cx="7626350" cy="915988"/>
            <a:chOff x="762794" y="3158754"/>
            <a:chExt cx="7627937" cy="91631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AE7807-C24E-4C65-9B0C-49CB58766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4" y="3158754"/>
              <a:ext cx="7627937" cy="916317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It is important to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recycle</a:t>
              </a:r>
              <a:r>
                <a:rPr lang="en-GB" dirty="0">
                  <a:solidFill>
                    <a:srgbClr val="CB065B"/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/ re-cycle as much as possible.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C2927A-9735-4378-AC23-062080B1C294}"/>
                </a:ext>
              </a:extLst>
            </p:cNvPr>
            <p:cNvSpPr/>
            <p:nvPr/>
          </p:nvSpPr>
          <p:spPr>
            <a:xfrm>
              <a:off x="3508152" y="3433491"/>
              <a:ext cx="839963" cy="377961"/>
            </a:xfrm>
            <a:prstGeom prst="rect">
              <a:avLst/>
            </a:prstGeom>
            <a:noFill/>
            <a:ln w="28575">
              <a:solidFill>
                <a:srgbClr val="CB0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63588" y="4186238"/>
            <a:ext cx="7626350" cy="915987"/>
            <a:chOff x="762794" y="4185888"/>
            <a:chExt cx="7627937" cy="9163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8178C6-92DE-412F-BD37-99E944F66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4" y="4185888"/>
              <a:ext cx="7627937" cy="9163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Mrs Cook said that she was going to remark /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re-mark</a:t>
              </a:r>
              <a:r>
                <a:rPr lang="en-GB" dirty="0">
                  <a:solidFill>
                    <a:srgbClr val="CB065B"/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the tests </a:t>
              </a:r>
              <a:br>
                <a:rPr lang="en-GB" dirty="0">
                  <a:latin typeface="+mn-lt"/>
                </a:rPr>
              </a:br>
              <a:r>
                <a:rPr lang="en-GB" dirty="0">
                  <a:latin typeface="+mn-lt"/>
                </a:rPr>
                <a:t>because the scores all seemed quite low.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7997BF-EF67-438B-8C7B-1C0F07D21726}"/>
                </a:ext>
              </a:extLst>
            </p:cNvPr>
            <p:cNvSpPr/>
            <p:nvPr/>
          </p:nvSpPr>
          <p:spPr>
            <a:xfrm>
              <a:off x="6005810" y="4324050"/>
              <a:ext cx="959050" cy="377961"/>
            </a:xfrm>
            <a:prstGeom prst="rect">
              <a:avLst/>
            </a:prstGeom>
            <a:noFill/>
            <a:ln w="28575">
              <a:solidFill>
                <a:srgbClr val="CB0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68350" y="5213350"/>
            <a:ext cx="7627938" cy="915988"/>
            <a:chOff x="767557" y="5213021"/>
            <a:chExt cx="7627937" cy="9163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6A46E6C-77C7-498D-9281-60C937BD1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7" y="5213021"/>
              <a:ext cx="7627937" cy="916317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Marek is an excellent goalkeeper because he has quick </a:t>
              </a:r>
              <a:br>
                <a:rPr lang="en-GB" dirty="0">
                  <a:latin typeface="+mn-lt"/>
                </a:rPr>
              </a:b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reflexes</a:t>
              </a:r>
              <a:r>
                <a:rPr lang="en-GB" dirty="0">
                  <a:solidFill>
                    <a:srgbClr val="CB065B"/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/ re-flexes.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A0A398-98AA-44A0-8BDF-BD0AF01B872A}"/>
                </a:ext>
              </a:extLst>
            </p:cNvPr>
            <p:cNvSpPr/>
            <p:nvPr/>
          </p:nvSpPr>
          <p:spPr>
            <a:xfrm>
              <a:off x="3528220" y="5641800"/>
              <a:ext cx="958850" cy="377961"/>
            </a:xfrm>
            <a:prstGeom prst="rect">
              <a:avLst/>
            </a:prstGeom>
            <a:noFill/>
            <a:ln w="28575">
              <a:solidFill>
                <a:srgbClr val="CB0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66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Hyphens Quick Quiz 1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Put hyphens into these sentences.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64C4F3-972A-427C-8AE4-B4C6E9AB9210}"/>
              </a:ext>
            </a:extLst>
          </p:cNvPr>
          <p:cNvSpPr>
            <a:spLocks/>
          </p:cNvSpPr>
          <p:nvPr/>
        </p:nvSpPr>
        <p:spPr bwMode="auto">
          <a:xfrm>
            <a:off x="755650" y="2132013"/>
            <a:ext cx="7627938" cy="730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I’ve got a four year old brother and a six year old sister.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69933-4A81-4564-9188-0BDD699CF606}"/>
              </a:ext>
            </a:extLst>
          </p:cNvPr>
          <p:cNvSpPr>
            <a:spLocks/>
          </p:cNvSpPr>
          <p:nvPr/>
        </p:nvSpPr>
        <p:spPr bwMode="auto">
          <a:xfrm>
            <a:off x="755650" y="2987675"/>
            <a:ext cx="7627938" cy="730250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Our teacher always talks in a sing song voice.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5A888F-B500-413A-B468-93321C2E6EE8}"/>
              </a:ext>
            </a:extLst>
          </p:cNvPr>
          <p:cNvSpPr>
            <a:spLocks/>
          </p:cNvSpPr>
          <p:nvPr/>
        </p:nvSpPr>
        <p:spPr bwMode="auto">
          <a:xfrm>
            <a:off x="760413" y="3844925"/>
            <a:ext cx="7627937" cy="730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It is important to cooperate when playing a team game.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7F952-BC14-4381-B9A9-002DF289A47E}"/>
              </a:ext>
            </a:extLst>
          </p:cNvPr>
          <p:cNvSpPr>
            <a:spLocks/>
          </p:cNvSpPr>
          <p:nvPr/>
        </p:nvSpPr>
        <p:spPr bwMode="auto">
          <a:xfrm>
            <a:off x="752475" y="4700588"/>
            <a:ext cx="7627938" cy="730250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My mum said she had resent the message to my auntie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when she didn’t get a reply.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664AB3-C2B5-4063-8DB8-3500A2FE2A30}"/>
              </a:ext>
            </a:extLst>
          </p:cNvPr>
          <p:cNvSpPr>
            <a:spLocks/>
          </p:cNvSpPr>
          <p:nvPr/>
        </p:nvSpPr>
        <p:spPr bwMode="auto">
          <a:xfrm>
            <a:off x="752475" y="5616575"/>
            <a:ext cx="5345113" cy="512763"/>
          </a:xfrm>
          <a:prstGeom prst="rect">
            <a:avLst/>
          </a:prstGeom>
          <a:noFill/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Why have the hyphens been used?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Discuss with your partner.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390AE0-0E38-4B0E-A4CA-854BE0C978B5}"/>
              </a:ext>
            </a:extLst>
          </p:cNvPr>
          <p:cNvSpPr>
            <a:spLocks/>
          </p:cNvSpPr>
          <p:nvPr/>
        </p:nvSpPr>
        <p:spPr bwMode="auto">
          <a:xfrm>
            <a:off x="747713" y="2122488"/>
            <a:ext cx="7627937" cy="7318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I’ve got a 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four-year-old</a:t>
            </a:r>
            <a:r>
              <a:rPr lang="en-GB" dirty="0">
                <a:latin typeface="+mn-lt"/>
              </a:rPr>
              <a:t> brother and a 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six-year-old</a:t>
            </a:r>
            <a:r>
              <a:rPr lang="en-GB" dirty="0">
                <a:latin typeface="+mn-lt"/>
              </a:rPr>
              <a:t> sister.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10B8F2-C894-4CF7-BA21-4925561D1914}"/>
              </a:ext>
            </a:extLst>
          </p:cNvPr>
          <p:cNvSpPr>
            <a:spLocks/>
          </p:cNvSpPr>
          <p:nvPr/>
        </p:nvSpPr>
        <p:spPr bwMode="auto">
          <a:xfrm>
            <a:off x="747713" y="2979738"/>
            <a:ext cx="7627937" cy="730250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Our teacher always talks in a 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sing-song</a:t>
            </a:r>
            <a:r>
              <a:rPr lang="en-GB" dirty="0">
                <a:latin typeface="+mn-lt"/>
              </a:rPr>
              <a:t> voice.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B7D25-D0B4-46D5-A05D-DFDE5832B8F7}"/>
              </a:ext>
            </a:extLst>
          </p:cNvPr>
          <p:cNvSpPr>
            <a:spLocks/>
          </p:cNvSpPr>
          <p:nvPr/>
        </p:nvSpPr>
        <p:spPr bwMode="auto">
          <a:xfrm>
            <a:off x="752475" y="3835400"/>
            <a:ext cx="7627938" cy="7318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It is important to 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co-operate</a:t>
            </a:r>
            <a:r>
              <a:rPr lang="en-GB" dirty="0">
                <a:latin typeface="+mn-lt"/>
              </a:rPr>
              <a:t> when playing a team game.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79E41A-C89B-4C8A-8272-112F2FFDEA28}"/>
              </a:ext>
            </a:extLst>
          </p:cNvPr>
          <p:cNvSpPr>
            <a:spLocks/>
          </p:cNvSpPr>
          <p:nvPr/>
        </p:nvSpPr>
        <p:spPr bwMode="auto">
          <a:xfrm>
            <a:off x="746125" y="4692650"/>
            <a:ext cx="7627938" cy="730250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My mum said she had 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re-sent</a:t>
            </a:r>
            <a:r>
              <a:rPr lang="en-GB" dirty="0">
                <a:latin typeface="+mn-lt"/>
              </a:rPr>
              <a:t> the message to my auntie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when she didn’t get a reply.</a:t>
            </a:r>
          </a:p>
        </p:txBody>
      </p:sp>
      <p:pic>
        <p:nvPicPr>
          <p:cNvPr id="245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5"/>
          <a:stretch>
            <a:fillRect/>
          </a:stretch>
        </p:blipFill>
        <p:spPr bwMode="auto">
          <a:xfrm>
            <a:off x="6350000" y="5172075"/>
            <a:ext cx="17795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5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Hyphens Quick Quiz 2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these sentences have the correct punctuation? If not, correct them.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3AFCD-0265-445A-9B86-75288AEE83AD}"/>
              </a:ext>
            </a:extLst>
          </p:cNvPr>
          <p:cNvSpPr>
            <a:spLocks/>
          </p:cNvSpPr>
          <p:nvPr/>
        </p:nvSpPr>
        <p:spPr bwMode="auto">
          <a:xfrm>
            <a:off x="755650" y="2132013"/>
            <a:ext cx="7627938" cy="9890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woke up at six-twenty-five this morning!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DB5AD-56D4-4B67-B367-5FF4EDA583DB}"/>
              </a:ext>
            </a:extLst>
          </p:cNvPr>
          <p:cNvSpPr>
            <a:spLocks/>
          </p:cNvSpPr>
          <p:nvPr/>
        </p:nvSpPr>
        <p:spPr bwMode="auto">
          <a:xfrm>
            <a:off x="755650" y="3328988"/>
            <a:ext cx="7627938" cy="989012"/>
          </a:xfrm>
          <a:prstGeom prst="rect">
            <a:avLst/>
          </a:prstGeom>
          <a:solidFill>
            <a:schemeClr val="accent3"/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My dog has bluey grey eyes.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DA56AB-21CF-4952-9C9B-576FC5D0D4FA}"/>
              </a:ext>
            </a:extLst>
          </p:cNvPr>
          <p:cNvSpPr>
            <a:spLocks/>
          </p:cNvSpPr>
          <p:nvPr/>
        </p:nvSpPr>
        <p:spPr bwMode="auto">
          <a:xfrm>
            <a:off x="760413" y="4524375"/>
            <a:ext cx="7627937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Casey’s self esteem was improving as she got to know more people.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BEB7E4-AC5B-4A29-A32F-442FE73C8C08}"/>
              </a:ext>
            </a:extLst>
          </p:cNvPr>
          <p:cNvSpPr>
            <a:spLocks/>
          </p:cNvSpPr>
          <p:nvPr/>
        </p:nvSpPr>
        <p:spPr bwMode="auto">
          <a:xfrm>
            <a:off x="752475" y="5616575"/>
            <a:ext cx="7627938" cy="512763"/>
          </a:xfrm>
          <a:prstGeom prst="rect">
            <a:avLst/>
          </a:prstGeom>
          <a:noFill/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Why have the hyphens been used? Discuss with your partner.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7238" y="2151063"/>
            <a:ext cx="7627937" cy="989012"/>
            <a:chOff x="758031" y="2150828"/>
            <a:chExt cx="7627937" cy="9895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66FEB3-20F5-46DB-89C7-08029B76F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" y="2150828"/>
              <a:ext cx="7627937" cy="9895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I woke up at six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twenty-five</a:t>
              </a:r>
              <a:r>
                <a:rPr lang="en-GB" dirty="0">
                  <a:latin typeface="+mn-lt"/>
                </a:rPr>
                <a:t> this morning!</a:t>
              </a:r>
            </a:p>
          </p:txBody>
        </p:sp>
        <p:pic>
          <p:nvPicPr>
            <p:cNvPr id="2561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437" y="2326901"/>
              <a:ext cx="507420" cy="64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57238" y="3348038"/>
            <a:ext cx="7627937" cy="989012"/>
            <a:chOff x="758031" y="3347453"/>
            <a:chExt cx="7627937" cy="9895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8696B9-2825-4EA1-ADD8-3C5EA8267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" y="3347453"/>
              <a:ext cx="7627937" cy="989552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My dog has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bluey-grey </a:t>
              </a:r>
              <a:r>
                <a:rPr lang="en-GB" dirty="0">
                  <a:latin typeface="+mn-lt"/>
                </a:rPr>
                <a:t>eyes.</a:t>
              </a:r>
            </a:p>
          </p:txBody>
        </p:sp>
        <p:pic>
          <p:nvPicPr>
            <p:cNvPr id="25614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437" y="3533284"/>
              <a:ext cx="507420" cy="64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3588" y="4543425"/>
            <a:ext cx="7870825" cy="990600"/>
            <a:chOff x="762794" y="4544078"/>
            <a:chExt cx="7872120" cy="98955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2F1093-C0AE-4262-BCFE-6BEF811F3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4" y="4544078"/>
              <a:ext cx="7627605" cy="98955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Casey’s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self-esteem </a:t>
              </a:r>
              <a:r>
                <a:rPr lang="en-GB" dirty="0">
                  <a:latin typeface="+mn-lt"/>
                </a:rPr>
                <a:t>was improving as she got to know more people.</a:t>
              </a:r>
            </a:p>
          </p:txBody>
        </p:sp>
        <p:pic>
          <p:nvPicPr>
            <p:cNvPr id="2561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494" y="4715705"/>
              <a:ext cx="507420" cy="64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19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Narrative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1178-ABE0-4C07-B54A-826E2932243A}"/>
              </a:ext>
            </a:extLst>
          </p:cNvPr>
          <p:cNvSpPr txBox="1"/>
          <p:nvPr/>
        </p:nvSpPr>
        <p:spPr>
          <a:xfrm>
            <a:off x="628579" y="1322714"/>
            <a:ext cx="3832209" cy="3295664"/>
          </a:xfrm>
          <a:prstGeom prst="rect">
            <a:avLst/>
          </a:prstGeom>
          <a:solidFill>
            <a:srgbClr val="FFFFFF"/>
          </a:solidFill>
          <a:ln w="28575">
            <a:solidFill>
              <a:srgbClr val="0675AA"/>
            </a:solidFill>
          </a:ln>
        </p:spPr>
        <p:txBody>
          <a:bodyPr wrap="square" lIns="180000" rIns="0" rtlCol="0" anchor="ctr">
            <a:noAutofit/>
          </a:bodyPr>
          <a:lstStyle/>
          <a:p>
            <a:pPr lvl="0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Have yo</a:t>
            </a: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u watched anything that has had time travel in it?</a:t>
            </a:r>
          </a:p>
          <a:p>
            <a:pPr lvl="0"/>
            <a:endParaRPr lang="en-GB" sz="2000" dirty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cs typeface="Arial"/>
                <a:sym typeface="Arial"/>
              </a:rPr>
              <a:t>Have you read any books with time travel?</a:t>
            </a:r>
          </a:p>
          <a:p>
            <a:pPr lvl="0"/>
            <a:endParaRPr lang="en-GB" sz="2000" dirty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cs typeface="Arial"/>
                <a:sym typeface="Arial"/>
              </a:rPr>
              <a:t>What’s your opinion on time travel in stories?</a:t>
            </a:r>
            <a:endParaRPr lang="en-GB" sz="2000" dirty="0" smtClean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endParaRPr lang="en-GB" sz="1600" dirty="0"/>
          </a:p>
        </p:txBody>
      </p:sp>
      <p:pic>
        <p:nvPicPr>
          <p:cNvPr id="1026" name="Picture 2" descr="Time-Travel Queries: SELECT witty_subtitle FROM THE FU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70" y="1300002"/>
            <a:ext cx="3544215" cy="24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 Animated Movies of All Time | Meet the robinson, Robinsons movie,  Kids&amp;#39; mov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81" y="3858096"/>
            <a:ext cx="2655277" cy="29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rry Potter and the Prisoner of Azkaban Movie 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91" y="4618377"/>
            <a:ext cx="1524709" cy="22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s-na.ssl-images-amazon.com/images/I/51YMwTtmTxL._SX32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4618377"/>
            <a:ext cx="1463160" cy="223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m&amp;#39;s Midnight Garden eBook : Pearce, Philippa: Amazon.co.uk: Kindle St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10" y="4618377"/>
            <a:ext cx="1460234" cy="223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5447645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We are going to watch the following video. (Episode 1)</a:t>
            </a:r>
          </a:p>
          <a:p>
            <a:pPr algn="ctr"/>
            <a:r>
              <a:rPr lang="en-GB" sz="2000" u="sng" dirty="0">
                <a:hlinkClick r:id="rId2"/>
              </a:rPr>
              <a:t>https://</a:t>
            </a:r>
            <a:r>
              <a:rPr lang="en-GB" sz="2000" u="sng" dirty="0" smtClean="0">
                <a:hlinkClick r:id="rId2"/>
              </a:rPr>
              <a:t>www.youtube.com/watch?v=gmJQDhxL9mY&amp;t=1321s</a:t>
            </a:r>
            <a:r>
              <a:rPr lang="en-GB" sz="2000" dirty="0"/>
              <a:t> </a:t>
            </a:r>
            <a:endParaRPr lang="en-GB" sz="2000" dirty="0" smtClean="0"/>
          </a:p>
          <a:p>
            <a:pPr algn="ctr"/>
            <a:r>
              <a:rPr lang="en-GB" sz="2000" b="1" dirty="0" smtClean="0"/>
              <a:t>(Episode 2)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www.youtube.com/watch?v=wSUSbWeExbY&amp;t=262s</a:t>
            </a:r>
            <a:r>
              <a:rPr lang="en-GB" sz="2000" dirty="0" smtClean="0"/>
              <a:t> </a:t>
            </a:r>
            <a:endParaRPr lang="en-GB" sz="2000" dirty="0"/>
          </a:p>
          <a:p>
            <a:pPr lvl="0" algn="ctr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need to have your purple books out to record down notes as you watch.</a:t>
            </a:r>
          </a:p>
          <a:p>
            <a:pPr lvl="0" algn="ctr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Think about: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is the time period?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Who are the characters?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do the characters look like?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/>
              <a:t>does the house look like? </a:t>
            </a: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/>
              <a:t>does the boy look like? </a:t>
            </a: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</a:t>
            </a:r>
            <a:r>
              <a:rPr lang="en-GB" sz="2000" dirty="0"/>
              <a:t>is he feeling? </a:t>
            </a: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/>
              <a:t>does he do?</a:t>
            </a:r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smtClean="0">
                <a:solidFill>
                  <a:schemeClr val="bg1"/>
                </a:solidFill>
                <a:latin typeface="Twinkl SemiBold" pitchFamily="2" charset="0"/>
              </a:rPr>
              <a:t>Time Slip Narrative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430" y="3112939"/>
            <a:ext cx="2504525" cy="32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5755422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Let’s share our notes: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is the time period?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Who are the characters?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do the characters look like?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/>
              <a:t>does the house look like? </a:t>
            </a: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/>
              <a:t>does the boy look like? </a:t>
            </a: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</a:t>
            </a:r>
            <a:r>
              <a:rPr lang="en-GB" sz="2000" dirty="0"/>
              <a:t>is he feeling? </a:t>
            </a: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/>
              <a:t>does he do</a:t>
            </a:r>
            <a:r>
              <a:rPr lang="en-GB" sz="2000" dirty="0" smtClean="0"/>
              <a:t>?</a:t>
            </a: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r>
              <a:rPr lang="en-GB" sz="2000" b="1" u="sng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Activity: </a:t>
            </a:r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write a summary of what happens in the video.</a:t>
            </a:r>
          </a:p>
          <a:p>
            <a:pPr lvl="0"/>
            <a:r>
              <a:rPr lang="en-GB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</a:t>
            </a: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om’s Midnight Garden starts with …</a:t>
            </a:r>
          </a:p>
          <a:p>
            <a:pPr lvl="0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After that, …</a:t>
            </a:r>
          </a:p>
          <a:p>
            <a:pPr lvl="0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Tom then …</a:t>
            </a:r>
          </a:p>
          <a:p>
            <a:pPr lvl="0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smtClean="0">
                <a:solidFill>
                  <a:schemeClr val="bg1"/>
                </a:solidFill>
                <a:latin typeface="Twinkl SemiBold" pitchFamily="2" charset="0"/>
              </a:rPr>
              <a:t>Time Slip Narrative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776" y="1318699"/>
            <a:ext cx="2504525" cy="32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109BB7-792F-4992-8099-FB881AB89B1D}"/>
              </a:ext>
            </a:extLst>
          </p:cNvPr>
          <p:cNvSpPr>
            <a:spLocks/>
          </p:cNvSpPr>
          <p:nvPr/>
        </p:nvSpPr>
        <p:spPr bwMode="auto">
          <a:xfrm>
            <a:off x="760413" y="2089150"/>
            <a:ext cx="3008312" cy="40401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lIns="108000" tIns="108000" rIns="108000" bIns="10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We were lucky to go on the most amazing safari trip while we were on holiday in Africa. We saw elephants, lions and rhino-</a:t>
            </a:r>
            <a:r>
              <a:rPr lang="en-GB" dirty="0" err="1">
                <a:latin typeface="+mn-lt"/>
              </a:rPr>
              <a:t>ceroses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1024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Words Continuing on the Next Line</a:t>
            </a:r>
            <a:endParaRPr lang="en-GB" altLang="en-US" sz="3600" smtClean="0">
              <a:latin typeface="Twinkl" panose="020B060402020202020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 following extract, identifying the hyphen: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03688" y="2652713"/>
            <a:ext cx="4284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We use hyphens to show that a word is continuing on the following line.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2BAB4D-1E2A-400C-A46C-28A99F8FC996}"/>
              </a:ext>
            </a:extLst>
          </p:cNvPr>
          <p:cNvSpPr>
            <a:spLocks/>
          </p:cNvSpPr>
          <p:nvPr/>
        </p:nvSpPr>
        <p:spPr bwMode="auto">
          <a:xfrm>
            <a:off x="760413" y="2089150"/>
            <a:ext cx="3009900" cy="40401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lIns="108000" tIns="108000" rIns="108000" bIns="10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We were lucky to go on the most amazing safari trip while we were on holiday in Africa. We saw elephants, lions and 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rhino-</a:t>
            </a:r>
            <a:r>
              <a:rPr lang="en-GB" b="1" dirty="0" err="1">
                <a:solidFill>
                  <a:srgbClr val="CB065B"/>
                </a:solidFill>
                <a:latin typeface="+mn-lt"/>
              </a:rPr>
              <a:t>ceroses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89B55BE4-076A-44DD-8380-F0A913A73CE7}"/>
              </a:ext>
            </a:extLst>
          </p:cNvPr>
          <p:cNvSpPr/>
          <p:nvPr/>
        </p:nvSpPr>
        <p:spPr>
          <a:xfrm rot="5400000" flipV="1">
            <a:off x="5275262" y="2732088"/>
            <a:ext cx="1516063" cy="3557588"/>
          </a:xfrm>
          <a:prstGeom prst="bentUpArrow">
            <a:avLst>
              <a:gd name="adj1" fmla="val 14474"/>
              <a:gd name="adj2" fmla="val 28892"/>
              <a:gd name="adj3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Numbers 20 to 99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 following sentences, identifying the hyphens: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5DF8D7-6C0E-4775-8C71-CDAD5EE92676}"/>
              </a:ext>
            </a:extLst>
          </p:cNvPr>
          <p:cNvSpPr>
            <a:spLocks/>
          </p:cNvSpPr>
          <p:nvPr/>
        </p:nvSpPr>
        <p:spPr bwMode="auto">
          <a:xfrm>
            <a:off x="760413" y="2119313"/>
            <a:ext cx="7627937" cy="1377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“Ninety-eight, ninety-nine, one hundred. Coming ready or not!”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716269-9A01-4005-9137-7B9ECE65AC4C}"/>
              </a:ext>
            </a:extLst>
          </p:cNvPr>
          <p:cNvSpPr>
            <a:spLocks/>
          </p:cNvSpPr>
          <p:nvPr/>
        </p:nvSpPr>
        <p:spPr bwMode="auto">
          <a:xfrm>
            <a:off x="755650" y="3648075"/>
            <a:ext cx="7627938" cy="1377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Joseph, my eldest brother, turned twenty-one last week.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CA364-BE7D-42EC-8C0E-A69CD3C1F375}"/>
              </a:ext>
            </a:extLst>
          </p:cNvPr>
          <p:cNvSpPr>
            <a:spLocks/>
          </p:cNvSpPr>
          <p:nvPr/>
        </p:nvSpPr>
        <p:spPr bwMode="auto">
          <a:xfrm>
            <a:off x="760413" y="2119313"/>
            <a:ext cx="7627937" cy="1377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“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Ninety-eight</a:t>
            </a:r>
            <a:r>
              <a:rPr lang="en-GB" dirty="0">
                <a:latin typeface="+mn-lt"/>
              </a:rPr>
              <a:t>, 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ninety-nine</a:t>
            </a:r>
            <a:r>
              <a:rPr lang="en-GB" dirty="0">
                <a:latin typeface="+mn-lt"/>
              </a:rPr>
              <a:t>, one hundred. Coming ready or not!”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BAEE2C-D4C3-4459-948D-F61516C169E6}"/>
              </a:ext>
            </a:extLst>
          </p:cNvPr>
          <p:cNvSpPr>
            <a:spLocks/>
          </p:cNvSpPr>
          <p:nvPr/>
        </p:nvSpPr>
        <p:spPr bwMode="auto">
          <a:xfrm>
            <a:off x="760413" y="3648075"/>
            <a:ext cx="7627937" cy="1377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Joseph, my eldest brother, turned 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twenty-one</a:t>
            </a:r>
            <a:r>
              <a:rPr lang="en-GB" dirty="0">
                <a:latin typeface="+mn-lt"/>
              </a:rPr>
              <a:t> last week.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92350" y="5205413"/>
            <a:ext cx="6091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use hyphens in the numbers from twenty to ninety-nine where two numbers are put together to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make another.</a:t>
            </a:r>
          </a:p>
        </p:txBody>
      </p:sp>
      <p:pic>
        <p:nvPicPr>
          <p:cNvPr id="1127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001963"/>
            <a:ext cx="15271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Informal Phrases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 following sentences, identifying the hyphens: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8FD855-8296-457E-A45C-98283EE63C4C}"/>
              </a:ext>
            </a:extLst>
          </p:cNvPr>
          <p:cNvSpPr>
            <a:spLocks/>
          </p:cNvSpPr>
          <p:nvPr/>
        </p:nvSpPr>
        <p:spPr bwMode="auto">
          <a:xfrm>
            <a:off x="760413" y="2119313"/>
            <a:ext cx="7627937" cy="1539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don’t like those wishy-washy colours on you.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8AF385-D597-4912-8E3D-5319BA4BA7BC}"/>
              </a:ext>
            </a:extLst>
          </p:cNvPr>
          <p:cNvSpPr>
            <a:spLocks/>
          </p:cNvSpPr>
          <p:nvPr/>
        </p:nvSpPr>
        <p:spPr bwMode="auto">
          <a:xfrm>
            <a:off x="755650" y="3832225"/>
            <a:ext cx="7627938" cy="1539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can’t stand her </a:t>
            </a:r>
            <a:r>
              <a:rPr lang="en-GB" dirty="0" err="1">
                <a:latin typeface="+mn-lt"/>
              </a:rPr>
              <a:t>lah</a:t>
            </a:r>
            <a:r>
              <a:rPr lang="en-GB" dirty="0">
                <a:latin typeface="+mn-lt"/>
              </a:rPr>
              <a:t>-di-dah attitude. 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0F47D1-7253-4936-AAC2-C4576E5932DD}"/>
              </a:ext>
            </a:extLst>
          </p:cNvPr>
          <p:cNvSpPr>
            <a:spLocks/>
          </p:cNvSpPr>
          <p:nvPr/>
        </p:nvSpPr>
        <p:spPr bwMode="auto">
          <a:xfrm>
            <a:off x="760413" y="2119313"/>
            <a:ext cx="7627937" cy="1539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don’t like those </a:t>
            </a:r>
            <a:r>
              <a:rPr lang="en-GB" b="1" dirty="0">
                <a:solidFill>
                  <a:srgbClr val="CB065B"/>
                </a:solidFill>
                <a:latin typeface="+mn-lt"/>
              </a:rPr>
              <a:t>wishy-washy</a:t>
            </a:r>
            <a:r>
              <a:rPr lang="en-GB" dirty="0">
                <a:latin typeface="+mn-lt"/>
              </a:rPr>
              <a:t> colours on you.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C4E421-4344-4F42-8C6E-80D7B7817D8E}"/>
              </a:ext>
            </a:extLst>
          </p:cNvPr>
          <p:cNvSpPr>
            <a:spLocks/>
          </p:cNvSpPr>
          <p:nvPr/>
        </p:nvSpPr>
        <p:spPr bwMode="auto">
          <a:xfrm>
            <a:off x="760413" y="3832225"/>
            <a:ext cx="7627937" cy="1539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can’t stand her </a:t>
            </a:r>
            <a:r>
              <a:rPr lang="en-GB" b="1" dirty="0" err="1">
                <a:solidFill>
                  <a:srgbClr val="CB065B"/>
                </a:solidFill>
                <a:latin typeface="Twinkl" pitchFamily="2" charset="0"/>
              </a:rPr>
              <a:t>lah</a:t>
            </a:r>
            <a:r>
              <a:rPr lang="en-GB" b="1" dirty="0">
                <a:solidFill>
                  <a:srgbClr val="CB065B"/>
                </a:solidFill>
                <a:latin typeface="Twinkl" pitchFamily="2" charset="0"/>
              </a:rPr>
              <a:t>-di-dah</a:t>
            </a:r>
            <a:r>
              <a:rPr lang="en-GB" dirty="0">
                <a:latin typeface="Twinkl" pitchFamily="2" charset="0"/>
              </a:rPr>
              <a:t> attitude.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24075" y="5483225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 We use hyphens in informal phrases with words that are not usually used singly.</a:t>
            </a:r>
          </a:p>
        </p:txBody>
      </p:sp>
      <p:pic>
        <p:nvPicPr>
          <p:cNvPr id="122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99"/>
          <a:stretch>
            <a:fillRect/>
          </a:stretch>
        </p:blipFill>
        <p:spPr bwMode="auto">
          <a:xfrm>
            <a:off x="493713" y="3659188"/>
            <a:ext cx="163036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8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 smtClean="0">
                <a:latin typeface="Twinkl SemiBold" charset="0"/>
              </a:rPr>
              <a:t>Your Turn: Numbers and Informal Phrases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Choose a mystery box, then write a description of it including a number from twenty to ninety-nine or an informal phrase: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BA49B-5807-471B-A1DD-1C7AAC9FC9D9}"/>
              </a:ext>
            </a:extLst>
          </p:cNvPr>
          <p:cNvSpPr>
            <a:spLocks/>
          </p:cNvSpPr>
          <p:nvPr/>
        </p:nvSpPr>
        <p:spPr bwMode="auto">
          <a:xfrm>
            <a:off x="760413" y="2579688"/>
            <a:ext cx="2420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101269-DEB9-4329-A673-8467F39560B0}"/>
              </a:ext>
            </a:extLst>
          </p:cNvPr>
          <p:cNvSpPr>
            <a:spLocks/>
          </p:cNvSpPr>
          <p:nvPr/>
        </p:nvSpPr>
        <p:spPr bwMode="auto">
          <a:xfrm>
            <a:off x="3363913" y="2579688"/>
            <a:ext cx="2420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96CF8C-E222-4F81-94EB-4A82F504C16E}"/>
              </a:ext>
            </a:extLst>
          </p:cNvPr>
          <p:cNvSpPr>
            <a:spLocks/>
          </p:cNvSpPr>
          <p:nvPr/>
        </p:nvSpPr>
        <p:spPr bwMode="auto">
          <a:xfrm>
            <a:off x="5967413" y="2579688"/>
            <a:ext cx="2420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133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749550"/>
            <a:ext cx="4460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663825"/>
            <a:ext cx="13906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713038"/>
            <a:ext cx="1174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38D6D6B-E0B3-4165-85CA-5691CCDE3C9F}"/>
              </a:ext>
            </a:extLst>
          </p:cNvPr>
          <p:cNvSpPr>
            <a:spLocks/>
          </p:cNvSpPr>
          <p:nvPr/>
        </p:nvSpPr>
        <p:spPr bwMode="auto">
          <a:xfrm>
            <a:off x="760413" y="4168775"/>
            <a:ext cx="2420937" cy="1404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CA95E6-5721-4462-969D-CA97F0B3DA9F}"/>
              </a:ext>
            </a:extLst>
          </p:cNvPr>
          <p:cNvSpPr>
            <a:spLocks/>
          </p:cNvSpPr>
          <p:nvPr/>
        </p:nvSpPr>
        <p:spPr bwMode="auto">
          <a:xfrm>
            <a:off x="3363913" y="4168775"/>
            <a:ext cx="2420937" cy="1404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76DD13-D22D-40E6-8B8C-B2C5525CAD5B}"/>
              </a:ext>
            </a:extLst>
          </p:cNvPr>
          <p:cNvSpPr>
            <a:spLocks/>
          </p:cNvSpPr>
          <p:nvPr/>
        </p:nvSpPr>
        <p:spPr bwMode="auto">
          <a:xfrm>
            <a:off x="5967413" y="4168775"/>
            <a:ext cx="2420937" cy="1404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1332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335463"/>
            <a:ext cx="15430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227513"/>
            <a:ext cx="20907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0"/>
          <a:stretch>
            <a:fillRect/>
          </a:stretch>
        </p:blipFill>
        <p:spPr bwMode="auto">
          <a:xfrm>
            <a:off x="6523038" y="4171950"/>
            <a:ext cx="130968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AC4A1D-5657-42A7-94AC-FFB08A73DCFE}"/>
              </a:ext>
            </a:extLst>
          </p:cNvPr>
          <p:cNvCxnSpPr/>
          <p:nvPr/>
        </p:nvCxnSpPr>
        <p:spPr>
          <a:xfrm>
            <a:off x="6438900" y="5110163"/>
            <a:ext cx="514350" cy="0"/>
          </a:xfrm>
          <a:prstGeom prst="straightConnector1">
            <a:avLst/>
          </a:prstGeom>
          <a:ln w="57150">
            <a:solidFill>
              <a:srgbClr val="CB06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?">
            <a:extLst>
              <a:ext uri="{FF2B5EF4-FFF2-40B4-BE49-F238E27FC236}">
                <a16:creationId xmlns:a16="http://schemas.microsoft.com/office/drawing/2014/main" id="{2CF12BE6-0E7C-486D-B101-6672B73EC9AF}"/>
              </a:ext>
            </a:extLst>
          </p:cNvPr>
          <p:cNvSpPr>
            <a:spLocks/>
          </p:cNvSpPr>
          <p:nvPr/>
        </p:nvSpPr>
        <p:spPr bwMode="auto">
          <a:xfrm>
            <a:off x="768350" y="2579688"/>
            <a:ext cx="2420938" cy="1403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?">
            <a:extLst>
              <a:ext uri="{FF2B5EF4-FFF2-40B4-BE49-F238E27FC236}">
                <a16:creationId xmlns:a16="http://schemas.microsoft.com/office/drawing/2014/main" id="{3049F685-B5F0-4E3F-BEFA-D392C8EBF1CF}"/>
              </a:ext>
            </a:extLst>
          </p:cNvPr>
          <p:cNvSpPr>
            <a:spLocks/>
          </p:cNvSpPr>
          <p:nvPr/>
        </p:nvSpPr>
        <p:spPr bwMode="auto">
          <a:xfrm>
            <a:off x="3360738" y="2579688"/>
            <a:ext cx="2420937" cy="1403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?">
            <a:extLst>
              <a:ext uri="{FF2B5EF4-FFF2-40B4-BE49-F238E27FC236}">
                <a16:creationId xmlns:a16="http://schemas.microsoft.com/office/drawing/2014/main" id="{AB50DCFC-2243-4581-9567-D479651F0BEE}"/>
              </a:ext>
            </a:extLst>
          </p:cNvPr>
          <p:cNvSpPr>
            <a:spLocks/>
          </p:cNvSpPr>
          <p:nvPr/>
        </p:nvSpPr>
        <p:spPr bwMode="auto">
          <a:xfrm>
            <a:off x="5967413" y="2579688"/>
            <a:ext cx="2420937" cy="1403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?">
            <a:extLst>
              <a:ext uri="{FF2B5EF4-FFF2-40B4-BE49-F238E27FC236}">
                <a16:creationId xmlns:a16="http://schemas.microsoft.com/office/drawing/2014/main" id="{5BCFD06B-BA6C-4B5C-9839-48C5763B0DA5}"/>
              </a:ext>
            </a:extLst>
          </p:cNvPr>
          <p:cNvSpPr>
            <a:spLocks/>
          </p:cNvSpPr>
          <p:nvPr/>
        </p:nvSpPr>
        <p:spPr bwMode="auto">
          <a:xfrm>
            <a:off x="760413" y="4170363"/>
            <a:ext cx="2420937" cy="14049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?">
            <a:extLst>
              <a:ext uri="{FF2B5EF4-FFF2-40B4-BE49-F238E27FC236}">
                <a16:creationId xmlns:a16="http://schemas.microsoft.com/office/drawing/2014/main" id="{89EB4315-705E-4A8A-B7B4-A7CDFDF3A96B}"/>
              </a:ext>
            </a:extLst>
          </p:cNvPr>
          <p:cNvSpPr>
            <a:spLocks/>
          </p:cNvSpPr>
          <p:nvPr/>
        </p:nvSpPr>
        <p:spPr bwMode="auto">
          <a:xfrm>
            <a:off x="3354388" y="4170363"/>
            <a:ext cx="2419350" cy="14049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?">
            <a:extLst>
              <a:ext uri="{FF2B5EF4-FFF2-40B4-BE49-F238E27FC236}">
                <a16:creationId xmlns:a16="http://schemas.microsoft.com/office/drawing/2014/main" id="{FBAE1FF3-97AC-4A21-BBC7-EED3D335624F}"/>
              </a:ext>
            </a:extLst>
          </p:cNvPr>
          <p:cNvSpPr>
            <a:spLocks/>
          </p:cNvSpPr>
          <p:nvPr/>
        </p:nvSpPr>
        <p:spPr bwMode="auto">
          <a:xfrm>
            <a:off x="5959475" y="4170363"/>
            <a:ext cx="2420938" cy="14049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Compound Nouns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 following sentences and identify which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one has been written correctly.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A625C-E5FA-498E-829B-A8019244D0FE}"/>
              </a:ext>
            </a:extLst>
          </p:cNvPr>
          <p:cNvSpPr>
            <a:spLocks/>
          </p:cNvSpPr>
          <p:nvPr/>
        </p:nvSpPr>
        <p:spPr bwMode="auto">
          <a:xfrm>
            <a:off x="760413" y="2309813"/>
            <a:ext cx="7627937" cy="1404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saw a young passer by staring in through the window.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438F14-C365-45E6-A63C-EF1DCE01FC78}"/>
              </a:ext>
            </a:extLst>
          </p:cNvPr>
          <p:cNvSpPr>
            <a:spLocks/>
          </p:cNvSpPr>
          <p:nvPr/>
        </p:nvSpPr>
        <p:spPr bwMode="auto">
          <a:xfrm>
            <a:off x="760413" y="3941763"/>
            <a:ext cx="7627937" cy="1404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saw a young passer-by staring in through the window.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548322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use a hyphen to create a compound noun where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if we didn’t, it might get confusing.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0413" y="2339975"/>
            <a:ext cx="7627937" cy="1403350"/>
            <a:chOff x="760413" y="2435804"/>
            <a:chExt cx="7627937" cy="14039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4993C7-A9A7-4D83-B23D-DAFE6E36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3" y="2435804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I saw a young passer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by staring in through the window</a:t>
              </a:r>
              <a:r>
                <a:rPr lang="en-GB" dirty="0">
                  <a:latin typeface="+mn-lt"/>
                </a:rPr>
                <a:t>.</a:t>
              </a:r>
            </a:p>
          </p:txBody>
        </p:sp>
        <p:pic>
          <p:nvPicPr>
            <p:cNvPr id="14349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4178" y="2712600"/>
              <a:ext cx="747603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57238" y="3905250"/>
            <a:ext cx="7627937" cy="1404938"/>
            <a:chOff x="758031" y="4001649"/>
            <a:chExt cx="7627937" cy="14039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A81D0F-EFFB-4979-AC37-FE744248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" y="4001649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I saw a young passer-by </a:t>
              </a:r>
              <a:r>
                <a:rPr lang="en-GB" dirty="0">
                  <a:latin typeface="+mn-lt"/>
                </a:rPr>
                <a:t>staring in through the window.</a:t>
              </a:r>
            </a:p>
          </p:txBody>
        </p:sp>
        <p:pic>
          <p:nvPicPr>
            <p:cNvPr id="1434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211" y="4274315"/>
              <a:ext cx="768055" cy="79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4591050"/>
            <a:ext cx="117633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5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smtClean="0">
                <a:latin typeface="Twinkl SemiBold" charset="0"/>
              </a:rPr>
              <a:t>Compound Adjectives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 following sentences and identify which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one has been written correctly.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9B91D-BC3A-481A-AFB9-453AC3CD73E3}"/>
              </a:ext>
            </a:extLst>
          </p:cNvPr>
          <p:cNvSpPr>
            <a:spLocks/>
          </p:cNvSpPr>
          <p:nvPr/>
        </p:nvSpPr>
        <p:spPr bwMode="auto">
          <a:xfrm>
            <a:off x="760413" y="2405063"/>
            <a:ext cx="7627937" cy="1404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tired looking teacher slumped at his desk.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94F92-71FA-4807-89B6-57B1382F8BB8}"/>
              </a:ext>
            </a:extLst>
          </p:cNvPr>
          <p:cNvSpPr>
            <a:spLocks/>
          </p:cNvSpPr>
          <p:nvPr/>
        </p:nvSpPr>
        <p:spPr bwMode="auto">
          <a:xfrm>
            <a:off x="760413" y="4038600"/>
            <a:ext cx="7627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tired-looking teacher slumped at his desk.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0413" y="5768975"/>
            <a:ext cx="7627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use a hyphen to create a compound adjective before a noun.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5175" y="2490788"/>
            <a:ext cx="7627938" cy="1404937"/>
            <a:chOff x="760413" y="2435804"/>
            <a:chExt cx="7627937" cy="14039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74F22A-70D9-4AF7-8311-EBC3FAFC2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3" y="2435804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 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tired looking </a:t>
              </a:r>
              <a:r>
                <a:rPr lang="en-GB" dirty="0">
                  <a:latin typeface="+mn-lt"/>
                </a:rPr>
                <a:t>teacher slumped at his desk.</a:t>
              </a:r>
            </a:p>
          </p:txBody>
        </p:sp>
        <p:pic>
          <p:nvPicPr>
            <p:cNvPr id="1537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4178" y="2712600"/>
              <a:ext cx="747603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" y="4057650"/>
            <a:ext cx="7627938" cy="1403350"/>
            <a:chOff x="758031" y="4001649"/>
            <a:chExt cx="7627937" cy="14039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BB5F6E-1C87-4E88-AC46-9749AEA5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31" y="4001649"/>
              <a:ext cx="7627937" cy="14039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</a:t>
              </a:r>
              <a:r>
                <a:rPr lang="en-GB" b="1" dirty="0">
                  <a:solidFill>
                    <a:srgbClr val="CB065B"/>
                  </a:solidFill>
                  <a:latin typeface="+mn-lt"/>
                </a:rPr>
                <a:t> tired-looking </a:t>
              </a:r>
              <a:r>
                <a:rPr lang="en-GB" dirty="0">
                  <a:latin typeface="+mn-lt"/>
                </a:rPr>
                <a:t>teacher slumped at his desk.</a:t>
              </a:r>
            </a:p>
          </p:txBody>
        </p:sp>
        <p:pic>
          <p:nvPicPr>
            <p:cNvPr id="1537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325" y="4397857"/>
              <a:ext cx="768055" cy="79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12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200" smtClean="0">
                <a:latin typeface="Twinkl SemiBold" charset="0"/>
              </a:rPr>
              <a:t>Compound Noun or Compound Adjective?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Sort the following words (by clicking on each one) depending on whether they are  a compound noun or a compound adjective: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3A0758-8DFD-4136-B1D7-E8AD968F50B4}"/>
              </a:ext>
            </a:extLst>
          </p:cNvPr>
          <p:cNvSpPr>
            <a:spLocks/>
          </p:cNvSpPr>
          <p:nvPr/>
        </p:nvSpPr>
        <p:spPr bwMode="auto">
          <a:xfrm>
            <a:off x="760413" y="2284413"/>
            <a:ext cx="3719512" cy="2620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Compound Nouns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D7B635-A55D-4A8C-90DE-9BFCDFB7035B}"/>
              </a:ext>
            </a:extLst>
          </p:cNvPr>
          <p:cNvSpPr>
            <a:spLocks/>
          </p:cNvSpPr>
          <p:nvPr/>
        </p:nvSpPr>
        <p:spPr bwMode="auto">
          <a:xfrm>
            <a:off x="4668838" y="2284413"/>
            <a:ext cx="3719512" cy="2620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Compound Adjectives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3138" y="5026025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passer-by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98538" y="53943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five-star	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12800" y="575945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dry-cleaning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11488" y="5026025"/>
            <a:ext cx="96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take-off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41613" y="5394325"/>
            <a:ext cx="150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short-sleeved	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11475" y="575945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check-out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97438" y="5011738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two-year-old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57750" y="5381625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bad-tempered	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13313" y="5746750"/>
            <a:ext cx="1471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second-hand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13588" y="5026025"/>
            <a:ext cx="101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six-page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10375" y="5394325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mother-in-law	</a:t>
            </a:r>
          </a:p>
        </p:txBody>
      </p:sp>
    </p:spTree>
    <p:extLst>
      <p:ext uri="{BB962C8B-B14F-4D97-AF65-F5344CB8AC3E}">
        <p14:creationId xmlns:p14="http://schemas.microsoft.com/office/powerpoint/2010/main" val="1123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12084 -0.3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55469 -0.287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1754 -0.2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9496 -0.206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34219 -0.2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9271 -0.27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1066 -0.3423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10729 -0.187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0729 -0.184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54913 -0.266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5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1092 -0.2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322388"/>
          </a:xfrm>
        </p:spPr>
        <p:txBody>
          <a:bodyPr/>
          <a:lstStyle/>
          <a:p>
            <a:pPr algn="ctr" eaLnBrk="1" hangingPunct="1"/>
            <a:r>
              <a:rPr lang="en-GB" altLang="en-US" sz="3200" smtClean="0">
                <a:latin typeface="Twinkl SemiBold" charset="0"/>
              </a:rPr>
              <a:t>Your Turn: Compound Nouns </a:t>
            </a:r>
            <a:br>
              <a:rPr lang="en-GB" altLang="en-US" sz="3200" smtClean="0">
                <a:latin typeface="Twinkl SemiBold" charset="0"/>
              </a:rPr>
            </a:br>
            <a:r>
              <a:rPr lang="en-GB" altLang="en-US" sz="3200" smtClean="0">
                <a:latin typeface="Twinkl SemiBold" charset="0"/>
              </a:rPr>
              <a:t>and Compound Adjectives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55650" y="1746250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 Choose a mystery box, then write a description of it including a compound noun or compound adjective.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E0BAE-B993-49A5-BAD4-56BEF5584D5F}"/>
              </a:ext>
            </a:extLst>
          </p:cNvPr>
          <p:cNvSpPr>
            <a:spLocks/>
          </p:cNvSpPr>
          <p:nvPr/>
        </p:nvSpPr>
        <p:spPr bwMode="auto">
          <a:xfrm>
            <a:off x="760413" y="2579688"/>
            <a:ext cx="2420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EC0FF4-0D5B-4DCB-83C6-C7F06F94E4BA}"/>
              </a:ext>
            </a:extLst>
          </p:cNvPr>
          <p:cNvSpPr>
            <a:spLocks/>
          </p:cNvSpPr>
          <p:nvPr/>
        </p:nvSpPr>
        <p:spPr bwMode="auto">
          <a:xfrm>
            <a:off x="3363913" y="2579688"/>
            <a:ext cx="2420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947895-2D0A-4C9A-9B03-081BBB4895DD}"/>
              </a:ext>
            </a:extLst>
          </p:cNvPr>
          <p:cNvSpPr>
            <a:spLocks/>
          </p:cNvSpPr>
          <p:nvPr/>
        </p:nvSpPr>
        <p:spPr bwMode="auto">
          <a:xfrm>
            <a:off x="5967413" y="2579688"/>
            <a:ext cx="2420937" cy="1403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F77DD5-0C18-4CCB-BFF2-B560CBD98E7F}"/>
              </a:ext>
            </a:extLst>
          </p:cNvPr>
          <p:cNvSpPr>
            <a:spLocks/>
          </p:cNvSpPr>
          <p:nvPr/>
        </p:nvSpPr>
        <p:spPr bwMode="auto">
          <a:xfrm>
            <a:off x="760413" y="4168775"/>
            <a:ext cx="2420937" cy="1404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D1965-2F6A-4487-8A0B-89ECECC67E9C}"/>
              </a:ext>
            </a:extLst>
          </p:cNvPr>
          <p:cNvSpPr>
            <a:spLocks/>
          </p:cNvSpPr>
          <p:nvPr/>
        </p:nvSpPr>
        <p:spPr bwMode="auto">
          <a:xfrm>
            <a:off x="3363913" y="4168775"/>
            <a:ext cx="2420937" cy="1404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A4B5FC-7A16-43D1-B7FB-EA51E78EB3E4}"/>
              </a:ext>
            </a:extLst>
          </p:cNvPr>
          <p:cNvSpPr>
            <a:spLocks/>
          </p:cNvSpPr>
          <p:nvPr/>
        </p:nvSpPr>
        <p:spPr bwMode="auto">
          <a:xfrm>
            <a:off x="5967413" y="4168775"/>
            <a:ext cx="2420937" cy="1404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174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743200"/>
            <a:ext cx="17129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752725"/>
            <a:ext cx="8382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2706688"/>
            <a:ext cx="7889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337050"/>
            <a:ext cx="7889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4352925"/>
            <a:ext cx="9969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362450"/>
            <a:ext cx="10795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?">
            <a:extLst>
              <a:ext uri="{FF2B5EF4-FFF2-40B4-BE49-F238E27FC236}">
                <a16:creationId xmlns:a16="http://schemas.microsoft.com/office/drawing/2014/main" id="{4EAB19C5-590B-4632-BD18-FBD339A97C40}"/>
              </a:ext>
            </a:extLst>
          </p:cNvPr>
          <p:cNvSpPr>
            <a:spLocks/>
          </p:cNvSpPr>
          <p:nvPr/>
        </p:nvSpPr>
        <p:spPr bwMode="auto">
          <a:xfrm>
            <a:off x="763588" y="2570163"/>
            <a:ext cx="2420937" cy="1403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?">
            <a:extLst>
              <a:ext uri="{FF2B5EF4-FFF2-40B4-BE49-F238E27FC236}">
                <a16:creationId xmlns:a16="http://schemas.microsoft.com/office/drawing/2014/main" id="{2A305DD1-0F1E-4A26-9339-E125DF427657}"/>
              </a:ext>
            </a:extLst>
          </p:cNvPr>
          <p:cNvSpPr>
            <a:spLocks/>
          </p:cNvSpPr>
          <p:nvPr/>
        </p:nvSpPr>
        <p:spPr bwMode="auto">
          <a:xfrm>
            <a:off x="3355975" y="2570163"/>
            <a:ext cx="2420938" cy="1403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?">
            <a:extLst>
              <a:ext uri="{FF2B5EF4-FFF2-40B4-BE49-F238E27FC236}">
                <a16:creationId xmlns:a16="http://schemas.microsoft.com/office/drawing/2014/main" id="{DA4B0D5F-0FB3-454D-8C84-9B4D2E0186B5}"/>
              </a:ext>
            </a:extLst>
          </p:cNvPr>
          <p:cNvSpPr>
            <a:spLocks/>
          </p:cNvSpPr>
          <p:nvPr/>
        </p:nvSpPr>
        <p:spPr bwMode="auto">
          <a:xfrm>
            <a:off x="5962650" y="2570163"/>
            <a:ext cx="2420938" cy="1403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?">
            <a:extLst>
              <a:ext uri="{FF2B5EF4-FFF2-40B4-BE49-F238E27FC236}">
                <a16:creationId xmlns:a16="http://schemas.microsoft.com/office/drawing/2014/main" id="{B2B417E8-8CD1-44BE-B6D9-0A6617A34288}"/>
              </a:ext>
            </a:extLst>
          </p:cNvPr>
          <p:cNvSpPr>
            <a:spLocks/>
          </p:cNvSpPr>
          <p:nvPr/>
        </p:nvSpPr>
        <p:spPr bwMode="auto">
          <a:xfrm>
            <a:off x="755650" y="4162425"/>
            <a:ext cx="2420938" cy="1403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?">
            <a:extLst>
              <a:ext uri="{FF2B5EF4-FFF2-40B4-BE49-F238E27FC236}">
                <a16:creationId xmlns:a16="http://schemas.microsoft.com/office/drawing/2014/main" id="{0B49BCF8-1EA4-46B1-8522-912565E5E584}"/>
              </a:ext>
            </a:extLst>
          </p:cNvPr>
          <p:cNvSpPr>
            <a:spLocks/>
          </p:cNvSpPr>
          <p:nvPr/>
        </p:nvSpPr>
        <p:spPr bwMode="auto">
          <a:xfrm>
            <a:off x="3348038" y="4162425"/>
            <a:ext cx="2420937" cy="1403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?">
            <a:extLst>
              <a:ext uri="{FF2B5EF4-FFF2-40B4-BE49-F238E27FC236}">
                <a16:creationId xmlns:a16="http://schemas.microsoft.com/office/drawing/2014/main" id="{B6B5BC97-8014-4DF3-BE6D-B0E0EAC63FBF}"/>
              </a:ext>
            </a:extLst>
          </p:cNvPr>
          <p:cNvSpPr>
            <a:spLocks/>
          </p:cNvSpPr>
          <p:nvPr/>
        </p:nvSpPr>
        <p:spPr bwMode="auto">
          <a:xfrm>
            <a:off x="5954713" y="4162425"/>
            <a:ext cx="2420937" cy="1403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solidFill>
                  <a:schemeClr val="bg1"/>
                </a:solidFill>
                <a:latin typeface="+mn-lt"/>
              </a:rPr>
              <a:t>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7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584</TotalTime>
  <Words>1185</Words>
  <Application>Microsoft Office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Sassoon Infant Rg</vt:lpstr>
      <vt:lpstr>Twinkl SemiBold</vt:lpstr>
      <vt:lpstr>Arial</vt:lpstr>
      <vt:lpstr>Twinkl</vt:lpstr>
      <vt:lpstr>Calibri</vt:lpstr>
      <vt:lpstr>Office Theme</vt:lpstr>
      <vt:lpstr>Hyphens</vt:lpstr>
      <vt:lpstr>Words Continuing on the Next Line</vt:lpstr>
      <vt:lpstr>Numbers 20 to 99</vt:lpstr>
      <vt:lpstr>Informal Phrases</vt:lpstr>
      <vt:lpstr>Your Turn: Numbers and Informal Phrases</vt:lpstr>
      <vt:lpstr>Compound Nouns</vt:lpstr>
      <vt:lpstr>Compound Adjectives</vt:lpstr>
      <vt:lpstr>Compound Noun or Compound Adjective?</vt:lpstr>
      <vt:lpstr>Your Turn: Compound Nouns  and Compound Adjectives</vt:lpstr>
      <vt:lpstr>Hyphens after Prefixes</vt:lpstr>
      <vt:lpstr>Hyphens after Prefixes</vt:lpstr>
      <vt:lpstr>Hyphens after Prefixes to Avoid Ambiguity </vt:lpstr>
      <vt:lpstr>Hyphens after Prefixes to Avoid Ambiguity </vt:lpstr>
      <vt:lpstr>Hyphens Quick Quiz 1</vt:lpstr>
      <vt:lpstr>Hyphens Quick Quiz 2</vt:lpstr>
      <vt:lpstr>Time Slip Narrative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Carla Austin</cp:lastModifiedBy>
  <cp:revision>38</cp:revision>
  <cp:lastPrinted>2021-11-09T06:51:07Z</cp:lastPrinted>
  <dcterms:created xsi:type="dcterms:W3CDTF">2018-10-17T08:15:56Z</dcterms:created>
  <dcterms:modified xsi:type="dcterms:W3CDTF">2021-11-17T12:39:19Z</dcterms:modified>
</cp:coreProperties>
</file>