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75" r:id="rId4"/>
    <p:sldId id="258" r:id="rId5"/>
    <p:sldId id="260" r:id="rId6"/>
    <p:sldId id="261" r:id="rId7"/>
    <p:sldId id="262" r:id="rId8"/>
    <p:sldId id="265" r:id="rId9"/>
    <p:sldId id="273" r:id="rId10"/>
    <p:sldId id="270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8A35-8CE1-4B31-80C4-04BDDEF9585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4C3F-8526-49D4-BEB4-B46A3B3DD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07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8A35-8CE1-4B31-80C4-04BDDEF9585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4C3F-8526-49D4-BEB4-B46A3B3DD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0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8A35-8CE1-4B31-80C4-04BDDEF9585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4C3F-8526-49D4-BEB4-B46A3B3DD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502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E434389-ED21-4E99-9E47-69429E3145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4900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 bwMode="auto">
          <a:xfrm>
            <a:off x="457198" y="438151"/>
            <a:ext cx="8220075" cy="5957887"/>
          </a:xfrm>
          <a:prstGeom prst="roundRect">
            <a:avLst>
              <a:gd name="adj" fmla="val 2649"/>
            </a:avLst>
          </a:prstGeom>
          <a:solidFill>
            <a:schemeClr val="bg1"/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350" dirty="0">
                <a:latin typeface="Twinkl" pitchFamily="50" charset="0"/>
              </a:rPr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>
            <a:lvl1pPr>
              <a:defRPr>
                <a:latin typeface="Twinkl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932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8A35-8CE1-4B31-80C4-04BDDEF9585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4C3F-8526-49D4-BEB4-B46A3B3DD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39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8A35-8CE1-4B31-80C4-04BDDEF9585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4C3F-8526-49D4-BEB4-B46A3B3DD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68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8A35-8CE1-4B31-80C4-04BDDEF9585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4C3F-8526-49D4-BEB4-B46A3B3DD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91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8A35-8CE1-4B31-80C4-04BDDEF9585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4C3F-8526-49D4-BEB4-B46A3B3DD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60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8A35-8CE1-4B31-80C4-04BDDEF9585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4C3F-8526-49D4-BEB4-B46A3B3DD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6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8A35-8CE1-4B31-80C4-04BDDEF9585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4C3F-8526-49D4-BEB4-B46A3B3DD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22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8A35-8CE1-4B31-80C4-04BDDEF9585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4C3F-8526-49D4-BEB4-B46A3B3DD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23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8A35-8CE1-4B31-80C4-04BDDEF9585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C4C3F-8526-49D4-BEB4-B46A3B3DD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60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8A35-8CE1-4B31-80C4-04BDDEF95851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C4C3F-8526-49D4-BEB4-B46A3B3DD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59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twinkl.co.uk/resources/ks2-subjects/ks2-religious-education/ks2-sikhism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youtube.com/watch?v=xzUWbgvFHpQ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A9B0-E0EA-4343-8814-2B57E45D93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Sikhism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8A77CC-BC58-42C8-8377-F3B7F29C9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52600"/>
          </a:xfrm>
        </p:spPr>
        <p:txBody>
          <a:bodyPr>
            <a:normAutofit/>
          </a:bodyPr>
          <a:lstStyle/>
          <a:p>
            <a:r>
              <a:rPr lang="en-GB" sz="4800" b="1" dirty="0"/>
              <a:t>The Teachings of Guru Nanak</a:t>
            </a:r>
          </a:p>
        </p:txBody>
      </p:sp>
    </p:spTree>
    <p:extLst>
      <p:ext uri="{BB962C8B-B14F-4D97-AF65-F5344CB8AC3E}">
        <p14:creationId xmlns:p14="http://schemas.microsoft.com/office/powerpoint/2010/main" val="1088460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404813"/>
            <a:ext cx="8712968" cy="6336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3600" dirty="0">
                <a:latin typeface="Lucida Calligraphy" panose="03010101010101010101" pitchFamily="66" charset="0"/>
              </a:rPr>
              <a:t>God is one, not many.</a:t>
            </a:r>
          </a:p>
          <a:p>
            <a:pPr marL="0" indent="0">
              <a:buNone/>
            </a:pPr>
            <a:r>
              <a:rPr lang="en-GB" altLang="en-US" sz="3600" dirty="0">
                <a:latin typeface="Lucida Calligraphy" panose="03010101010101010101" pitchFamily="66" charset="0"/>
              </a:rPr>
              <a:t>Understand </a:t>
            </a:r>
            <a:r>
              <a:rPr lang="en-GB" altLang="en-US" sz="3600" dirty="0" smtClean="0">
                <a:latin typeface="Lucida Calligraphy" panose="03010101010101010101" pitchFamily="66" charset="0"/>
              </a:rPr>
              <a:t>this.</a:t>
            </a:r>
            <a:endParaRPr lang="en-GB" altLang="en-US" sz="3600" dirty="0">
              <a:latin typeface="Lucida Calligraphy" panose="03010101010101010101" pitchFamily="66" charset="0"/>
            </a:endParaRPr>
          </a:p>
          <a:p>
            <a:pPr marL="0" indent="0">
              <a:buNone/>
            </a:pPr>
            <a:r>
              <a:rPr lang="en-GB" altLang="en-US" sz="3600" dirty="0">
                <a:latin typeface="Lucida Calligraphy" panose="03010101010101010101" pitchFamily="66" charset="0"/>
              </a:rPr>
              <a:t>Remember to worship the one God.</a:t>
            </a:r>
          </a:p>
          <a:p>
            <a:pPr marL="0" indent="0">
              <a:buNone/>
            </a:pPr>
            <a:r>
              <a:rPr lang="en-GB" altLang="en-US" sz="3600" dirty="0">
                <a:latin typeface="Lucida Calligraphy" panose="03010101010101010101" pitchFamily="66" charset="0"/>
              </a:rPr>
              <a:t>Understand this.</a:t>
            </a:r>
          </a:p>
          <a:p>
            <a:pPr marL="0" indent="0">
              <a:buNone/>
            </a:pPr>
            <a:r>
              <a:rPr lang="en-GB" altLang="en-US" sz="3600" dirty="0">
                <a:latin typeface="Lucida Calligraphy" panose="03010101010101010101" pitchFamily="66" charset="0"/>
              </a:rPr>
              <a:t>Never be work-shy.</a:t>
            </a:r>
          </a:p>
          <a:p>
            <a:pPr marL="0" indent="0">
              <a:buNone/>
            </a:pPr>
            <a:r>
              <a:rPr lang="en-GB" altLang="en-US" sz="3600" dirty="0">
                <a:latin typeface="Lucida Calligraphy" panose="03010101010101010101" pitchFamily="66" charset="0"/>
              </a:rPr>
              <a:t>Always know this.</a:t>
            </a:r>
          </a:p>
          <a:p>
            <a:pPr marL="0" indent="0">
              <a:buNone/>
            </a:pPr>
            <a:r>
              <a:rPr lang="en-GB" altLang="en-US" sz="3600" dirty="0">
                <a:latin typeface="Lucida Calligraphy" panose="03010101010101010101" pitchFamily="66" charset="0"/>
              </a:rPr>
              <a:t>Never be dishonest.</a:t>
            </a:r>
          </a:p>
          <a:p>
            <a:pPr marL="0" indent="0">
              <a:buNone/>
            </a:pPr>
            <a:r>
              <a:rPr lang="en-GB" altLang="en-US" sz="3600" dirty="0">
                <a:latin typeface="Lucida Calligraphy" panose="03010101010101010101" pitchFamily="66" charset="0"/>
              </a:rPr>
              <a:t>Always know this.</a:t>
            </a:r>
          </a:p>
          <a:p>
            <a:pPr marL="0" indent="0">
              <a:buNone/>
            </a:pPr>
            <a:r>
              <a:rPr lang="en-GB" altLang="en-US" sz="3600" dirty="0">
                <a:latin typeface="Lucida Calligraphy" panose="03010101010101010101" pitchFamily="66" charset="0"/>
              </a:rPr>
              <a:t>Kindness is supreme.</a:t>
            </a:r>
          </a:p>
          <a:p>
            <a:pPr marL="0" indent="0">
              <a:buNone/>
            </a:pPr>
            <a:endParaRPr lang="en-GB" altLang="en-US" sz="3600" dirty="0">
              <a:latin typeface="Lucida Calligraphy" panose="03010101010101010101" pitchFamily="66" charset="0"/>
            </a:endParaRPr>
          </a:p>
          <a:p>
            <a:pPr algn="ctr">
              <a:buFont typeface="Wingdings" pitchFamily="2" charset="2"/>
              <a:buNone/>
            </a:pPr>
            <a:endParaRPr lang="en-GB" altLang="en-US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4518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404813"/>
            <a:ext cx="8712968" cy="63365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3600" dirty="0">
                <a:latin typeface="Lucida Calligraphy" panose="03010101010101010101" pitchFamily="66" charset="0"/>
              </a:rPr>
              <a:t>God is one, not many.</a:t>
            </a:r>
          </a:p>
          <a:p>
            <a:pPr marL="0" indent="0">
              <a:buNone/>
            </a:pPr>
            <a:r>
              <a:rPr lang="en-GB" altLang="en-US" sz="3600" dirty="0">
                <a:latin typeface="Lucida Calligraphy" panose="03010101010101010101" pitchFamily="66" charset="0"/>
              </a:rPr>
              <a:t>Understand </a:t>
            </a:r>
            <a:r>
              <a:rPr lang="en-GB" altLang="en-US" sz="3600" dirty="0" smtClean="0">
                <a:latin typeface="Lucida Calligraphy" panose="03010101010101010101" pitchFamily="66" charset="0"/>
              </a:rPr>
              <a:t>the teachings.</a:t>
            </a:r>
            <a:endParaRPr lang="en-GB" altLang="en-US" sz="3600" dirty="0">
              <a:latin typeface="Lucida Calligraphy" panose="03010101010101010101" pitchFamily="66" charset="0"/>
            </a:endParaRPr>
          </a:p>
          <a:p>
            <a:pPr marL="0" indent="0">
              <a:buNone/>
            </a:pPr>
            <a:r>
              <a:rPr lang="en-GB" altLang="en-US" sz="3600" dirty="0">
                <a:latin typeface="Lucida Calligraphy" panose="03010101010101010101" pitchFamily="66" charset="0"/>
              </a:rPr>
              <a:t>Remember to worship the one God.</a:t>
            </a:r>
          </a:p>
          <a:p>
            <a:pPr marL="0" indent="0">
              <a:buNone/>
            </a:pPr>
            <a:r>
              <a:rPr lang="en-GB" altLang="en-US" sz="3600" dirty="0" smtClean="0">
                <a:latin typeface="Lucida Calligraphy" panose="03010101010101010101" pitchFamily="66" charset="0"/>
              </a:rPr>
              <a:t>Unite as one.</a:t>
            </a:r>
            <a:endParaRPr lang="en-GB" altLang="en-US" sz="3600" dirty="0">
              <a:latin typeface="Lucida Calligraphy" panose="03010101010101010101" pitchFamily="66" charset="0"/>
            </a:endParaRPr>
          </a:p>
          <a:p>
            <a:pPr marL="0" indent="0">
              <a:buNone/>
            </a:pPr>
            <a:r>
              <a:rPr lang="en-GB" altLang="en-US" sz="3600" dirty="0">
                <a:latin typeface="Lucida Calligraphy" panose="03010101010101010101" pitchFamily="66" charset="0"/>
              </a:rPr>
              <a:t>Never be work-shy.</a:t>
            </a:r>
          </a:p>
          <a:p>
            <a:pPr marL="0" indent="0">
              <a:buNone/>
            </a:pPr>
            <a:r>
              <a:rPr lang="en-GB" altLang="en-US" sz="3600" dirty="0">
                <a:latin typeface="Lucida Calligraphy" panose="03010101010101010101" pitchFamily="66" charset="0"/>
              </a:rPr>
              <a:t>Always </a:t>
            </a:r>
            <a:r>
              <a:rPr lang="en-GB" altLang="en-US" sz="3600" dirty="0" smtClean="0">
                <a:latin typeface="Lucida Calligraphy" panose="03010101010101010101" pitchFamily="66" charset="0"/>
              </a:rPr>
              <a:t>treat others with respect</a:t>
            </a:r>
            <a:r>
              <a:rPr lang="en-GB" altLang="en-US" sz="3600" dirty="0" smtClean="0">
                <a:latin typeface="Lucida Calligraphy" panose="03010101010101010101" pitchFamily="66" charset="0"/>
              </a:rPr>
              <a:t>.</a:t>
            </a:r>
            <a:endParaRPr lang="en-GB" altLang="en-US" sz="3600" dirty="0">
              <a:latin typeface="Lucida Calligraphy" panose="03010101010101010101" pitchFamily="66" charset="0"/>
            </a:endParaRPr>
          </a:p>
          <a:p>
            <a:pPr marL="0" indent="0">
              <a:buNone/>
            </a:pPr>
            <a:r>
              <a:rPr lang="en-GB" altLang="en-US" sz="3600" dirty="0">
                <a:latin typeface="Lucida Calligraphy" panose="03010101010101010101" pitchFamily="66" charset="0"/>
              </a:rPr>
              <a:t>Never be dishonest.</a:t>
            </a:r>
          </a:p>
          <a:p>
            <a:pPr marL="0" indent="0">
              <a:buNone/>
            </a:pPr>
            <a:r>
              <a:rPr lang="en-GB" altLang="en-US" sz="3600" dirty="0" smtClean="0">
                <a:latin typeface="Lucida Calligraphy" panose="03010101010101010101" pitchFamily="66" charset="0"/>
              </a:rPr>
              <a:t>Acknowledge and help others.</a:t>
            </a:r>
            <a:endParaRPr lang="en-GB" altLang="en-US" sz="3600" dirty="0">
              <a:latin typeface="Lucida Calligraphy" panose="03010101010101010101" pitchFamily="66" charset="0"/>
            </a:endParaRPr>
          </a:p>
          <a:p>
            <a:pPr marL="0" indent="0">
              <a:buNone/>
            </a:pPr>
            <a:r>
              <a:rPr lang="en-GB" altLang="en-US" sz="3600" dirty="0">
                <a:latin typeface="Lucida Calligraphy" panose="03010101010101010101" pitchFamily="66" charset="0"/>
              </a:rPr>
              <a:t>Kindness is supreme.</a:t>
            </a:r>
          </a:p>
          <a:p>
            <a:pPr marL="0" indent="0">
              <a:buNone/>
            </a:pPr>
            <a:endParaRPr lang="en-GB" altLang="en-US" sz="3600" dirty="0">
              <a:latin typeface="Lucida Calligraphy" panose="03010101010101010101" pitchFamily="66" charset="0"/>
            </a:endParaRPr>
          </a:p>
          <a:p>
            <a:pPr algn="ctr">
              <a:buFont typeface="Wingdings" pitchFamily="2" charset="2"/>
              <a:buNone/>
            </a:pPr>
            <a:endParaRPr lang="en-GB" altLang="en-US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802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332656"/>
            <a:ext cx="7416824" cy="1569660"/>
          </a:xfrm>
          <a:prstGeom prst="rect">
            <a:avLst/>
          </a:prstGeom>
          <a:solidFill>
            <a:srgbClr val="FF6699"/>
          </a:solidFill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latin typeface="Calibri" panose="020F0502020204030204" pitchFamily="34" charset="0"/>
                <a:cs typeface="Calibri" panose="020F0502020204030204" pitchFamily="34" charset="0"/>
              </a:rPr>
              <a:t>What makes a good teacher?</a:t>
            </a:r>
            <a:endParaRPr lang="en-GB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9592" y="2204864"/>
            <a:ext cx="7416824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2800" dirty="0"/>
              <a:t>Discuss with a partner what you think makes a good teacher and a good learner.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3A09A6-9FB0-4BDC-9C34-E3971718B50D}"/>
              </a:ext>
            </a:extLst>
          </p:cNvPr>
          <p:cNvSpPr txBox="1"/>
          <p:nvPr/>
        </p:nvSpPr>
        <p:spPr>
          <a:xfrm>
            <a:off x="899592" y="4709462"/>
            <a:ext cx="7416824" cy="13849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2800" dirty="0"/>
              <a:t>What are the differences between the qualities of a good teacher and the qualities of a good learner?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068A8C-86BB-4D05-B5AD-1A12EAF6AE69}"/>
              </a:ext>
            </a:extLst>
          </p:cNvPr>
          <p:cNvSpPr txBox="1"/>
          <p:nvPr/>
        </p:nvSpPr>
        <p:spPr>
          <a:xfrm>
            <a:off x="899592" y="3444004"/>
            <a:ext cx="7416824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2800" dirty="0"/>
              <a:t>List the qualities that you think a good teacher needs to have or needs to be</a:t>
            </a:r>
          </a:p>
        </p:txBody>
      </p:sp>
    </p:spTree>
    <p:extLst>
      <p:ext uri="{BB962C8B-B14F-4D97-AF65-F5344CB8AC3E}">
        <p14:creationId xmlns:p14="http://schemas.microsoft.com/office/powerpoint/2010/main" val="427197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Top Corners Rounded 14">
            <a:extLst>
              <a:ext uri="{FF2B5EF4-FFF2-40B4-BE49-F238E27FC236}">
                <a16:creationId xmlns:a16="http://schemas.microsoft.com/office/drawing/2014/main" id="{0361A5EC-F12D-4A23-9935-F829EEDC91F3}"/>
              </a:ext>
            </a:extLst>
          </p:cNvPr>
          <p:cNvSpPr/>
          <p:nvPr/>
        </p:nvSpPr>
        <p:spPr>
          <a:xfrm>
            <a:off x="444617" y="423173"/>
            <a:ext cx="8246378" cy="845753"/>
          </a:xfrm>
          <a:prstGeom prst="round2SameRect">
            <a:avLst>
              <a:gd name="adj1" fmla="val 18978"/>
              <a:gd name="adj2" fmla="val 0"/>
            </a:avLst>
          </a:prstGeom>
          <a:solidFill>
            <a:srgbClr val="EC4F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F7085-3D97-4651-AC4C-E329A9542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617" y="587952"/>
            <a:ext cx="8246378" cy="787842"/>
          </a:xfrm>
          <a:prstGeom prst="roundRect">
            <a:avLst>
              <a:gd name="adj" fmla="val 0"/>
            </a:avLst>
          </a:prstGeom>
          <a:solidFill>
            <a:srgbClr val="EC4F13"/>
          </a:solidFill>
        </p:spPr>
        <p:txBody>
          <a:bodyPr/>
          <a:lstStyle/>
          <a:p>
            <a:r>
              <a:rPr lang="en-GB" b="1" i="0" u="none" strike="noStrike" dirty="0">
                <a:solidFill>
                  <a:schemeClr val="bg1"/>
                </a:solidFill>
                <a:effectLst/>
                <a:latin typeface="+mn-lt"/>
              </a:rPr>
              <a:t>What is a Guru?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Rectangle 2">
            <a:hlinkClick r:id="rId2"/>
            <a:extLst>
              <a:ext uri="{FF2B5EF4-FFF2-40B4-BE49-F238E27FC236}">
                <a16:creationId xmlns:a16="http://schemas.microsoft.com/office/drawing/2014/main" id="{38B66264-2357-4A0B-BCB1-0716F7CF770F}"/>
              </a:ext>
            </a:extLst>
          </p:cNvPr>
          <p:cNvSpPr/>
          <p:nvPr/>
        </p:nvSpPr>
        <p:spPr>
          <a:xfrm>
            <a:off x="8481270" y="6627303"/>
            <a:ext cx="662730" cy="230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744798-906B-4A32-B3C1-961374CEC53C}"/>
              </a:ext>
            </a:extLst>
          </p:cNvPr>
          <p:cNvSpPr txBox="1"/>
          <p:nvPr/>
        </p:nvSpPr>
        <p:spPr>
          <a:xfrm>
            <a:off x="1331640" y="5614658"/>
            <a:ext cx="69637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</a:endParaRPr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E443B6-6B3F-497E-BE60-1A836AA158B0}"/>
              </a:ext>
            </a:extLst>
          </p:cNvPr>
          <p:cNvSpPr txBox="1"/>
          <p:nvPr/>
        </p:nvSpPr>
        <p:spPr>
          <a:xfrm>
            <a:off x="594851" y="5733932"/>
            <a:ext cx="6221852" cy="646331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r>
              <a:rPr lang="en-GB" sz="1800" b="1" i="0" u="none" strike="noStrike" dirty="0">
                <a:solidFill>
                  <a:srgbClr val="000000"/>
                </a:solidFill>
                <a:effectLst/>
              </a:rPr>
              <a:t>Sanskrit - </a:t>
            </a:r>
            <a:r>
              <a:rPr lang="en-GB" sz="1800" b="0" i="0" u="none" strike="noStrike" dirty="0">
                <a:solidFill>
                  <a:srgbClr val="000000"/>
                </a:solidFill>
                <a:effectLst/>
              </a:rPr>
              <a:t>an ancient language from south Asia.  Many languages from the region have origins  in Sanskrit.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3B15E2-5D16-4138-8F62-83CCB586777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6424" y="4345575"/>
            <a:ext cx="1773748" cy="176836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2499C77-F2A2-4E3F-A321-30C12FE091BF}"/>
              </a:ext>
            </a:extLst>
          </p:cNvPr>
          <p:cNvSpPr txBox="1"/>
          <p:nvPr/>
        </p:nvSpPr>
        <p:spPr>
          <a:xfrm>
            <a:off x="520237" y="1671123"/>
            <a:ext cx="7974833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The word guru is sometimes used to describe someone who is an expert  at something. </a:t>
            </a:r>
            <a:endParaRPr lang="en-GB" sz="2400" b="0" dirty="0">
              <a:effectLst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3DF0A9-D2FD-485B-A05A-8009D7B144C5}"/>
              </a:ext>
            </a:extLst>
          </p:cNvPr>
          <p:cNvSpPr txBox="1"/>
          <p:nvPr/>
        </p:nvSpPr>
        <p:spPr>
          <a:xfrm>
            <a:off x="523794" y="2656962"/>
            <a:ext cx="8246378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Guru is from the </a:t>
            </a:r>
            <a:r>
              <a:rPr lang="en-GB" sz="2400" b="1" i="0" u="none" strike="noStrike" dirty="0" err="1">
                <a:solidFill>
                  <a:srgbClr val="000000"/>
                </a:solidFill>
                <a:effectLst/>
              </a:rPr>
              <a:t>Sanksrit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</a:rPr>
              <a:t> language. It literally means ‘dispeller (remover) of darkness’. This shows that a teacher or leader can help people achieve knowledge, which then makes their life  happier, lighter and easier. </a:t>
            </a:r>
            <a:endParaRPr lang="en-GB" sz="2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6BE5E2E-547C-43EB-AB3D-8BA90CC0DD67}"/>
              </a:ext>
            </a:extLst>
          </p:cNvPr>
          <p:cNvSpPr txBox="1"/>
          <p:nvPr/>
        </p:nvSpPr>
        <p:spPr>
          <a:xfrm>
            <a:off x="2588775" y="4398344"/>
            <a:ext cx="4449433" cy="101566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rtl="0">
              <a:spcBef>
                <a:spcPts val="600"/>
              </a:spcBef>
              <a:spcAft>
                <a:spcPts val="0"/>
              </a:spcAft>
            </a:pPr>
            <a:r>
              <a:rPr lang="en-GB" sz="2000" b="0" i="0" u="none" strike="noStrike" dirty="0">
                <a:solidFill>
                  <a:srgbClr val="000000"/>
                </a:solidFill>
                <a:effectLst/>
              </a:rPr>
              <a:t>In the Sikh religion, the title of Guru was                                                                  given to the ten most important leaders                                                                         and teachers of the faith. </a:t>
            </a:r>
            <a:endParaRPr lang="en-GB" sz="20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1956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7532" y="500642"/>
            <a:ext cx="7488832" cy="1107996"/>
          </a:xfrm>
          <a:prstGeom prst="rect">
            <a:avLst/>
          </a:prstGeom>
          <a:solidFill>
            <a:srgbClr val="FF6699"/>
          </a:solidFill>
        </p:spPr>
        <p:txBody>
          <a:bodyPr wrap="square">
            <a:spAutoFit/>
          </a:bodyPr>
          <a:lstStyle/>
          <a:p>
            <a:pPr algn="ctr"/>
            <a:r>
              <a:rPr lang="en-GB" sz="6600" b="1" dirty="0">
                <a:latin typeface="Lucida Calligraphy" panose="03010101010101010101" pitchFamily="66" charset="0"/>
              </a:rPr>
              <a:t>Guru Nanak</a:t>
            </a:r>
          </a:p>
        </p:txBody>
      </p:sp>
      <p:sp>
        <p:nvSpPr>
          <p:cNvPr id="3" name="Rectangle 2"/>
          <p:cNvSpPr/>
          <p:nvPr/>
        </p:nvSpPr>
        <p:spPr>
          <a:xfrm rot="1102556">
            <a:off x="604068" y="3038164"/>
            <a:ext cx="3484155" cy="3323987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r>
              <a:rPr lang="en-GB" dirty="0"/>
              <a:t>Meaning of the word Guru</a:t>
            </a:r>
          </a:p>
          <a:p>
            <a:r>
              <a:rPr lang="en-GB" sz="3200" dirty="0">
                <a:latin typeface="Lucida Calligraphy" panose="03010101010101010101" pitchFamily="66" charset="0"/>
              </a:rPr>
              <a:t>…a teacher who teaches people about God and how to live their lives.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9FF90C-4C70-48D9-965C-BBB4978134A2}"/>
              </a:ext>
            </a:extLst>
          </p:cNvPr>
          <p:cNvSpPr txBox="1"/>
          <p:nvPr/>
        </p:nvSpPr>
        <p:spPr>
          <a:xfrm>
            <a:off x="797532" y="1680505"/>
            <a:ext cx="7488832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What can you remember about the life of Guru Nanak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C2AF64-E4DC-487E-91BF-82C8E4AC83DD}"/>
              </a:ext>
            </a:extLst>
          </p:cNvPr>
          <p:cNvSpPr txBox="1"/>
          <p:nvPr/>
        </p:nvSpPr>
        <p:spPr>
          <a:xfrm rot="668895">
            <a:off x="4062340" y="3137735"/>
            <a:ext cx="3999656" cy="1077218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The term Sikh means disciple or learner.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F1272B-FC02-4492-8F84-CB988ECAE5BF}"/>
              </a:ext>
            </a:extLst>
          </p:cNvPr>
          <p:cNvSpPr txBox="1"/>
          <p:nvPr/>
        </p:nvSpPr>
        <p:spPr>
          <a:xfrm rot="21281800">
            <a:off x="3498035" y="4644625"/>
            <a:ext cx="5347414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Sikh’s never make pictures of God as it is considered disrespectful; however, they do have images of their Gurus. On the next slide there are images of Guru Nanak.  </a:t>
            </a:r>
          </a:p>
          <a:p>
            <a:r>
              <a:rPr lang="en-GB" sz="2000" b="1" dirty="0">
                <a:solidFill>
                  <a:srgbClr val="FF0000"/>
                </a:solidFill>
              </a:rPr>
              <a:t>What do they have in common?  </a:t>
            </a:r>
          </a:p>
          <a:p>
            <a:r>
              <a:rPr lang="en-GB" sz="2000" b="1" dirty="0">
                <a:solidFill>
                  <a:srgbClr val="FF0000"/>
                </a:solidFill>
              </a:rPr>
              <a:t>Why might they be different? </a:t>
            </a:r>
          </a:p>
        </p:txBody>
      </p:sp>
    </p:spTree>
    <p:extLst>
      <p:ext uri="{BB962C8B-B14F-4D97-AF65-F5344CB8AC3E}">
        <p14:creationId xmlns:p14="http://schemas.microsoft.com/office/powerpoint/2010/main" val="321617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4664"/>
            <a:ext cx="7992888" cy="60486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08" y="400653"/>
            <a:ext cx="8261990" cy="61885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09" y="372503"/>
            <a:ext cx="8374189" cy="627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46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76056" y="242079"/>
            <a:ext cx="374441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Lucida Calligraphy" panose="03010101010101010101" pitchFamily="66" charset="0"/>
              </a:rPr>
              <a:t>What does the image tell you about Guru Nanak? </a:t>
            </a:r>
          </a:p>
          <a:p>
            <a:endParaRPr lang="en-GB" sz="3200" dirty="0">
              <a:latin typeface="Lucida Calligraphy" panose="03010101010101010101" pitchFamily="66" charset="0"/>
            </a:endParaRPr>
          </a:p>
          <a:p>
            <a:r>
              <a:rPr lang="en-GB" sz="3200" dirty="0">
                <a:latin typeface="Lucida Calligraphy" panose="03010101010101010101" pitchFamily="66" charset="0"/>
              </a:rPr>
              <a:t>Why has the artist painted him in this way?</a:t>
            </a:r>
          </a:p>
          <a:p>
            <a:r>
              <a:rPr lang="en-GB" sz="3200" dirty="0">
                <a:latin typeface="Lucida Calligraphy" panose="03010101010101010101" pitchFamily="66" charset="0"/>
              </a:rPr>
              <a:t> </a:t>
            </a:r>
          </a:p>
          <a:p>
            <a:r>
              <a:rPr lang="en-GB" sz="3200" dirty="0">
                <a:latin typeface="Lucida Calligraphy" panose="03010101010101010101" pitchFamily="66" charset="0"/>
              </a:rPr>
              <a:t>What do you think he was trying to show?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1688"/>
            <a:ext cx="4754681" cy="630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863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16016" y="242079"/>
            <a:ext cx="42484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Lucida Calligraphy" panose="03010101010101010101" pitchFamily="66" charset="0"/>
              </a:rPr>
              <a:t>light around Guru Nanak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Lucida Calligraphy" panose="03010101010101010101" pitchFamily="66" charset="0"/>
              </a:rPr>
              <a:t>raised hand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err="1">
                <a:latin typeface="Lucida Calligraphy" panose="03010101010101010101" pitchFamily="66" charset="0"/>
              </a:rPr>
              <a:t>Ik</a:t>
            </a:r>
            <a:r>
              <a:rPr lang="en-GB" sz="3200" dirty="0">
                <a:latin typeface="Lucida Calligraphy" panose="03010101010101010101" pitchFamily="66" charset="0"/>
              </a:rPr>
              <a:t> </a:t>
            </a:r>
            <a:r>
              <a:rPr lang="en-GB" sz="3200" dirty="0" err="1">
                <a:latin typeface="Lucida Calligraphy" panose="03010101010101010101" pitchFamily="66" charset="0"/>
              </a:rPr>
              <a:t>Onkar</a:t>
            </a:r>
            <a:r>
              <a:rPr lang="en-GB" sz="3200" dirty="0">
                <a:latin typeface="Lucida Calligraphy" panose="03010101010101010101" pitchFamily="66" charset="0"/>
              </a:rPr>
              <a:t> (One God) on his hand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Lucida Calligraphy" panose="03010101010101010101" pitchFamily="66" charset="0"/>
              </a:rPr>
              <a:t>kind expression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Lucida Calligraphy" panose="03010101010101010101" pitchFamily="66" charset="0"/>
              </a:rPr>
              <a:t>lowered eyes</a:t>
            </a:r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1688"/>
            <a:ext cx="4320479" cy="630365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716016" y="3991224"/>
            <a:ext cx="42484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Lucida Calligraphy" panose="03010101010101010101" pitchFamily="66" charset="0"/>
              </a:rPr>
              <a:t>These symbols </a:t>
            </a:r>
            <a:r>
              <a:rPr lang="en-GB" sz="3200" dirty="0" smtClean="0">
                <a:latin typeface="Lucida Calligraphy" panose="03010101010101010101" pitchFamily="66" charset="0"/>
              </a:rPr>
              <a:t>could infer </a:t>
            </a:r>
            <a:r>
              <a:rPr lang="en-GB" sz="3200" dirty="0">
                <a:latin typeface="Lucida Calligraphy" panose="03010101010101010101" pitchFamily="66" charset="0"/>
              </a:rPr>
              <a:t>that Guru Nanak is reflecting on God.</a:t>
            </a:r>
          </a:p>
        </p:txBody>
      </p:sp>
    </p:spTree>
    <p:extLst>
      <p:ext uri="{BB962C8B-B14F-4D97-AF65-F5344CB8AC3E}">
        <p14:creationId xmlns:p14="http://schemas.microsoft.com/office/powerpoint/2010/main" val="1412439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772816"/>
            <a:ext cx="8102624" cy="4827587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en-GB" altLang="en-US" sz="2000" dirty="0">
                <a:latin typeface="Lucida Calligraphy" panose="03010101010101010101" pitchFamily="66" charset="0"/>
              </a:rPr>
              <a:t>There is only one God. </a:t>
            </a:r>
          </a:p>
          <a:p>
            <a:pPr marL="0" indent="0">
              <a:buNone/>
            </a:pPr>
            <a:endParaRPr lang="en-GB" altLang="en-US" sz="2000" dirty="0">
              <a:latin typeface="Lucida Calligraphy" panose="03010101010101010101" pitchFamily="66" charset="0"/>
            </a:endParaRPr>
          </a:p>
          <a:p>
            <a:r>
              <a:rPr lang="en-GB" altLang="en-US" sz="2000" dirty="0">
                <a:latin typeface="Lucida Calligraphy" panose="03010101010101010101" pitchFamily="66" charset="0"/>
              </a:rPr>
              <a:t>We should worship and pray to the one God and no-one else. </a:t>
            </a:r>
          </a:p>
          <a:p>
            <a:pPr marL="0" indent="0">
              <a:buNone/>
            </a:pPr>
            <a:endParaRPr lang="en-GB" altLang="en-US" sz="2000" dirty="0">
              <a:latin typeface="Lucida Calligraphy" panose="03010101010101010101" pitchFamily="66" charset="0"/>
            </a:endParaRPr>
          </a:p>
          <a:p>
            <a:r>
              <a:rPr lang="en-GB" altLang="en-US" sz="2000" dirty="0">
                <a:latin typeface="Lucida Calligraphy" panose="03010101010101010101" pitchFamily="66" charset="0"/>
              </a:rPr>
              <a:t>Work hard and help others. </a:t>
            </a:r>
          </a:p>
          <a:p>
            <a:endParaRPr lang="en-GB" altLang="en-US" sz="2000" dirty="0">
              <a:latin typeface="Lucida Calligraphy" panose="03010101010101010101" pitchFamily="66" charset="0"/>
            </a:endParaRPr>
          </a:p>
          <a:p>
            <a:r>
              <a:rPr lang="en-GB" altLang="en-US" sz="2000" dirty="0">
                <a:latin typeface="Lucida Calligraphy" panose="03010101010101010101" pitchFamily="66" charset="0"/>
              </a:rPr>
              <a:t>Be honest</a:t>
            </a:r>
            <a:r>
              <a:rPr lang="en-GB" altLang="en-US" sz="2000" dirty="0"/>
              <a:t>.</a:t>
            </a:r>
          </a:p>
          <a:p>
            <a:endParaRPr lang="en-GB" altLang="en-US" sz="2000" dirty="0"/>
          </a:p>
          <a:p>
            <a:r>
              <a:rPr lang="en-GB" altLang="en-US" sz="2000" dirty="0">
                <a:latin typeface="Lucida Calligraphy" panose="03010101010101010101" pitchFamily="66" charset="0"/>
              </a:rPr>
              <a:t>Everyone is equal in the eyes of God - there is no rich, poor, male, female, black or white. </a:t>
            </a:r>
          </a:p>
          <a:p>
            <a:pPr>
              <a:buFont typeface="Wingdings" pitchFamily="2" charset="2"/>
              <a:buNone/>
            </a:pPr>
            <a:endParaRPr lang="en-GB" altLang="en-US" sz="2000" dirty="0">
              <a:latin typeface="Lucida Calligraphy" panose="03010101010101010101" pitchFamily="66" charset="0"/>
            </a:endParaRPr>
          </a:p>
          <a:p>
            <a:r>
              <a:rPr lang="en-GB" altLang="en-US" sz="2000" dirty="0">
                <a:latin typeface="Lucida Calligraphy" panose="03010101010101010101" pitchFamily="66" charset="0"/>
              </a:rPr>
              <a:t>The only difference between people is in their actions.</a:t>
            </a:r>
          </a:p>
          <a:p>
            <a:endParaRPr lang="en-GB" alt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>
            <a:normAutofit fontScale="90000"/>
          </a:bodyPr>
          <a:lstStyle/>
          <a:p>
            <a:r>
              <a:rPr lang="en-GB" altLang="en-US" b="1" dirty="0">
                <a:latin typeface="Lucida Calligraphy" panose="03010101010101010101" pitchFamily="66" charset="0"/>
              </a:rPr>
              <a:t>GURU NANAK’S TEACHINGS</a:t>
            </a:r>
          </a:p>
        </p:txBody>
      </p:sp>
    </p:spTree>
    <p:extLst>
      <p:ext uri="{BB962C8B-B14F-4D97-AF65-F5344CB8AC3E}">
        <p14:creationId xmlns:p14="http://schemas.microsoft.com/office/powerpoint/2010/main" val="4623081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  <p:bldP spid="317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772817"/>
            <a:ext cx="8102624" cy="2304256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en-GB" altLang="en-US" sz="2400" dirty="0">
                <a:latin typeface="Lucida Calligraphy" panose="03010101010101010101" pitchFamily="66" charset="0"/>
              </a:rPr>
              <a:t>Be kind to all - birds, animals and people. </a:t>
            </a:r>
          </a:p>
          <a:p>
            <a:pPr>
              <a:buFont typeface="Wingdings" pitchFamily="2" charset="2"/>
              <a:buNone/>
            </a:pPr>
            <a:endParaRPr lang="en-GB" altLang="en-US" sz="2400" dirty="0">
              <a:latin typeface="Lucida Calligraphy" panose="03010101010101010101" pitchFamily="66" charset="0"/>
            </a:endParaRPr>
          </a:p>
          <a:p>
            <a:r>
              <a:rPr lang="en-GB" altLang="en-US" sz="2400" dirty="0">
                <a:latin typeface="Lucida Calligraphy" panose="03010101010101010101" pitchFamily="66" charset="0"/>
              </a:rPr>
              <a:t>Fear nothing, pray for the good of all.</a:t>
            </a:r>
          </a:p>
          <a:p>
            <a:pPr>
              <a:buFont typeface="Wingdings" pitchFamily="2" charset="2"/>
              <a:buNone/>
            </a:pPr>
            <a:r>
              <a:rPr lang="en-GB" altLang="en-US" sz="2400" dirty="0">
                <a:latin typeface="Lucida Calligraphy" panose="03010101010101010101" pitchFamily="66" charset="0"/>
              </a:rPr>
              <a:t> </a:t>
            </a:r>
          </a:p>
          <a:p>
            <a:r>
              <a:rPr lang="en-GB" altLang="en-US" sz="2400" dirty="0">
                <a:latin typeface="Lucida Calligraphy" panose="03010101010101010101" pitchFamily="66" charset="0"/>
              </a:rPr>
              <a:t>Be simple and honest in your daily life.</a:t>
            </a:r>
          </a:p>
          <a:p>
            <a:endParaRPr lang="en-GB" altLang="en-US" sz="9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439902" y="270993"/>
            <a:ext cx="8229600" cy="1143000"/>
          </a:xfrm>
          <a:solidFill>
            <a:srgbClr val="FF6699"/>
          </a:solidFill>
        </p:spPr>
        <p:txBody>
          <a:bodyPr>
            <a:normAutofit fontScale="90000"/>
          </a:bodyPr>
          <a:lstStyle/>
          <a:p>
            <a:r>
              <a:rPr lang="en-GB" altLang="en-US" b="1" dirty="0">
                <a:latin typeface="Lucida Calligraphy" panose="03010101010101010101" pitchFamily="66" charset="0"/>
              </a:rPr>
              <a:t>GURU NANAK’S TEACHINGS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98D93C-2C11-4D9F-9294-357A3DCE6C38}"/>
              </a:ext>
            </a:extLst>
          </p:cNvPr>
          <p:cNvSpPr txBox="1"/>
          <p:nvPr/>
        </p:nvSpPr>
        <p:spPr>
          <a:xfrm>
            <a:off x="467544" y="4293096"/>
            <a:ext cx="8102624" cy="2308324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Your tasks.</a:t>
            </a:r>
          </a:p>
          <a:p>
            <a:pPr marL="342900" indent="-342900">
              <a:buAutoNum type="arabicPeriod"/>
            </a:pPr>
            <a:r>
              <a:rPr lang="en-GB" sz="2400" dirty="0"/>
              <a:t>Which of these teachings would you consider most important. Explain why you think this.</a:t>
            </a:r>
          </a:p>
          <a:p>
            <a:pPr marL="342900" indent="-342900">
              <a:buAutoNum type="arabicPeriod"/>
            </a:pPr>
            <a:r>
              <a:rPr lang="en-GB" sz="2400" dirty="0"/>
              <a:t>Guru Nanak used a lot of poetry to tell people about the meaning of God.  Use his teachings to write an acrostic style poem using GURU NANAK as your line starters. </a:t>
            </a:r>
          </a:p>
        </p:txBody>
      </p:sp>
    </p:spTree>
    <p:extLst>
      <p:ext uri="{BB962C8B-B14F-4D97-AF65-F5344CB8AC3E}">
        <p14:creationId xmlns:p14="http://schemas.microsoft.com/office/powerpoint/2010/main" val="3472298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  <p:bldP spid="3174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554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Lucida Calligraphy</vt:lpstr>
      <vt:lpstr>Twinkl</vt:lpstr>
      <vt:lpstr>Wingdings</vt:lpstr>
      <vt:lpstr>Office Theme</vt:lpstr>
      <vt:lpstr>Sikhism</vt:lpstr>
      <vt:lpstr>PowerPoint Presentation</vt:lpstr>
      <vt:lpstr>What is a Guru?</vt:lpstr>
      <vt:lpstr>PowerPoint Presentation</vt:lpstr>
      <vt:lpstr>PowerPoint Presentation</vt:lpstr>
      <vt:lpstr>PowerPoint Presentation</vt:lpstr>
      <vt:lpstr>PowerPoint Presentation</vt:lpstr>
      <vt:lpstr>GURU NANAK’S TEACHINGS</vt:lpstr>
      <vt:lpstr>GURU NANAK’S TEACHINGS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hometeacher</dc:creator>
  <cp:lastModifiedBy>Bradley Nash</cp:lastModifiedBy>
  <cp:revision>15</cp:revision>
  <dcterms:created xsi:type="dcterms:W3CDTF">2016-06-12T13:21:23Z</dcterms:created>
  <dcterms:modified xsi:type="dcterms:W3CDTF">2021-11-09T06:55:19Z</dcterms:modified>
</cp:coreProperties>
</file>