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74" r:id="rId4"/>
    <p:sldId id="275" r:id="rId5"/>
    <p:sldId id="276" r:id="rId6"/>
    <p:sldId id="277" r:id="rId7"/>
    <p:sldId id="278" r:id="rId8"/>
    <p:sldId id="279" r:id="rId9"/>
    <p:sldId id="280" r:id="rId10"/>
    <p:sldId id="281" r:id="rId11"/>
    <p:sldId id="283" r:id="rId12"/>
    <p:sldId id="284" r:id="rId13"/>
    <p:sldId id="287" r:id="rId14"/>
    <p:sldId id="285" r:id="rId15"/>
    <p:sldId id="286" r:id="rId16"/>
    <p:sldId id="267" r:id="rId17"/>
  </p:sldIdLst>
  <p:sldSz cx="9144000" cy="6858000" type="screen4x3"/>
  <p:notesSz cx="6858000" cy="9144000"/>
  <p:embeddedFontLst>
    <p:embeddedFont>
      <p:font typeface="Twinkl SemiBold" charset="0"/>
      <p:bold r:id="rId20"/>
    </p:embeddedFont>
    <p:embeddedFont>
      <p:font typeface="Twinkl" panose="020B0604020202020204" charset="0"/>
      <p:regular r:id="rId21"/>
      <p:bold r:id="rId22"/>
    </p:embeddedFont>
    <p:embeddedFont>
      <p:font typeface="Calibri" panose="020F050202020403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4020"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75AA"/>
    <a:srgbClr val="A7A29C"/>
    <a:srgbClr val="B3CBD7"/>
    <a:srgbClr val="DE1E5A"/>
    <a:srgbClr val="ACDDFC"/>
    <a:srgbClr val="FFFFFF"/>
    <a:srgbClr val="E6E6E6"/>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showGuides="1">
      <p:cViewPr varScale="1">
        <p:scale>
          <a:sx n="69" d="100"/>
          <a:sy n="69" d="100"/>
        </p:scale>
        <p:origin x="1192" y="44"/>
      </p:cViewPr>
      <p:guideLst>
        <p:guide orient="horz" pos="2160"/>
        <p:guide pos="2880"/>
        <p:guide pos="340"/>
        <p:guide orient="horz" pos="4020"/>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03/11/2021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03/11/2021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 Target="slide1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slide" Target="slide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1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winkl.co.uk/resource/t2-h-5303-ration-book-booklet"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9" y="1914425"/>
            <a:ext cx="4443879" cy="4278094"/>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At the start of the war, the government realised that cities would be targeted. They decided to encourage parents to allow their children to be </a:t>
            </a:r>
            <a:r>
              <a:rPr lang="en-GB" sz="1600" b="1" dirty="0">
                <a:solidFill>
                  <a:schemeClr val="dk1"/>
                </a:solidFill>
                <a:ea typeface="Arial"/>
                <a:cs typeface="Arial"/>
                <a:sym typeface="Arial"/>
                <a:hlinkClick r:id="rId2" action="ppaction://hlinksldjump"/>
              </a:rPr>
              <a:t>evacuated</a:t>
            </a:r>
            <a:r>
              <a:rPr lang="en-GB" sz="1600" dirty="0">
                <a:solidFill>
                  <a:schemeClr val="dk1"/>
                </a:solidFill>
                <a:ea typeface="Arial"/>
                <a:cs typeface="Arial"/>
                <a:sym typeface="Arial"/>
              </a:rPr>
              <a:t> to safer, rural locations.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Parents were given a list of things to pack for their children. The children had labels attached to them with their name, age and home address on them.</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Children were taken on trains or buses to their new locations. A person called a billeting officer would collect the children and take them to a village hall. People who had volunteered to take in the evacuees would then walk amongst them and choose the children they liked the look of.</a:t>
            </a:r>
            <a:endParaRPr lang="en-GB" sz="1600" dirty="0"/>
          </a:p>
          <a:p>
            <a:pPr lvl="0"/>
            <a:endParaRPr lang="en-GB" sz="1600" dirty="0"/>
          </a:p>
        </p:txBody>
      </p:sp>
      <p:pic>
        <p:nvPicPr>
          <p:cNvPr id="5" name="Picture 4">
            <a:extLst>
              <a:ext uri="{FF2B5EF4-FFF2-40B4-BE49-F238E27FC236}">
                <a16:creationId xmlns:a16="http://schemas.microsoft.com/office/drawing/2014/main" id="{6E5624D4-1136-4964-9A81-3C5FE4A61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 r="28720"/>
          <a:stretch/>
        </p:blipFill>
        <p:spPr>
          <a:xfrm>
            <a:off x="5299440" y="1914425"/>
            <a:ext cx="3088910" cy="3088910"/>
          </a:xfrm>
          <a:prstGeom prst="flowChartConnector">
            <a:avLst/>
          </a:prstGeom>
        </p:spPr>
      </p:pic>
      <p:sp>
        <p:nvSpPr>
          <p:cNvPr id="33" name="Oval 32">
            <a:extLst>
              <a:ext uri="{FF2B5EF4-FFF2-40B4-BE49-F238E27FC236}">
                <a16:creationId xmlns:a16="http://schemas.microsoft.com/office/drawing/2014/main" id="{17A868A2-A5F9-4CD3-9D2A-6E1FDD3DCDD7}"/>
              </a:ext>
            </a:extLst>
          </p:cNvPr>
          <p:cNvSpPr/>
          <p:nvPr/>
        </p:nvSpPr>
        <p:spPr>
          <a:xfrm>
            <a:off x="5299440" y="1914426"/>
            <a:ext cx="3088910" cy="308890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83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id="{B2F55F54-D3D3-4BF2-9771-4CD6C3452828}"/>
              </a:ext>
            </a:extLst>
          </p:cNvPr>
          <p:cNvSpPr txBox="1"/>
          <p:nvPr/>
        </p:nvSpPr>
        <p:spPr>
          <a:xfrm>
            <a:off x="1209964" y="2024279"/>
            <a:ext cx="7306363"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For some children, evacuation was a positive experience. For others it was not. Talk about the positives and negatives of being evacuated.</a:t>
            </a:r>
          </a:p>
        </p:txBody>
      </p:sp>
      <p:graphicFrame>
        <p:nvGraphicFramePr>
          <p:cNvPr id="2" name="Table 1">
            <a:extLst>
              <a:ext uri="{FF2B5EF4-FFF2-40B4-BE49-F238E27FC236}">
                <a16:creationId xmlns:a16="http://schemas.microsoft.com/office/drawing/2014/main" id="{A87831EC-25B1-43B6-A184-5249A3A4B450}"/>
              </a:ext>
            </a:extLst>
          </p:cNvPr>
          <p:cNvGraphicFramePr>
            <a:graphicFrameLocks noGrp="1"/>
          </p:cNvGraphicFramePr>
          <p:nvPr>
            <p:extLst>
              <p:ext uri="{D42A27DB-BD31-4B8C-83A1-F6EECF244321}">
                <p14:modId xmlns:p14="http://schemas.microsoft.com/office/powerpoint/2010/main" val="979894136"/>
              </p:ext>
            </p:extLst>
          </p:nvPr>
        </p:nvGraphicFramePr>
        <p:xfrm>
          <a:off x="1139825" y="2766279"/>
          <a:ext cx="6864350" cy="3126504"/>
        </p:xfrm>
        <a:graphic>
          <a:graphicData uri="http://schemas.openxmlformats.org/drawingml/2006/table">
            <a:tbl>
              <a:tblPr firstRow="1" bandRow="1">
                <a:tableStyleId>{7DF18680-E054-41AD-8BC1-D1AEF772440D}</a:tableStyleId>
              </a:tblPr>
              <a:tblGrid>
                <a:gridCol w="3432175">
                  <a:extLst>
                    <a:ext uri="{9D8B030D-6E8A-4147-A177-3AD203B41FA5}">
                      <a16:colId xmlns:a16="http://schemas.microsoft.com/office/drawing/2014/main" val="2481606385"/>
                    </a:ext>
                  </a:extLst>
                </a:gridCol>
                <a:gridCol w="3432175">
                  <a:extLst>
                    <a:ext uri="{9D8B030D-6E8A-4147-A177-3AD203B41FA5}">
                      <a16:colId xmlns:a16="http://schemas.microsoft.com/office/drawing/2014/main" val="2219063323"/>
                    </a:ext>
                  </a:extLst>
                </a:gridCol>
              </a:tblGrid>
              <a:tr h="781626">
                <a:tc>
                  <a:txBody>
                    <a:bodyPr/>
                    <a:lstStyle/>
                    <a:p>
                      <a:pPr algn="l"/>
                      <a:r>
                        <a:rPr lang="en-GB" sz="1800" b="0" dirty="0">
                          <a:latin typeface="+mn-lt"/>
                        </a:rPr>
                        <a:t>Positive Points of Evacuation</a:t>
                      </a:r>
                    </a:p>
                  </a:txBody>
                  <a:tcPr anchor="ctr">
                    <a:solidFill>
                      <a:srgbClr val="0675A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mn-lt"/>
                        </a:rPr>
                        <a:t>Negative Points of Evacuation</a:t>
                      </a:r>
                    </a:p>
                  </a:txBody>
                  <a:tcPr anchor="ctr">
                    <a:solidFill>
                      <a:srgbClr val="0675AA"/>
                    </a:solidFill>
                  </a:tcPr>
                </a:tc>
                <a:extLst>
                  <a:ext uri="{0D108BD9-81ED-4DB2-BD59-A6C34878D82A}">
                    <a16:rowId xmlns:a16="http://schemas.microsoft.com/office/drawing/2014/main" val="1652026922"/>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u="none" strike="noStrike" cap="none" dirty="0">
                          <a:latin typeface="+mn-lt"/>
                          <a:ea typeface="Arial"/>
                          <a:cs typeface="Arial"/>
                          <a:sym typeface="Arial"/>
                        </a:rPr>
                        <a:t>Children were kept safe </a:t>
                      </a:r>
                      <a:br>
                        <a:rPr lang="en-GB" sz="1600" u="none" strike="noStrike" cap="none" dirty="0">
                          <a:latin typeface="+mn-lt"/>
                          <a:ea typeface="Arial"/>
                          <a:cs typeface="Arial"/>
                          <a:sym typeface="Arial"/>
                        </a:rPr>
                      </a:br>
                      <a:r>
                        <a:rPr lang="en-GB" sz="1600" u="none" strike="noStrike" cap="none" dirty="0">
                          <a:latin typeface="+mn-lt"/>
                          <a:ea typeface="Arial"/>
                          <a:cs typeface="Arial"/>
                          <a:sym typeface="Arial"/>
                        </a:rPr>
                        <a:t>from bombs.</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Children missed their parents.</a:t>
                      </a:r>
                      <a:endParaRPr lang="en-GB" sz="1600" dirty="0">
                        <a:latin typeface="+mn-lt"/>
                      </a:endParaRPr>
                    </a:p>
                  </a:txBody>
                  <a:tcPr anchor="ctr"/>
                </a:tc>
                <a:extLst>
                  <a:ext uri="{0D108BD9-81ED-4DB2-BD59-A6C34878D82A}">
                    <a16:rowId xmlns:a16="http://schemas.microsoft.com/office/drawing/2014/main" val="1227146900"/>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Children got to live in the peaceful, beautiful countryside.</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Sometimes brothers and sisters were kept in separate places.</a:t>
                      </a:r>
                      <a:endParaRPr lang="en-GB" sz="1600" dirty="0">
                        <a:latin typeface="+mn-lt"/>
                      </a:endParaRPr>
                    </a:p>
                  </a:txBody>
                  <a:tcPr anchor="ctr"/>
                </a:tc>
                <a:extLst>
                  <a:ext uri="{0D108BD9-81ED-4DB2-BD59-A6C34878D82A}">
                    <a16:rowId xmlns:a16="http://schemas.microsoft.com/office/drawing/2014/main" val="157912559"/>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Many children stayed with </a:t>
                      </a:r>
                      <a:br>
                        <a:rPr lang="en-GB" sz="1600" dirty="0">
                          <a:latin typeface="+mn-lt"/>
                          <a:ea typeface="Arial"/>
                          <a:cs typeface="Arial"/>
                          <a:sym typeface="Arial"/>
                        </a:rPr>
                      </a:br>
                      <a:r>
                        <a:rPr lang="en-GB" sz="1600" dirty="0">
                          <a:latin typeface="+mn-lt"/>
                          <a:ea typeface="Arial"/>
                          <a:cs typeface="Arial"/>
                          <a:sym typeface="Arial"/>
                        </a:rPr>
                        <a:t>caring people.</a:t>
                      </a: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 children stayed with people who weren’t very nice to them.</a:t>
                      </a:r>
                      <a:endParaRPr lang="en-GB" sz="1600" dirty="0">
                        <a:latin typeface="+mn-lt"/>
                      </a:endParaRPr>
                    </a:p>
                  </a:txBody>
                  <a:tcPr anchor="ctr"/>
                </a:tc>
                <a:extLst>
                  <a:ext uri="{0D108BD9-81ED-4DB2-BD59-A6C34878D82A}">
                    <a16:rowId xmlns:a16="http://schemas.microsoft.com/office/drawing/2014/main" val="3196518442"/>
                  </a:ext>
                </a:extLst>
              </a:tr>
            </a:tbl>
          </a:graphicData>
        </a:graphic>
      </p:graphicFrame>
    </p:spTree>
    <p:extLst>
      <p:ext uri="{BB962C8B-B14F-4D97-AF65-F5344CB8AC3E}">
        <p14:creationId xmlns:p14="http://schemas.microsoft.com/office/powerpoint/2010/main" val="345757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4A83C91-8418-45C7-8E95-78C98F767459}"/>
              </a:ext>
            </a:extLst>
          </p:cNvPr>
          <p:cNvSpPr/>
          <p:nvPr/>
        </p:nvSpPr>
        <p:spPr>
          <a:xfrm>
            <a:off x="4695092" y="3262119"/>
            <a:ext cx="2893158" cy="2893158"/>
          </a:xfrm>
          <a:prstGeom prst="ellipse">
            <a:avLst/>
          </a:prstGeom>
          <a:solidFill>
            <a:srgbClr val="B3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7632700" cy="1019909"/>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Parents were given a list of things to pack for their children</a:t>
            </a:r>
            <a:r>
              <a:rPr lang="en-GB" sz="1600" dirty="0">
                <a:solidFill>
                  <a:schemeClr val="dk1"/>
                </a:solidFill>
              </a:rPr>
              <a:t> which included</a:t>
            </a:r>
            <a:r>
              <a:rPr lang="en-GB" sz="1600" dirty="0">
                <a:solidFill>
                  <a:schemeClr val="dk1"/>
                </a:solidFill>
                <a:ea typeface="Arial"/>
                <a:cs typeface="Arial"/>
                <a:sym typeface="Arial"/>
              </a:rPr>
              <a:t> a gas mask, underwear, pyjamas or a nightie, plimsolls, toothbrush, comb, a towel, soap, a flannel, handkerchiefs and a warm coat</a:t>
            </a:r>
            <a:r>
              <a:rPr lang="en-GB" sz="1600" dirty="0">
                <a:solidFill>
                  <a:schemeClr val="dk1"/>
                </a:solidFill>
              </a:rPr>
              <a:t>.</a:t>
            </a:r>
            <a:endParaRPr lang="en-GB" sz="1600" dirty="0"/>
          </a:p>
        </p:txBody>
      </p:sp>
      <p:sp>
        <p:nvSpPr>
          <p:cNvPr id="11" name="TextBox 10">
            <a:extLst>
              <a:ext uri="{FF2B5EF4-FFF2-40B4-BE49-F238E27FC236}">
                <a16:creationId xmlns:a16="http://schemas.microsoft.com/office/drawing/2014/main" id="{5348A2D1-5884-4AB0-95B7-FBFAD1FC4EA6}"/>
              </a:ext>
            </a:extLst>
          </p:cNvPr>
          <p:cNvSpPr txBox="1"/>
          <p:nvPr/>
        </p:nvSpPr>
        <p:spPr>
          <a:xfrm>
            <a:off x="755650" y="3354510"/>
            <a:ext cx="3816350" cy="2800767"/>
          </a:xfrm>
          <a:prstGeom prst="rect">
            <a:avLst/>
          </a:prstGeom>
          <a:noFill/>
          <a:ln w="28575">
            <a:noFill/>
          </a:ln>
        </p:spPr>
        <p:txBody>
          <a:bodyPr wrap="square" lIns="108000" rIns="0" rtlCol="0">
            <a:spAutoFit/>
          </a:bodyPr>
          <a:lstStyle/>
          <a:p>
            <a:pPr lvl="0"/>
            <a:r>
              <a:rPr lang="en-GB" sz="1600" dirty="0">
                <a:solidFill>
                  <a:schemeClr val="dk1"/>
                </a:solidFill>
                <a:ea typeface="Arial"/>
                <a:cs typeface="Arial"/>
                <a:sym typeface="Arial"/>
              </a:rPr>
              <a:t>This list doesn’t sound like very much, but some families struggled to even get these items. A lot of children who were being evacuated came from very poor families.</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Some children took a toy with them but it would have been something small. They had to be able to carry all their possessions themselves in one small suitcase. </a:t>
            </a:r>
            <a:endParaRPr lang="en-GB" sz="1600" dirty="0"/>
          </a:p>
        </p:txBody>
      </p:sp>
      <p:pic>
        <p:nvPicPr>
          <p:cNvPr id="4" name="Picture 3">
            <a:extLst>
              <a:ext uri="{FF2B5EF4-FFF2-40B4-BE49-F238E27FC236}">
                <a16:creationId xmlns:a16="http://schemas.microsoft.com/office/drawing/2014/main" id="{A8F15A99-63F0-4DC8-AA8A-5780E8605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187629"/>
            <a:ext cx="3966240" cy="3042138"/>
          </a:xfrm>
          <a:prstGeom prst="rect">
            <a:avLst/>
          </a:prstGeom>
        </p:spPr>
      </p:pic>
    </p:spTree>
    <p:extLst>
      <p:ext uri="{BB962C8B-B14F-4D97-AF65-F5344CB8AC3E}">
        <p14:creationId xmlns:p14="http://schemas.microsoft.com/office/powerpoint/2010/main" val="482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smtClean="0">
                <a:solidFill>
                  <a:schemeClr val="bg1"/>
                </a:solidFill>
                <a:latin typeface="Twinkl SemiBold" pitchFamily="2" charset="0"/>
              </a:rPr>
              <a:t>Friend or Foe</a:t>
            </a:r>
            <a:endParaRPr lang="en-GB" sz="3600" dirty="0">
              <a:solidFill>
                <a:schemeClr val="bg1"/>
              </a:solidFill>
              <a:latin typeface="Twinkl SemiBold" pitchFamily="2" charset="0"/>
            </a:endParaRP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3973368" cy="4224874"/>
          </a:xfrm>
          <a:prstGeom prst="rect">
            <a:avLst/>
          </a:prstGeom>
          <a:solidFill>
            <a:srgbClr val="FFFFFF"/>
          </a:solidFill>
          <a:ln w="28575">
            <a:solidFill>
              <a:srgbClr val="0675AA"/>
            </a:solidFill>
          </a:ln>
        </p:spPr>
        <p:txBody>
          <a:bodyPr wrap="square" lIns="180000" rIns="0" rtlCol="0" anchor="ctr">
            <a:noAutofit/>
          </a:bodyPr>
          <a:lstStyle/>
          <a:p>
            <a:pPr marL="342900" lvl="0" indent="-342900">
              <a:buFont typeface="+mj-lt"/>
              <a:buAutoNum type="arabicPeriod"/>
            </a:pPr>
            <a:r>
              <a:rPr lang="en-GB" sz="2000" dirty="0" smtClean="0">
                <a:solidFill>
                  <a:schemeClr val="dk1"/>
                </a:solidFill>
                <a:ea typeface="Arial"/>
                <a:cs typeface="Arial"/>
                <a:sym typeface="Arial"/>
              </a:rPr>
              <a:t>Summarise what has happened so far in Friend or Foe.</a:t>
            </a:r>
          </a:p>
          <a:p>
            <a:pPr marL="342900" lvl="0" indent="-342900">
              <a:buFont typeface="+mj-lt"/>
              <a:buAutoNum type="arabicPeriod"/>
            </a:pPr>
            <a:r>
              <a:rPr lang="en-GB" sz="2000" dirty="0" smtClean="0">
                <a:solidFill>
                  <a:schemeClr val="dk1"/>
                </a:solidFill>
                <a:ea typeface="Arial"/>
                <a:cs typeface="Arial"/>
                <a:sym typeface="Arial"/>
              </a:rPr>
              <a:t>List the key moments in the book so far.</a:t>
            </a:r>
            <a:endParaRPr lang="en-GB" sz="2000" dirty="0" smtClean="0">
              <a:solidFill>
                <a:schemeClr val="dk1"/>
              </a:solidFill>
              <a:ea typeface="Arial"/>
              <a:cs typeface="Arial"/>
              <a:sym typeface="Arial"/>
            </a:endParaRPr>
          </a:p>
          <a:p>
            <a:pPr marL="342900" lvl="0" indent="-342900">
              <a:buFont typeface="+mj-lt"/>
              <a:buAutoNum type="arabicPeriod"/>
            </a:pPr>
            <a:r>
              <a:rPr lang="en-GB" sz="2000" dirty="0" smtClean="0">
                <a:solidFill>
                  <a:schemeClr val="dk1"/>
                </a:solidFill>
                <a:cs typeface="Arial"/>
                <a:sym typeface="Arial"/>
              </a:rPr>
              <a:t>How </a:t>
            </a:r>
            <a:r>
              <a:rPr lang="en-GB" sz="2000" dirty="0" smtClean="0">
                <a:solidFill>
                  <a:schemeClr val="dk1"/>
                </a:solidFill>
                <a:cs typeface="Arial"/>
                <a:sym typeface="Arial"/>
              </a:rPr>
              <a:t>does David feel about being evacuated? List the emotions we have seen in the book so far.</a:t>
            </a:r>
          </a:p>
          <a:p>
            <a:pPr marL="342900" lvl="0" indent="-342900">
              <a:buFont typeface="+mj-lt"/>
              <a:buAutoNum type="arabicPeriod"/>
            </a:pPr>
            <a:r>
              <a:rPr lang="en-GB" sz="2000" dirty="0" smtClean="0">
                <a:solidFill>
                  <a:schemeClr val="dk1"/>
                </a:solidFill>
                <a:cs typeface="Arial"/>
                <a:sym typeface="Arial"/>
              </a:rPr>
              <a:t>What helps David and </a:t>
            </a:r>
            <a:r>
              <a:rPr lang="en-GB" sz="2000" dirty="0" err="1" smtClean="0">
                <a:solidFill>
                  <a:schemeClr val="dk1"/>
                </a:solidFill>
                <a:cs typeface="Arial"/>
                <a:sym typeface="Arial"/>
              </a:rPr>
              <a:t>Tucky</a:t>
            </a:r>
            <a:r>
              <a:rPr lang="en-GB" sz="2000" dirty="0" smtClean="0">
                <a:solidFill>
                  <a:schemeClr val="dk1"/>
                </a:solidFill>
                <a:cs typeface="Arial"/>
                <a:sym typeface="Arial"/>
              </a:rPr>
              <a:t> feel better whilst being evacuated?</a:t>
            </a:r>
          </a:p>
          <a:p>
            <a:pPr lvl="0"/>
            <a:endParaRPr lang="en-GB" sz="1600" dirty="0"/>
          </a:p>
        </p:txBody>
      </p:sp>
      <p:pic>
        <p:nvPicPr>
          <p:cNvPr id="2" name="Picture 1"/>
          <p:cNvPicPr>
            <a:picLocks noChangeAspect="1"/>
          </p:cNvPicPr>
          <p:nvPr/>
        </p:nvPicPr>
        <p:blipFill>
          <a:blip r:embed="rId2"/>
          <a:stretch>
            <a:fillRect/>
          </a:stretch>
        </p:blipFill>
        <p:spPr>
          <a:xfrm>
            <a:off x="4846747" y="2022230"/>
            <a:ext cx="3982387" cy="4224874"/>
          </a:xfrm>
          <a:prstGeom prst="rect">
            <a:avLst/>
          </a:prstGeom>
        </p:spPr>
      </p:pic>
    </p:spTree>
    <p:extLst>
      <p:ext uri="{BB962C8B-B14F-4D97-AF65-F5344CB8AC3E}">
        <p14:creationId xmlns:p14="http://schemas.microsoft.com/office/powerpoint/2010/main" val="92446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smtClean="0">
                <a:solidFill>
                  <a:schemeClr val="bg1"/>
                </a:solidFill>
                <a:latin typeface="Twinkl SemiBold" pitchFamily="2" charset="0"/>
              </a:rPr>
              <a:t>Activity:</a:t>
            </a:r>
            <a:endParaRPr lang="en-GB" sz="3600" dirty="0">
              <a:solidFill>
                <a:schemeClr val="bg1"/>
              </a:solidFill>
              <a:latin typeface="Twinkl SemiBold" pitchFamily="2" charset="0"/>
            </a:endParaRP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8" y="1947296"/>
            <a:ext cx="4786170" cy="1569660"/>
          </a:xfrm>
          <a:prstGeom prst="rect">
            <a:avLst/>
          </a:prstGeom>
          <a:noFill/>
          <a:ln w="28575">
            <a:noFill/>
          </a:ln>
        </p:spPr>
        <p:txBody>
          <a:bodyPr wrap="square" lIns="0" rIns="0" rtlCol="0">
            <a:spAutoFit/>
          </a:bodyPr>
          <a:lstStyle/>
          <a:p>
            <a:pPr lvl="0"/>
            <a:r>
              <a:rPr lang="en-GB" sz="1600" b="1" dirty="0">
                <a:solidFill>
                  <a:schemeClr val="dk1"/>
                </a:solidFill>
                <a:ea typeface="Arial"/>
                <a:cs typeface="Arial"/>
                <a:sym typeface="Arial"/>
              </a:rPr>
              <a:t>Your task is to imagine you </a:t>
            </a:r>
            <a:r>
              <a:rPr lang="en-GB" sz="1600" b="1" dirty="0" smtClean="0">
                <a:solidFill>
                  <a:schemeClr val="dk1"/>
                </a:solidFill>
                <a:ea typeface="Arial"/>
                <a:cs typeface="Arial"/>
                <a:sym typeface="Arial"/>
              </a:rPr>
              <a:t>are David or </a:t>
            </a:r>
            <a:r>
              <a:rPr lang="en-GB" sz="1600" b="1" dirty="0" err="1" smtClean="0">
                <a:solidFill>
                  <a:schemeClr val="dk1"/>
                </a:solidFill>
                <a:ea typeface="Arial"/>
                <a:cs typeface="Arial"/>
                <a:sym typeface="Arial"/>
              </a:rPr>
              <a:t>Tucky</a:t>
            </a:r>
            <a:r>
              <a:rPr lang="en-GB" sz="1600" b="1" dirty="0" smtClean="0">
                <a:solidFill>
                  <a:schemeClr val="dk1"/>
                </a:solidFill>
                <a:ea typeface="Arial"/>
                <a:cs typeface="Arial"/>
                <a:sym typeface="Arial"/>
              </a:rPr>
              <a:t>. You are </a:t>
            </a:r>
            <a:r>
              <a:rPr lang="en-GB" sz="1600" b="1" dirty="0">
                <a:solidFill>
                  <a:schemeClr val="dk1"/>
                </a:solidFill>
                <a:ea typeface="Arial"/>
                <a:cs typeface="Arial"/>
                <a:sym typeface="Arial"/>
              </a:rPr>
              <a:t>being evacuated and you </a:t>
            </a:r>
            <a:r>
              <a:rPr lang="en-GB" sz="1600" b="1" dirty="0" smtClean="0">
                <a:solidFill>
                  <a:schemeClr val="dk1"/>
                </a:solidFill>
                <a:ea typeface="Arial"/>
                <a:cs typeface="Arial"/>
                <a:sym typeface="Arial"/>
              </a:rPr>
              <a:t>are recording your experience in your diary</a:t>
            </a:r>
            <a:r>
              <a:rPr lang="en-GB" sz="1600" b="1" dirty="0" smtClean="0">
                <a:solidFill>
                  <a:schemeClr val="dk1"/>
                </a:solidFill>
                <a:ea typeface="Arial"/>
                <a:cs typeface="Arial"/>
                <a:sym typeface="Arial"/>
              </a:rPr>
              <a:t>.</a:t>
            </a:r>
          </a:p>
          <a:p>
            <a:pPr lvl="0"/>
            <a:endParaRPr lang="en-GB" sz="1600" b="1" dirty="0">
              <a:solidFill>
                <a:schemeClr val="dk1"/>
              </a:solidFill>
              <a:ea typeface="Arial"/>
              <a:cs typeface="Arial"/>
              <a:sym typeface="Arial"/>
            </a:endParaRPr>
          </a:p>
          <a:p>
            <a:pPr lvl="0"/>
            <a:r>
              <a:rPr lang="en-GB" sz="1600" b="1" dirty="0" smtClean="0">
                <a:solidFill>
                  <a:schemeClr val="dk1"/>
                </a:solidFill>
                <a:ea typeface="Arial"/>
                <a:cs typeface="Arial"/>
                <a:sym typeface="Arial"/>
              </a:rPr>
              <a:t>This diary entry will be about the journey – you have </a:t>
            </a:r>
            <a:r>
              <a:rPr lang="en-GB" sz="1600" b="1" u="sng" dirty="0" smtClean="0">
                <a:solidFill>
                  <a:schemeClr val="dk1"/>
                </a:solidFill>
                <a:ea typeface="Arial"/>
                <a:cs typeface="Arial"/>
                <a:sym typeface="Arial"/>
              </a:rPr>
              <a:t>not</a:t>
            </a:r>
            <a:r>
              <a:rPr lang="en-GB" sz="1600" b="1" dirty="0" smtClean="0">
                <a:solidFill>
                  <a:schemeClr val="dk1"/>
                </a:solidFill>
                <a:ea typeface="Arial"/>
                <a:cs typeface="Arial"/>
                <a:sym typeface="Arial"/>
              </a:rPr>
              <a:t> met Mr Reynolds yet. </a:t>
            </a:r>
          </a:p>
        </p:txBody>
      </p:sp>
      <p:sp>
        <p:nvSpPr>
          <p:cNvPr id="4" name="TextBox 3">
            <a:extLst>
              <a:ext uri="{FF2B5EF4-FFF2-40B4-BE49-F238E27FC236}">
                <a16:creationId xmlns:a16="http://schemas.microsoft.com/office/drawing/2014/main" id="{1F852A86-F17C-4DC2-950B-040A82574D02}"/>
              </a:ext>
            </a:extLst>
          </p:cNvPr>
          <p:cNvSpPr txBox="1"/>
          <p:nvPr/>
        </p:nvSpPr>
        <p:spPr>
          <a:xfrm>
            <a:off x="755648" y="3841726"/>
            <a:ext cx="4361297" cy="2062103"/>
          </a:xfrm>
          <a:prstGeom prst="rect">
            <a:avLst/>
          </a:prstGeom>
          <a:noFill/>
        </p:spPr>
        <p:txBody>
          <a:bodyPr wrap="square" rtlCol="0">
            <a:spAutoFit/>
          </a:bodyPr>
          <a:lstStyle/>
          <a:p>
            <a:pPr lvl="0"/>
            <a:r>
              <a:rPr lang="en-GB" sz="1600" b="1" dirty="0" smtClean="0">
                <a:solidFill>
                  <a:schemeClr val="dk1"/>
                </a:solidFill>
                <a:ea typeface="Arial"/>
                <a:cs typeface="Arial"/>
                <a:sym typeface="Arial"/>
              </a:rPr>
              <a:t>Use the planning sheet to help you plan your first diary entry</a:t>
            </a:r>
            <a:r>
              <a:rPr lang="en-GB" sz="1600" b="1" dirty="0" smtClean="0">
                <a:solidFill>
                  <a:schemeClr val="dk1"/>
                </a:solidFill>
                <a:ea typeface="Arial"/>
                <a:cs typeface="Arial"/>
                <a:sym typeface="Arial"/>
              </a:rPr>
              <a:t>. Stick this into your books.</a:t>
            </a:r>
            <a:endParaRPr lang="en-GB" sz="1600" b="1" dirty="0" smtClean="0">
              <a:solidFill>
                <a:schemeClr val="dk1"/>
              </a:solidFill>
              <a:ea typeface="Arial"/>
              <a:cs typeface="Arial"/>
              <a:sym typeface="Arial"/>
            </a:endParaRPr>
          </a:p>
          <a:p>
            <a:pPr lvl="0"/>
            <a:endParaRPr lang="en-GB" sz="1600" b="1" dirty="0">
              <a:solidFill>
                <a:schemeClr val="dk1"/>
              </a:solidFill>
              <a:ea typeface="Arial"/>
              <a:cs typeface="Arial"/>
              <a:sym typeface="Arial"/>
            </a:endParaRPr>
          </a:p>
          <a:p>
            <a:pPr lvl="0"/>
            <a:r>
              <a:rPr lang="en-GB" sz="1600" b="1" dirty="0" smtClean="0">
                <a:solidFill>
                  <a:schemeClr val="dk1"/>
                </a:solidFill>
                <a:ea typeface="Arial"/>
                <a:cs typeface="Arial"/>
                <a:sym typeface="Arial"/>
              </a:rPr>
              <a:t>Look at the questions to help you think of ideas.</a:t>
            </a:r>
          </a:p>
          <a:p>
            <a:pPr lvl="0"/>
            <a:endParaRPr lang="en-GB" sz="1600" b="1" dirty="0">
              <a:solidFill>
                <a:schemeClr val="dk1"/>
              </a:solidFill>
              <a:ea typeface="Arial"/>
              <a:cs typeface="Arial"/>
              <a:sym typeface="Arial"/>
            </a:endParaRPr>
          </a:p>
          <a:p>
            <a:pPr lvl="0"/>
            <a:r>
              <a:rPr lang="en-GB" sz="1600" b="1" dirty="0" smtClean="0">
                <a:solidFill>
                  <a:schemeClr val="dk1"/>
                </a:solidFill>
                <a:ea typeface="Arial"/>
                <a:cs typeface="Arial"/>
                <a:sym typeface="Arial"/>
              </a:rPr>
              <a:t>Also remember to use all of the information that we learned today in the lesson.</a:t>
            </a:r>
            <a:endParaRPr lang="en-GB" b="1" dirty="0"/>
          </a:p>
        </p:txBody>
      </p:sp>
      <p:pic>
        <p:nvPicPr>
          <p:cNvPr id="2" name="Picture 1"/>
          <p:cNvPicPr>
            <a:picLocks noChangeAspect="1"/>
          </p:cNvPicPr>
          <p:nvPr/>
        </p:nvPicPr>
        <p:blipFill>
          <a:blip r:embed="rId2"/>
          <a:stretch>
            <a:fillRect/>
          </a:stretch>
        </p:blipFill>
        <p:spPr>
          <a:xfrm>
            <a:off x="5272777" y="1759481"/>
            <a:ext cx="3686197" cy="5060342"/>
          </a:xfrm>
          <a:prstGeom prst="rect">
            <a:avLst/>
          </a:prstGeom>
        </p:spPr>
      </p:pic>
    </p:spTree>
    <p:extLst>
      <p:ext uri="{BB962C8B-B14F-4D97-AF65-F5344CB8AC3E}">
        <p14:creationId xmlns:p14="http://schemas.microsoft.com/office/powerpoint/2010/main" val="403653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xEl>
                                              <p:pRg st="2" end="2"/>
                                            </p:txEl>
                                          </p:spTgt>
                                        </p:tgtEl>
                                        <p:attrNameLst>
                                          <p:attrName>style.visibility</p:attrName>
                                        </p:attrNameLst>
                                      </p:cBhvr>
                                      <p:to>
                                        <p:strVal val="visible"/>
                                      </p:to>
                                    </p:set>
                                    <p:animEffect transition="in" filter="fade">
                                      <p:cBhvr>
                                        <p:cTn id="10" dur="500"/>
                                        <p:tgtEl>
                                          <p:spTgt spid="1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675E9F-99E3-4FCD-9281-A164A0058A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22" r="16176"/>
          <a:stretch/>
        </p:blipFill>
        <p:spPr>
          <a:xfrm>
            <a:off x="4572000" y="1914425"/>
            <a:ext cx="3816349" cy="3816349"/>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Glossary</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9" y="1914425"/>
            <a:ext cx="4080120" cy="2800767"/>
          </a:xfrm>
          <a:prstGeom prst="rect">
            <a:avLst/>
          </a:prstGeom>
          <a:noFill/>
          <a:ln w="28575">
            <a:noFill/>
          </a:ln>
        </p:spPr>
        <p:txBody>
          <a:bodyPr wrap="square" lIns="0" rIns="0" rtlCol="0">
            <a:spAutoFit/>
          </a:bodyPr>
          <a:lstStyle/>
          <a:p>
            <a:pPr lvl="0"/>
            <a:r>
              <a:rPr lang="en-GB" sz="1600" b="1" dirty="0">
                <a:solidFill>
                  <a:schemeClr val="dk1"/>
                </a:solidFill>
                <a:hlinkClick r:id="rId3" action="ppaction://hlinksldjump"/>
              </a:rPr>
              <a:t>censored</a:t>
            </a:r>
            <a:r>
              <a:rPr lang="en-GB" sz="1600" dirty="0">
                <a:solidFill>
                  <a:schemeClr val="dk1"/>
                </a:solidFill>
                <a:ea typeface="Arial"/>
                <a:cs typeface="Arial"/>
                <a:sym typeface="Arial"/>
              </a:rPr>
              <a:t> – To have parts taken out</a:t>
            </a:r>
            <a:r>
              <a:rPr lang="en-GB" sz="1600" dirty="0">
                <a:solidFill>
                  <a:schemeClr val="dk1"/>
                </a:solidFill>
              </a:rPr>
              <a:t>.</a:t>
            </a:r>
          </a:p>
          <a:p>
            <a:pPr lvl="0"/>
            <a:endParaRPr lang="en-GB" sz="1600" dirty="0"/>
          </a:p>
          <a:p>
            <a:pPr lvl="0"/>
            <a:r>
              <a:rPr lang="en-GB" sz="1600" b="1" dirty="0">
                <a:solidFill>
                  <a:schemeClr val="dk1"/>
                </a:solidFill>
                <a:hlinkClick r:id="rId3" action="ppaction://hlinksldjump"/>
              </a:rPr>
              <a:t>conscription</a:t>
            </a:r>
            <a:r>
              <a:rPr lang="en-GB" sz="1600" dirty="0">
                <a:solidFill>
                  <a:schemeClr val="dk1"/>
                </a:solidFill>
                <a:ea typeface="Arial"/>
                <a:cs typeface="Arial"/>
                <a:sym typeface="Arial"/>
                <a:hlinkClick r:id="rId3" action="ppaction://hlinksldjump"/>
              </a:rPr>
              <a:t> </a:t>
            </a:r>
            <a:r>
              <a:rPr lang="en-GB" sz="1600" dirty="0">
                <a:solidFill>
                  <a:schemeClr val="dk1"/>
                </a:solidFill>
                <a:ea typeface="Arial"/>
                <a:cs typeface="Arial"/>
                <a:sym typeface="Arial"/>
              </a:rPr>
              <a:t>– </a:t>
            </a:r>
            <a:r>
              <a:rPr lang="en-GB" sz="1600" dirty="0">
                <a:solidFill>
                  <a:schemeClr val="dk1"/>
                </a:solidFill>
              </a:rPr>
              <a:t>W</a:t>
            </a:r>
            <a:r>
              <a:rPr lang="en-GB" sz="1600" dirty="0">
                <a:solidFill>
                  <a:schemeClr val="dk1"/>
                </a:solidFill>
                <a:ea typeface="Arial"/>
                <a:cs typeface="Arial"/>
                <a:sym typeface="Arial"/>
              </a:rPr>
              <a:t>here it is the law that people join one of the armed forces. </a:t>
            </a:r>
            <a:endParaRPr lang="en-GB" sz="1600" dirty="0"/>
          </a:p>
          <a:p>
            <a:pPr lvl="0"/>
            <a:endParaRPr lang="en-GB" sz="1600" b="1" dirty="0">
              <a:solidFill>
                <a:schemeClr val="dk1"/>
              </a:solidFill>
            </a:endParaRPr>
          </a:p>
          <a:p>
            <a:pPr lvl="0"/>
            <a:r>
              <a:rPr lang="en-GB" sz="1600" b="1" dirty="0">
                <a:solidFill>
                  <a:schemeClr val="dk1"/>
                </a:solidFill>
                <a:hlinkClick r:id="rId4" action="ppaction://hlinksldjump"/>
              </a:rPr>
              <a:t>evacuated</a:t>
            </a:r>
            <a:r>
              <a:rPr lang="en-GB" sz="1600" dirty="0">
                <a:solidFill>
                  <a:schemeClr val="dk1"/>
                </a:solidFill>
                <a:ea typeface="Arial"/>
                <a:cs typeface="Arial"/>
                <a:sym typeface="Arial"/>
              </a:rPr>
              <a:t> – To be taken to a place </a:t>
            </a:r>
            <a:br>
              <a:rPr lang="en-GB" sz="1600" dirty="0">
                <a:solidFill>
                  <a:schemeClr val="dk1"/>
                </a:solidFill>
                <a:ea typeface="Arial"/>
                <a:cs typeface="Arial"/>
                <a:sym typeface="Arial"/>
              </a:rPr>
            </a:br>
            <a:r>
              <a:rPr lang="en-GB" sz="1600" dirty="0">
                <a:solidFill>
                  <a:schemeClr val="dk1"/>
                </a:solidFill>
                <a:ea typeface="Arial"/>
                <a:cs typeface="Arial"/>
                <a:sym typeface="Arial"/>
              </a:rPr>
              <a:t>of safety. </a:t>
            </a:r>
          </a:p>
          <a:p>
            <a:pPr lvl="0"/>
            <a:endParaRPr lang="en-GB" sz="1600" dirty="0"/>
          </a:p>
          <a:p>
            <a:pPr lvl="0"/>
            <a:r>
              <a:rPr lang="en-GB" sz="1600" b="1" dirty="0">
                <a:solidFill>
                  <a:schemeClr val="dk1"/>
                </a:solidFill>
                <a:hlinkClick r:id="rId5" action="ppaction://hlinksldjump"/>
              </a:rPr>
              <a:t>self-sufficient</a:t>
            </a:r>
            <a:r>
              <a:rPr lang="en-GB" sz="1600" dirty="0">
                <a:solidFill>
                  <a:schemeClr val="dk1"/>
                </a:solidFill>
                <a:ea typeface="Arial"/>
                <a:cs typeface="Arial"/>
                <a:sym typeface="Arial"/>
              </a:rPr>
              <a:t> – To be able to produce everything needed without getting </a:t>
            </a:r>
            <a:br>
              <a:rPr lang="en-GB" sz="1600" dirty="0">
                <a:solidFill>
                  <a:schemeClr val="dk1"/>
                </a:solidFill>
                <a:ea typeface="Arial"/>
                <a:cs typeface="Arial"/>
                <a:sym typeface="Arial"/>
              </a:rPr>
            </a:br>
            <a:r>
              <a:rPr lang="en-GB" sz="1600" dirty="0">
                <a:solidFill>
                  <a:schemeClr val="dk1"/>
                </a:solidFill>
                <a:ea typeface="Arial"/>
                <a:cs typeface="Arial"/>
                <a:sym typeface="Arial"/>
              </a:rPr>
              <a:t>things from somewhere else.</a:t>
            </a:r>
            <a:endParaRPr lang="en-GB" sz="1600" dirty="0"/>
          </a:p>
        </p:txBody>
      </p:sp>
      <p:sp>
        <p:nvSpPr>
          <p:cNvPr id="7" name="Oval 6">
            <a:extLst>
              <a:ext uri="{FF2B5EF4-FFF2-40B4-BE49-F238E27FC236}">
                <a16:creationId xmlns:a16="http://schemas.microsoft.com/office/drawing/2014/main" id="{68628272-B815-434B-90F4-06BA1F8A6740}"/>
              </a:ext>
            </a:extLst>
          </p:cNvPr>
          <p:cNvSpPr/>
          <p:nvPr/>
        </p:nvSpPr>
        <p:spPr>
          <a:xfrm>
            <a:off x="4572000" y="1914426"/>
            <a:ext cx="3816350" cy="381634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685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smtClean="0">
                <a:solidFill>
                  <a:schemeClr val="bg1"/>
                </a:solidFill>
                <a:latin typeface="Twinkl SemiBold" pitchFamily="2" charset="0"/>
              </a:rPr>
              <a:t>Today we are going to be taking down notes about children in WW2.</a:t>
            </a:r>
            <a:endParaRPr lang="en-GB" sz="3600" dirty="0">
              <a:solidFill>
                <a:schemeClr val="bg1"/>
              </a:solidFill>
              <a:latin typeface="Twinkl SemiBold" pitchFamily="2" charset="0"/>
            </a:endParaRPr>
          </a:p>
        </p:txBody>
      </p:sp>
      <p:sp>
        <p:nvSpPr>
          <p:cNvPr id="5" name="Rectangle 4"/>
          <p:cNvSpPr/>
          <p:nvPr/>
        </p:nvSpPr>
        <p:spPr>
          <a:xfrm>
            <a:off x="755650" y="2051945"/>
            <a:ext cx="6955204" cy="3960928"/>
          </a:xfrm>
          <a:prstGeom prst="rect">
            <a:avLst/>
          </a:prstGeom>
          <a:solidFill>
            <a:schemeClr val="bg1"/>
          </a:solidFill>
          <a:ln w="28575">
            <a:solidFill>
              <a:srgbClr val="0675AA"/>
            </a:solidFill>
          </a:ln>
        </p:spPr>
        <p:txBody>
          <a:bodyPr wrap="square" lIns="108000" tIns="0" rIns="1224000" bIns="0" anchor="ctr">
            <a:noAutofit/>
          </a:bodyPr>
          <a:lstStyle/>
          <a:p>
            <a:pPr lvl="0"/>
            <a:r>
              <a:rPr lang="en-GB" sz="1600" dirty="0" smtClean="0">
                <a:solidFill>
                  <a:schemeClr val="dk1"/>
                </a:solidFill>
                <a:ea typeface="Arial"/>
                <a:cs typeface="Arial"/>
                <a:sym typeface="Arial"/>
              </a:rPr>
              <a:t>Make sure you have your rough work books out and a pencil/pen ready to take down notes that will help you with your writing this week.</a:t>
            </a:r>
          </a:p>
          <a:p>
            <a:pPr lvl="0"/>
            <a:endParaRPr lang="en-GB" sz="1600" dirty="0">
              <a:solidFill>
                <a:schemeClr val="dk1"/>
              </a:solidFill>
              <a:cs typeface="Arial"/>
              <a:sym typeface="Arial"/>
            </a:endParaRPr>
          </a:p>
          <a:p>
            <a:pPr lvl="0"/>
            <a:r>
              <a:rPr lang="en-GB" sz="1600" dirty="0" smtClean="0">
                <a:solidFill>
                  <a:schemeClr val="dk1"/>
                </a:solidFill>
                <a:cs typeface="Arial"/>
                <a:sym typeface="Arial"/>
              </a:rPr>
              <a:t>This week you will be writing a diary entry from the perspective of </a:t>
            </a:r>
            <a:r>
              <a:rPr lang="en-GB" sz="1600" dirty="0" smtClean="0">
                <a:solidFill>
                  <a:schemeClr val="dk1"/>
                </a:solidFill>
                <a:cs typeface="Arial"/>
                <a:sym typeface="Arial"/>
              </a:rPr>
              <a:t>David or </a:t>
            </a:r>
            <a:r>
              <a:rPr lang="en-GB" sz="1600" dirty="0" err="1" smtClean="0">
                <a:solidFill>
                  <a:schemeClr val="dk1"/>
                </a:solidFill>
                <a:cs typeface="Arial"/>
                <a:sym typeface="Arial"/>
              </a:rPr>
              <a:t>Tucky</a:t>
            </a:r>
            <a:r>
              <a:rPr lang="en-GB" sz="1600" dirty="0" smtClean="0">
                <a:solidFill>
                  <a:schemeClr val="dk1"/>
                </a:solidFill>
                <a:cs typeface="Arial"/>
                <a:sym typeface="Arial"/>
              </a:rPr>
              <a:t> from Friend or Foe as they are </a:t>
            </a:r>
            <a:r>
              <a:rPr lang="en-GB" sz="1600" dirty="0" smtClean="0">
                <a:solidFill>
                  <a:schemeClr val="dk1"/>
                </a:solidFill>
                <a:cs typeface="Arial"/>
                <a:sym typeface="Arial"/>
              </a:rPr>
              <a:t>evacuated during WW2.</a:t>
            </a:r>
          </a:p>
          <a:p>
            <a:pPr lvl="0"/>
            <a:endParaRPr lang="en-GB" sz="1600" dirty="0">
              <a:solidFill>
                <a:schemeClr val="dk1"/>
              </a:solidFill>
              <a:cs typeface="Arial"/>
              <a:sym typeface="Arial"/>
            </a:endParaRPr>
          </a:p>
          <a:p>
            <a:pPr lvl="0"/>
            <a:r>
              <a:rPr lang="en-GB" sz="1600" b="1" dirty="0" smtClean="0">
                <a:solidFill>
                  <a:schemeClr val="dk1"/>
                </a:solidFill>
                <a:cs typeface="Arial"/>
                <a:sym typeface="Arial"/>
              </a:rPr>
              <a:t>What do you already know about children during WW2</a:t>
            </a:r>
            <a:r>
              <a:rPr lang="en-GB" sz="1600" b="1" dirty="0" smtClean="0">
                <a:solidFill>
                  <a:schemeClr val="dk1"/>
                </a:solidFill>
                <a:cs typeface="Arial"/>
                <a:sym typeface="Arial"/>
              </a:rPr>
              <a:t>?</a:t>
            </a:r>
          </a:p>
          <a:p>
            <a:pPr lvl="0"/>
            <a:r>
              <a:rPr lang="en-GB" sz="1600" b="1" dirty="0" smtClean="0">
                <a:solidFill>
                  <a:schemeClr val="dk1"/>
                </a:solidFill>
                <a:cs typeface="Arial"/>
                <a:sym typeface="Arial"/>
              </a:rPr>
              <a:t>What do we already know about David and </a:t>
            </a:r>
            <a:r>
              <a:rPr lang="en-GB" sz="1600" b="1" dirty="0" err="1" smtClean="0">
                <a:solidFill>
                  <a:schemeClr val="dk1"/>
                </a:solidFill>
                <a:cs typeface="Arial"/>
                <a:sym typeface="Arial"/>
              </a:rPr>
              <a:t>Tucky</a:t>
            </a:r>
            <a:r>
              <a:rPr lang="en-GB" sz="1600" b="1" dirty="0" smtClean="0">
                <a:solidFill>
                  <a:schemeClr val="dk1"/>
                </a:solidFill>
                <a:cs typeface="Arial"/>
                <a:sym typeface="Arial"/>
              </a:rPr>
              <a:t>?</a:t>
            </a:r>
            <a:endParaRPr lang="en-GB" sz="1600" b="1" dirty="0"/>
          </a:p>
        </p:txBody>
      </p:sp>
      <p:pic>
        <p:nvPicPr>
          <p:cNvPr id="6" name="Picture 5">
            <a:extLst>
              <a:ext uri="{FF2B5EF4-FFF2-40B4-BE49-F238E27FC236}">
                <a16:creationId xmlns:a16="http://schemas.microsoft.com/office/drawing/2014/main" id="{6E5624D4-1136-4964-9A81-3C5FE4A61C9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76" r="28720"/>
          <a:stretch/>
        </p:blipFill>
        <p:spPr>
          <a:xfrm>
            <a:off x="6166399" y="3629806"/>
            <a:ext cx="3088910" cy="3088910"/>
          </a:xfrm>
          <a:prstGeom prst="flowChartConnector">
            <a:avLst/>
          </a:prstGeom>
        </p:spPr>
      </p:pic>
      <p:sp>
        <p:nvSpPr>
          <p:cNvPr id="8" name="Oval 7">
            <a:extLst>
              <a:ext uri="{FF2B5EF4-FFF2-40B4-BE49-F238E27FC236}">
                <a16:creationId xmlns:a16="http://schemas.microsoft.com/office/drawing/2014/main" id="{17A868A2-A5F9-4CD3-9D2A-6E1FDD3DCDD7}"/>
              </a:ext>
            </a:extLst>
          </p:cNvPr>
          <p:cNvSpPr/>
          <p:nvPr/>
        </p:nvSpPr>
        <p:spPr>
          <a:xfrm>
            <a:off x="6166399" y="3629806"/>
            <a:ext cx="3088910" cy="308890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id="{B3D18FF5-537A-4891-A3D2-3AB82ACF1388}"/>
              </a:ext>
            </a:extLst>
          </p:cNvPr>
          <p:cNvSpPr txBox="1"/>
          <p:nvPr/>
        </p:nvSpPr>
        <p:spPr>
          <a:xfrm>
            <a:off x="756737" y="2020057"/>
            <a:ext cx="5733072" cy="3429000"/>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Rationing was where things such as food, clothing and petrol were limited to a certain amount per person. This was to make sure that food was shared out fairly and that everyone had what they needed. Goods became scarce because German submarines started attacking ships that brought things to Britain. The country had to become </a:t>
            </a:r>
            <a:r>
              <a:rPr lang="en-GB" sz="1600" b="1" dirty="0">
                <a:solidFill>
                  <a:schemeClr val="dk1"/>
                </a:solidFill>
                <a:ea typeface="Arial"/>
                <a:cs typeface="Arial"/>
                <a:sym typeface="Arial"/>
                <a:hlinkClick r:id="rId2" action="ppaction://hlinksldjump"/>
              </a:rPr>
              <a:t>self-sufficient</a:t>
            </a:r>
            <a:r>
              <a:rPr lang="en-GB" sz="1600" dirty="0">
                <a:solidFill>
                  <a:schemeClr val="dk1"/>
                </a:solidFill>
                <a:ea typeface="Arial"/>
                <a:cs typeface="Arial"/>
                <a:sym typeface="Arial"/>
              </a:rPr>
              <a:t> and a way of doing this was to ration things. Rationing began in January 1940 and gradually most food was rationed.</a:t>
            </a:r>
            <a:endParaRPr lang="en-GB" sz="1600" dirty="0"/>
          </a:p>
        </p:txBody>
      </p:sp>
      <p:grpSp>
        <p:nvGrpSpPr>
          <p:cNvPr id="11" name="Group 10">
            <a:extLst>
              <a:ext uri="{FF2B5EF4-FFF2-40B4-BE49-F238E27FC236}">
                <a16:creationId xmlns:a16="http://schemas.microsoft.com/office/drawing/2014/main" id="{D0BE839A-7802-4DBC-AC47-9DD709BFDB4F}"/>
              </a:ext>
            </a:extLst>
          </p:cNvPr>
          <p:cNvGrpSpPr/>
          <p:nvPr/>
        </p:nvGrpSpPr>
        <p:grpSpPr>
          <a:xfrm>
            <a:off x="4572000" y="2020058"/>
            <a:ext cx="3835619" cy="3866468"/>
            <a:chOff x="4552732" y="2107981"/>
            <a:chExt cx="3835619" cy="3866468"/>
          </a:xfrm>
        </p:grpSpPr>
        <p:pic>
          <p:nvPicPr>
            <p:cNvPr id="8" name="Picture 7">
              <a:extLst>
                <a:ext uri="{FF2B5EF4-FFF2-40B4-BE49-F238E27FC236}">
                  <a16:creationId xmlns:a16="http://schemas.microsoft.com/office/drawing/2014/main" id="{4907F132-0583-4011-A19E-F0642A165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5" r="25263"/>
            <a:stretch/>
          </p:blipFill>
          <p:spPr>
            <a:xfrm>
              <a:off x="4552733" y="2107982"/>
              <a:ext cx="3835618" cy="3866467"/>
            </a:xfrm>
            <a:prstGeom prst="flowChartConnector">
              <a:avLst/>
            </a:prstGeom>
          </p:spPr>
        </p:pic>
        <p:sp>
          <p:nvSpPr>
            <p:cNvPr id="4" name="Oval 3">
              <a:extLst>
                <a:ext uri="{FF2B5EF4-FFF2-40B4-BE49-F238E27FC236}">
                  <a16:creationId xmlns:a16="http://schemas.microsoft.com/office/drawing/2014/main" id="{B480FA5D-289B-4D1F-8B78-F66DF85836A7}"/>
                </a:ext>
              </a:extLst>
            </p:cNvPr>
            <p:cNvSpPr/>
            <p:nvPr/>
          </p:nvSpPr>
          <p:spPr>
            <a:xfrm>
              <a:off x="4552732" y="2107981"/>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36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18FF5-537A-4891-A3D2-3AB82ACF1388}"/>
              </a:ext>
            </a:extLst>
          </p:cNvPr>
          <p:cNvSpPr txBox="1"/>
          <p:nvPr/>
        </p:nvSpPr>
        <p:spPr>
          <a:xfrm>
            <a:off x="756737" y="2020057"/>
            <a:ext cx="5733072" cy="2560735"/>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People were given ration books which had food coupons in them. Every time they bought food, the shopkeeper took a token. This made sure people only bought the food they were allowed to have. Have a look at this </a:t>
            </a:r>
            <a:r>
              <a:rPr lang="en-GB" sz="1600" u="sng" dirty="0">
                <a:solidFill>
                  <a:schemeClr val="hlink"/>
                </a:solidFill>
                <a:ea typeface="Arial"/>
                <a:cs typeface="Arial"/>
                <a:sym typeface="Arial"/>
                <a:hlinkClick r:id="rId2"/>
              </a:rPr>
              <a:t>Ration Book</a:t>
            </a:r>
            <a:r>
              <a:rPr lang="en-GB" sz="1600" dirty="0">
                <a:solidFill>
                  <a:schemeClr val="dk1"/>
                </a:solidFill>
                <a:ea typeface="Arial"/>
                <a:cs typeface="Arial"/>
                <a:sym typeface="Arial"/>
              </a:rPr>
              <a:t>  Families were encouraged to turn their gardens into allotments, in order to grow their own fruit and vegetables.</a:t>
            </a:r>
            <a:endParaRPr lang="en-GB" sz="1600" dirty="0"/>
          </a:p>
        </p:txBody>
      </p:sp>
      <p:pic>
        <p:nvPicPr>
          <p:cNvPr id="7" name="Picture 6">
            <a:extLst>
              <a:ext uri="{FF2B5EF4-FFF2-40B4-BE49-F238E27FC236}">
                <a16:creationId xmlns:a16="http://schemas.microsoft.com/office/drawing/2014/main" id="{70F5920F-0443-4AA2-BF55-D65FB0848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4367" y="2020058"/>
            <a:ext cx="3866467" cy="3866467"/>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4" name="Oval 3">
            <a:extLst>
              <a:ext uri="{FF2B5EF4-FFF2-40B4-BE49-F238E27FC236}">
                <a16:creationId xmlns:a16="http://schemas.microsoft.com/office/drawing/2014/main" id="{B480FA5D-289B-4D1F-8B78-F66DF85836A7}"/>
              </a:ext>
            </a:extLst>
          </p:cNvPr>
          <p:cNvSpPr/>
          <p:nvPr/>
        </p:nvSpPr>
        <p:spPr>
          <a:xfrm>
            <a:off x="4572000" y="2020058"/>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077459-DC01-4032-B53D-22CE81068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163" y="2213962"/>
            <a:ext cx="2953016" cy="3878863"/>
          </a:xfrm>
          <a:prstGeom prst="rect">
            <a:avLst/>
          </a:prstGeom>
        </p:spPr>
      </p:pic>
    </p:spTree>
    <p:extLst>
      <p:ext uri="{BB962C8B-B14F-4D97-AF65-F5344CB8AC3E}">
        <p14:creationId xmlns:p14="http://schemas.microsoft.com/office/powerpoint/2010/main" val="37733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12" name="TextBox 11">
            <a:extLst>
              <a:ext uri="{FF2B5EF4-FFF2-40B4-BE49-F238E27FC236}">
                <a16:creationId xmlns:a16="http://schemas.microsoft.com/office/drawing/2014/main" id="{C5DB6E0A-609D-4565-8C81-8038B97A8489}"/>
              </a:ext>
            </a:extLst>
          </p:cNvPr>
          <p:cNvSpPr txBox="1"/>
          <p:nvPr/>
        </p:nvSpPr>
        <p:spPr>
          <a:xfrm>
            <a:off x="756736" y="2020057"/>
            <a:ext cx="7631613" cy="1825802"/>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A weekly ration for one person was usually:</a:t>
            </a:r>
            <a:endParaRPr lang="en-GB" sz="1600" dirty="0"/>
          </a:p>
          <a:p>
            <a:pPr lvl="0"/>
            <a:r>
              <a:rPr lang="en-GB" sz="1600" dirty="0">
                <a:solidFill>
                  <a:schemeClr val="dk1"/>
                </a:solidFill>
                <a:ea typeface="Arial"/>
                <a:cs typeface="Arial"/>
                <a:sym typeface="Arial"/>
              </a:rPr>
              <a:t>50g butter, 225g sugar, 50g cheese, 100g bacon or ham, 1 egg, 100g margarine, 1.8 litre of milk, 50g of tea.</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A simple thing like making a birthday cake became a maths challenge for the cook! The whole family’s ration of sugar, butter and eggs would have to be used.</a:t>
            </a:r>
            <a:endParaRPr lang="en-GB" sz="1600" dirty="0"/>
          </a:p>
        </p:txBody>
      </p:sp>
      <p:sp>
        <p:nvSpPr>
          <p:cNvPr id="13" name="TextBox 12">
            <a:extLst>
              <a:ext uri="{FF2B5EF4-FFF2-40B4-BE49-F238E27FC236}">
                <a16:creationId xmlns:a16="http://schemas.microsoft.com/office/drawing/2014/main" id="{37080826-C252-498A-B8DD-BADA1A0D0A0A}"/>
              </a:ext>
            </a:extLst>
          </p:cNvPr>
          <p:cNvSpPr txBox="1"/>
          <p:nvPr/>
        </p:nvSpPr>
        <p:spPr>
          <a:xfrm>
            <a:off x="755650" y="4106435"/>
            <a:ext cx="7632699" cy="1815882"/>
          </a:xfrm>
          <a:prstGeom prst="rect">
            <a:avLst/>
          </a:prstGeom>
          <a:noFill/>
          <a:ln w="28575">
            <a:noFill/>
          </a:ln>
        </p:spPr>
        <p:txBody>
          <a:bodyPr wrap="square" lIns="0" rIns="108000" rtlCol="0">
            <a:spAutoFit/>
          </a:bodyPr>
          <a:lstStyle/>
          <a:p>
            <a:pPr lvl="0"/>
            <a:r>
              <a:rPr lang="en-GB" sz="1600" dirty="0">
                <a:solidFill>
                  <a:schemeClr val="dk1"/>
                </a:solidFill>
                <a:ea typeface="Arial"/>
                <a:cs typeface="Arial"/>
                <a:sym typeface="Arial"/>
              </a:rPr>
              <a:t>People were inventive during the time of rationing. A substitute called powdered egg was used (it tastes about as nice as it sounds!). Popular recipes included: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Cake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Rabbit Stew</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Vegetable and Oatmeal Casserole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Mock Fish Cakes</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Mayonnaise</a:t>
            </a:r>
            <a:endParaRPr lang="en-GB" sz="1600" dirty="0"/>
          </a:p>
        </p:txBody>
      </p:sp>
      <p:pic>
        <p:nvPicPr>
          <p:cNvPr id="3" name="Picture 2">
            <a:extLst>
              <a:ext uri="{FF2B5EF4-FFF2-40B4-BE49-F238E27FC236}">
                <a16:creationId xmlns:a16="http://schemas.microsoft.com/office/drawing/2014/main" id="{A4ED2A3A-C8D9-41D1-96B3-F91342D7C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739" y="5014376"/>
            <a:ext cx="2014611" cy="1045696"/>
          </a:xfrm>
          <a:prstGeom prst="rect">
            <a:avLst/>
          </a:prstGeom>
        </p:spPr>
      </p:pic>
    </p:spTree>
    <p:extLst>
      <p:ext uri="{BB962C8B-B14F-4D97-AF65-F5344CB8AC3E}">
        <p14:creationId xmlns:p14="http://schemas.microsoft.com/office/powerpoint/2010/main" val="21737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2021295"/>
            <a:ext cx="5012104" cy="1569660"/>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Rationing of some food continued until 1954, nine years after the end of the war! It was an exciting time, although a bit confusing for some children. Children hadn’t seen bananas for so many years</a:t>
            </a:r>
            <a:r>
              <a:rPr lang="en-GB" sz="1600" dirty="0">
                <a:solidFill>
                  <a:schemeClr val="dk1"/>
                </a:solidFill>
              </a:rPr>
              <a:t> that</a:t>
            </a:r>
            <a:r>
              <a:rPr lang="en-GB" sz="1600" dirty="0">
                <a:solidFill>
                  <a:schemeClr val="dk1"/>
                </a:solidFill>
                <a:ea typeface="Arial"/>
                <a:cs typeface="Arial"/>
                <a:sym typeface="Arial"/>
              </a:rPr>
              <a:t> some didn’t know how to eat them and tried to eat them with the skin on!  </a:t>
            </a:r>
            <a:endParaRPr lang="en-GB" sz="1600" dirty="0"/>
          </a:p>
        </p:txBody>
      </p:sp>
      <p:pic>
        <p:nvPicPr>
          <p:cNvPr id="3" name="Picture 2">
            <a:extLst>
              <a:ext uri="{FF2B5EF4-FFF2-40B4-BE49-F238E27FC236}">
                <a16:creationId xmlns:a16="http://schemas.microsoft.com/office/drawing/2014/main" id="{1672CDA6-656C-4A56-B2D6-43104CC72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97022" y="2086478"/>
            <a:ext cx="4091328" cy="3371863"/>
          </a:xfrm>
          <a:prstGeom prst="rect">
            <a:avLst/>
          </a:prstGeom>
        </p:spPr>
      </p:pic>
    </p:spTree>
    <p:extLst>
      <p:ext uri="{BB962C8B-B14F-4D97-AF65-F5344CB8AC3E}">
        <p14:creationId xmlns:p14="http://schemas.microsoft.com/office/powerpoint/2010/main" val="8832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2021295"/>
            <a:ext cx="3816350" cy="4031873"/>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Family life was greatly affected by the Second World War. Britain didn’t have enough soldiers to fight a war so introduced </a:t>
            </a:r>
            <a:r>
              <a:rPr lang="en-GB" sz="1600" b="1" dirty="0">
                <a:solidFill>
                  <a:schemeClr val="dk1"/>
                </a:solidFill>
                <a:ea typeface="Arial"/>
                <a:cs typeface="Arial"/>
                <a:sym typeface="Arial"/>
                <a:hlinkClick r:id="rId2" action="ppaction://hlinksldjump"/>
              </a:rPr>
              <a:t>conscription</a:t>
            </a:r>
            <a:r>
              <a:rPr lang="en-GB" sz="1600" dirty="0">
                <a:solidFill>
                  <a:schemeClr val="dk1"/>
                </a:solidFill>
                <a:ea typeface="Arial"/>
                <a:cs typeface="Arial"/>
                <a:sym typeface="Arial"/>
              </a:rPr>
              <a:t>. This meant that all men aged between 18 and 41 were required to register for service, unless they were doing certain jobs, such as mining or farming. This meant that most children’s dads had to leave and fight.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Children would hear from their dads in postcards and letters. However, these were </a:t>
            </a:r>
            <a:r>
              <a:rPr lang="en-GB" sz="1600" b="1" dirty="0">
                <a:solidFill>
                  <a:schemeClr val="dk1"/>
                </a:solidFill>
                <a:ea typeface="Arial"/>
                <a:cs typeface="Arial"/>
                <a:sym typeface="Arial"/>
                <a:hlinkClick r:id="rId2" action="ppaction://hlinksldjump"/>
              </a:rPr>
              <a:t>censored</a:t>
            </a:r>
            <a:r>
              <a:rPr lang="en-GB" sz="1600" b="1" dirty="0">
                <a:solidFill>
                  <a:schemeClr val="dk1"/>
                </a:solidFill>
                <a:ea typeface="Arial"/>
                <a:cs typeface="Arial"/>
                <a:sym typeface="Arial"/>
              </a:rPr>
              <a:t> </a:t>
            </a:r>
            <a:r>
              <a:rPr lang="en-GB" sz="1600" dirty="0">
                <a:solidFill>
                  <a:schemeClr val="dk1"/>
                </a:solidFill>
                <a:ea typeface="Arial"/>
                <a:cs typeface="Arial"/>
                <a:sym typeface="Arial"/>
              </a:rPr>
              <a:t>to ensure that if a German spy got hold of them, the spy wouldn’t know any details about what soldiers were doing.</a:t>
            </a:r>
            <a:endParaRPr lang="en-GB" sz="1600" b="1" dirty="0">
              <a:solidFill>
                <a:schemeClr val="dk1"/>
              </a:solidFill>
              <a:ea typeface="Arial"/>
              <a:cs typeface="Arial"/>
              <a:sym typeface="Arial"/>
            </a:endParaRPr>
          </a:p>
        </p:txBody>
      </p:sp>
      <p:pic>
        <p:nvPicPr>
          <p:cNvPr id="4" name="Picture 3">
            <a:extLst>
              <a:ext uri="{FF2B5EF4-FFF2-40B4-BE49-F238E27FC236}">
                <a16:creationId xmlns:a16="http://schemas.microsoft.com/office/drawing/2014/main" id="{10C755B0-2738-4850-8E81-B2F40714F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4" r="6267"/>
          <a:stretch/>
        </p:blipFill>
        <p:spPr>
          <a:xfrm>
            <a:off x="4572000" y="2060951"/>
            <a:ext cx="3816350" cy="4031873"/>
          </a:xfrm>
          <a:prstGeom prst="rect">
            <a:avLst/>
          </a:prstGeom>
        </p:spPr>
      </p:pic>
    </p:spTree>
    <p:extLst>
      <p:ext uri="{BB962C8B-B14F-4D97-AF65-F5344CB8AC3E}">
        <p14:creationId xmlns:p14="http://schemas.microsoft.com/office/powerpoint/2010/main" val="14538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6989286" cy="1987061"/>
          </a:xfrm>
          <a:prstGeom prst="rect">
            <a:avLst/>
          </a:prstGeom>
          <a:solidFill>
            <a:srgbClr val="FFFFFF"/>
          </a:solidFill>
          <a:ln w="28575">
            <a:solidFill>
              <a:srgbClr val="0675AA"/>
            </a:solidFill>
          </a:ln>
        </p:spPr>
        <p:txBody>
          <a:bodyPr wrap="square" lIns="180000" rIns="720000" rtlCol="0" anchor="ctr">
            <a:noAutofit/>
          </a:bodyPr>
          <a:lstStyle/>
          <a:p>
            <a:pPr lvl="0"/>
            <a:r>
              <a:rPr lang="en-GB" sz="1600" dirty="0">
                <a:solidFill>
                  <a:schemeClr val="dk1"/>
                </a:solidFill>
                <a:ea typeface="Arial"/>
                <a:cs typeface="Arial"/>
                <a:sym typeface="Arial"/>
              </a:rPr>
              <a:t>Soldiers were only allowed a few days leave each year. If they were fighting thousands of miles away, they couldn’t travel home. This meant that many children didn’t see their dads for the entire length of the war.</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It is estimated that between 300,000 and 500,000 </a:t>
            </a:r>
            <a:br>
              <a:rPr lang="en-GB" sz="1600" dirty="0">
                <a:solidFill>
                  <a:schemeClr val="dk1"/>
                </a:solidFill>
                <a:ea typeface="Arial"/>
                <a:cs typeface="Arial"/>
                <a:sym typeface="Arial"/>
              </a:rPr>
            </a:br>
            <a:r>
              <a:rPr lang="en-GB" sz="1600" dirty="0">
                <a:solidFill>
                  <a:schemeClr val="dk1"/>
                </a:solidFill>
                <a:ea typeface="Arial"/>
                <a:cs typeface="Arial"/>
                <a:sym typeface="Arial"/>
              </a:rPr>
              <a:t>children lost their fathers in the war.</a:t>
            </a:r>
            <a:endParaRPr lang="en-GB" sz="1600" dirty="0"/>
          </a:p>
        </p:txBody>
      </p:sp>
      <p:pic>
        <p:nvPicPr>
          <p:cNvPr id="10" name="Picture 9">
            <a:extLst>
              <a:ext uri="{FF2B5EF4-FFF2-40B4-BE49-F238E27FC236}">
                <a16:creationId xmlns:a16="http://schemas.microsoft.com/office/drawing/2014/main" id="{B74242FD-4E06-4875-9C89-DE66D77A1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49052" y="1907429"/>
            <a:ext cx="4196009" cy="4950572"/>
          </a:xfrm>
          <a:prstGeom prst="rect">
            <a:avLst/>
          </a:prstGeom>
        </p:spPr>
      </p:pic>
    </p:spTree>
    <p:extLst>
      <p:ext uri="{BB962C8B-B14F-4D97-AF65-F5344CB8AC3E}">
        <p14:creationId xmlns:p14="http://schemas.microsoft.com/office/powerpoint/2010/main" val="30321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01196EE-1D63-4DB7-B71B-EA5991D42893}"/>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From 7</a:t>
            </a:r>
            <a:r>
              <a:rPr lang="en-GB" sz="1600" baseline="30000" dirty="0">
                <a:ea typeface="Arial"/>
                <a:cs typeface="Arial"/>
                <a:sym typeface="Arial"/>
              </a:rPr>
              <a:t>th</a:t>
            </a:r>
            <a:r>
              <a:rPr lang="en-GB" sz="1600" dirty="0">
                <a:ea typeface="Arial"/>
                <a:cs typeface="Arial"/>
                <a:sym typeface="Arial"/>
              </a:rPr>
              <a:t> September 1940, London was bombed every night (and sometimes during the daytime) for 57 days in a row. 17,500 people lost their lives.</a:t>
            </a:r>
            <a:endParaRPr lang="en-GB" sz="1600" dirty="0"/>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Bombing</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50" y="1914425"/>
            <a:ext cx="6550758"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As the war progressed, Germany targeted British cities as part of their bombing campaign. </a:t>
            </a:r>
            <a:endParaRPr lang="en-GB" sz="1600" dirty="0"/>
          </a:p>
        </p:txBody>
      </p:sp>
      <p:pic>
        <p:nvPicPr>
          <p:cNvPr id="6" name="Picture 5">
            <a:extLst>
              <a:ext uri="{FF2B5EF4-FFF2-40B4-BE49-F238E27FC236}">
                <a16:creationId xmlns:a16="http://schemas.microsoft.com/office/drawing/2014/main" id="{D8D458DE-CA21-4B84-A402-CAD5F312B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1833" y="1914425"/>
            <a:ext cx="3146130" cy="4467325"/>
          </a:xfrm>
          <a:prstGeom prst="rect">
            <a:avLst/>
          </a:prstGeom>
        </p:spPr>
      </p:pic>
      <p:sp>
        <p:nvSpPr>
          <p:cNvPr id="9" name="Oval 8">
            <a:extLst>
              <a:ext uri="{FF2B5EF4-FFF2-40B4-BE49-F238E27FC236}">
                <a16:creationId xmlns:a16="http://schemas.microsoft.com/office/drawing/2014/main" id="{C0D516DE-9B82-499E-BC47-DBF65E5CF667}"/>
              </a:ext>
            </a:extLst>
          </p:cNvPr>
          <p:cNvSpPr/>
          <p:nvPr/>
        </p:nvSpPr>
        <p:spPr>
          <a:xfrm>
            <a:off x="7816362" y="5451231"/>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A4CC31B-6D53-4B0A-95AF-6D1691406D70}"/>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Coventry was bombed on 14</a:t>
            </a:r>
            <a:r>
              <a:rPr lang="en-GB" sz="1600" baseline="30000" dirty="0">
                <a:ea typeface="Arial"/>
                <a:cs typeface="Arial"/>
                <a:sym typeface="Arial"/>
              </a:rPr>
              <a:t>th</a:t>
            </a:r>
            <a:r>
              <a:rPr lang="en-GB" sz="1600" dirty="0">
                <a:ea typeface="Arial"/>
                <a:cs typeface="Arial"/>
                <a:sym typeface="Arial"/>
              </a:rPr>
              <a:t> – 15</a:t>
            </a:r>
            <a:r>
              <a:rPr lang="en-GB" sz="1600" baseline="30000" dirty="0">
                <a:ea typeface="Arial"/>
                <a:cs typeface="Arial"/>
                <a:sym typeface="Arial"/>
              </a:rPr>
              <a:t>th</a:t>
            </a:r>
            <a:r>
              <a:rPr lang="en-GB" sz="1600" dirty="0">
                <a:ea typeface="Arial"/>
                <a:cs typeface="Arial"/>
                <a:sym typeface="Arial"/>
              </a:rPr>
              <a:t> November 1940. Coventry Cathedral was destroyed and one third of all the city’s houses were damaged. 568 people were killed.</a:t>
            </a:r>
            <a:endParaRPr lang="en-GB" sz="1600" dirty="0"/>
          </a:p>
        </p:txBody>
      </p:sp>
      <p:sp>
        <p:nvSpPr>
          <p:cNvPr id="16" name="Oval 15">
            <a:extLst>
              <a:ext uri="{FF2B5EF4-FFF2-40B4-BE49-F238E27FC236}">
                <a16:creationId xmlns:a16="http://schemas.microsoft.com/office/drawing/2014/main" id="{F5CE901F-1E54-47AE-86F1-FD03361FE008}"/>
              </a:ext>
            </a:extLst>
          </p:cNvPr>
          <p:cNvSpPr/>
          <p:nvPr/>
        </p:nvSpPr>
        <p:spPr>
          <a:xfrm>
            <a:off x="7606366" y="5007219"/>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540AD2D-2ADF-40F0-9531-1B641151A63C}"/>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Birmingham was the third most bombed city. It was bombed over several months.</a:t>
            </a:r>
            <a:endParaRPr lang="en-GB" sz="1600" dirty="0"/>
          </a:p>
        </p:txBody>
      </p:sp>
      <p:sp>
        <p:nvSpPr>
          <p:cNvPr id="18" name="Oval 17">
            <a:extLst>
              <a:ext uri="{FF2B5EF4-FFF2-40B4-BE49-F238E27FC236}">
                <a16:creationId xmlns:a16="http://schemas.microsoft.com/office/drawing/2014/main" id="{B52741F8-6E62-47C0-BE32-D806A36D6BE4}"/>
              </a:ext>
            </a:extLst>
          </p:cNvPr>
          <p:cNvSpPr/>
          <p:nvPr/>
        </p:nvSpPr>
        <p:spPr>
          <a:xfrm>
            <a:off x="7406631" y="496325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947889B-B5B0-420F-975E-9DF3465BF349}"/>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Liverpool was the second most bombed city after London. 1,900 people were killed and 70,000 people were made homeless due to the damage done to their houses.</a:t>
            </a:r>
            <a:endParaRPr lang="en-GB" sz="1600" dirty="0"/>
          </a:p>
        </p:txBody>
      </p:sp>
      <p:sp>
        <p:nvSpPr>
          <p:cNvPr id="22" name="Oval 21">
            <a:extLst>
              <a:ext uri="{FF2B5EF4-FFF2-40B4-BE49-F238E27FC236}">
                <a16:creationId xmlns:a16="http://schemas.microsoft.com/office/drawing/2014/main" id="{4672FA62-6476-430F-9D5F-E3FABE58333B}"/>
              </a:ext>
            </a:extLst>
          </p:cNvPr>
          <p:cNvSpPr/>
          <p:nvPr/>
        </p:nvSpPr>
        <p:spPr>
          <a:xfrm>
            <a:off x="7306408" y="47734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94B9E57-1AA5-4BFE-96AE-A671CDC02581}"/>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Cardiff docks were important for bringing supplies in to the country. 355 people were killed during the bombing.</a:t>
            </a:r>
            <a:endParaRPr lang="en-GB" sz="1600" dirty="0"/>
          </a:p>
        </p:txBody>
      </p:sp>
      <p:sp>
        <p:nvSpPr>
          <p:cNvPr id="24" name="Oval 23">
            <a:extLst>
              <a:ext uri="{FF2B5EF4-FFF2-40B4-BE49-F238E27FC236}">
                <a16:creationId xmlns:a16="http://schemas.microsoft.com/office/drawing/2014/main" id="{A656009F-5DCF-4B2A-9ADF-5374CEA8C445}"/>
              </a:ext>
            </a:extLst>
          </p:cNvPr>
          <p:cNvSpPr/>
          <p:nvPr/>
        </p:nvSpPr>
        <p:spPr>
          <a:xfrm>
            <a:off x="7139354" y="536192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36863EE-4806-4321-B3C0-E3C3718E149B}"/>
              </a:ext>
            </a:extLst>
          </p:cNvPr>
          <p:cNvSpPr txBox="1"/>
          <p:nvPr/>
        </p:nvSpPr>
        <p:spPr>
          <a:xfrm>
            <a:off x="755649"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The majority of Plymouth city centre was totally destroyed during bombing raids. 900 died and 40,000 people were left homeless.</a:t>
            </a:r>
            <a:endParaRPr lang="en-GB" sz="1600" dirty="0"/>
          </a:p>
        </p:txBody>
      </p:sp>
      <p:sp>
        <p:nvSpPr>
          <p:cNvPr id="26" name="Oval 25">
            <a:extLst>
              <a:ext uri="{FF2B5EF4-FFF2-40B4-BE49-F238E27FC236}">
                <a16:creationId xmlns:a16="http://schemas.microsoft.com/office/drawing/2014/main" id="{6963449F-DC40-4CB0-92DF-20BB892DBD33}"/>
              </a:ext>
            </a:extLst>
          </p:cNvPr>
          <p:cNvSpPr/>
          <p:nvPr/>
        </p:nvSpPr>
        <p:spPr>
          <a:xfrm>
            <a:off x="6972300" y="57693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FE00B8B-2419-484D-A9CF-079268E82330}"/>
              </a:ext>
            </a:extLst>
          </p:cNvPr>
          <p:cNvSpPr txBox="1"/>
          <p:nvPr/>
        </p:nvSpPr>
        <p:spPr>
          <a:xfrm>
            <a:off x="755650"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Clydebank was an important </a:t>
            </a:r>
            <a:r>
              <a:rPr lang="en-GB" sz="1600" dirty="0">
                <a:solidFill>
                  <a:schemeClr val="dk1"/>
                </a:solidFill>
              </a:rPr>
              <a:t>shipbuilding</a:t>
            </a:r>
            <a:r>
              <a:rPr lang="en-GB" sz="1600" dirty="0">
                <a:solidFill>
                  <a:schemeClr val="dk1"/>
                </a:solidFill>
                <a:ea typeface="Arial"/>
                <a:cs typeface="Arial"/>
                <a:sym typeface="Arial"/>
              </a:rPr>
              <a:t> town and was badly bombed. Over half of the city was made homeless after the bombing raids.</a:t>
            </a:r>
            <a:endParaRPr lang="en-GB" sz="1600" dirty="0"/>
          </a:p>
        </p:txBody>
      </p:sp>
      <p:sp>
        <p:nvSpPr>
          <p:cNvPr id="29" name="Oval 28">
            <a:extLst>
              <a:ext uri="{FF2B5EF4-FFF2-40B4-BE49-F238E27FC236}">
                <a16:creationId xmlns:a16="http://schemas.microsoft.com/office/drawing/2014/main" id="{812AB5C7-85B4-4A09-B83D-87411BF5A940}"/>
              </a:ext>
            </a:extLst>
          </p:cNvPr>
          <p:cNvSpPr/>
          <p:nvPr/>
        </p:nvSpPr>
        <p:spPr>
          <a:xfrm>
            <a:off x="7055827" y="3967240"/>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E3EC717E-E456-469E-B94B-9E8386EB959C}"/>
              </a:ext>
            </a:extLst>
          </p:cNvPr>
          <p:cNvSpPr txBox="1"/>
          <p:nvPr/>
        </p:nvSpPr>
        <p:spPr>
          <a:xfrm>
            <a:off x="755648"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Belfast docks and shipyards were targeted. 1,000 people were killed and 100,000 people were left homeless.</a:t>
            </a:r>
            <a:endParaRPr lang="en-GB" sz="1600" dirty="0"/>
          </a:p>
        </p:txBody>
      </p:sp>
      <p:sp>
        <p:nvSpPr>
          <p:cNvPr id="32" name="Oval 31">
            <a:extLst>
              <a:ext uri="{FF2B5EF4-FFF2-40B4-BE49-F238E27FC236}">
                <a16:creationId xmlns:a16="http://schemas.microsoft.com/office/drawing/2014/main" id="{C812A43D-FE28-42B7-9688-7C8FC7E1FBCF}"/>
              </a:ext>
            </a:extLst>
          </p:cNvPr>
          <p:cNvSpPr/>
          <p:nvPr/>
        </p:nvSpPr>
        <p:spPr>
          <a:xfrm>
            <a:off x="6627934" y="4189894"/>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49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9" grpId="0" animBg="1"/>
      <p:bldP spid="9"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2"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147</TotalTime>
  <Words>1261</Words>
  <Application>Microsoft Office PowerPoint</Application>
  <PresentationFormat>On-screen Show (4:3)</PresentationFormat>
  <Paragraphs>85</Paragraphs>
  <Slides>16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Twinkl SemiBold</vt:lpstr>
      <vt:lpstr>Arial</vt:lpstr>
      <vt:lpstr>Twinkl</vt:lpstr>
      <vt:lpstr>Calibri</vt:lpstr>
      <vt:lpstr>Office Theme</vt:lpstr>
      <vt:lpstr>PowerPoint Presentation</vt:lpstr>
      <vt:lpstr>Today we are going to be taking down notes about children in WW2.</vt:lpstr>
      <vt:lpstr>Rationing</vt:lpstr>
      <vt:lpstr>Rationing</vt:lpstr>
      <vt:lpstr>Rationing</vt:lpstr>
      <vt:lpstr>Rationing</vt:lpstr>
      <vt:lpstr>Soldiers</vt:lpstr>
      <vt:lpstr>Soldiers</vt:lpstr>
      <vt:lpstr>Bombing</vt:lpstr>
      <vt:lpstr>Evacuation</vt:lpstr>
      <vt:lpstr>Evacuation</vt:lpstr>
      <vt:lpstr>Evacuation</vt:lpstr>
      <vt:lpstr>Friend or Foe</vt:lpstr>
      <vt:lpstr>Activity:</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Carla Austin</cp:lastModifiedBy>
  <cp:revision>21</cp:revision>
  <dcterms:created xsi:type="dcterms:W3CDTF">2018-10-17T08:15:56Z</dcterms:created>
  <dcterms:modified xsi:type="dcterms:W3CDTF">2021-11-03T12:02:44Z</dcterms:modified>
</cp:coreProperties>
</file>