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1.xml" ContentType="application/vnd.openxmlformats-officedocument.presentationml.tag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2.xml" ContentType="application/vnd.openxmlformats-officedocument.presentationml.tag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ags/tag3.xml" ContentType="application/vnd.openxmlformats-officedocument.presentationml.tag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ags/tag4.xml" ContentType="application/vnd.openxmlformats-officedocument.presentationml.tag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ags/tag5.xml" ContentType="application/vnd.openxmlformats-officedocument.presentationml.tag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ags/tag6.xml" ContentType="application/vnd.openxmlformats-officedocument.presentationml.tag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3"/>
  </p:notesMasterIdLst>
  <p:sldIdLst>
    <p:sldId id="539" r:id="rId11"/>
    <p:sldId id="297" r:id="rId12"/>
    <p:sldId id="534" r:id="rId13"/>
    <p:sldId id="538" r:id="rId14"/>
    <p:sldId id="299" r:id="rId15"/>
    <p:sldId id="502" r:id="rId16"/>
    <p:sldId id="535" r:id="rId17"/>
    <p:sldId id="316" r:id="rId18"/>
    <p:sldId id="511" r:id="rId19"/>
    <p:sldId id="536" r:id="rId20"/>
    <p:sldId id="537" r:id="rId21"/>
    <p:sldId id="465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51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  <p:cmAuthor id="2" name="Louise Collinson" initials="LC" lastIdx="2" clrIdx="1">
    <p:extLst>
      <p:ext uri="{19B8F6BF-5375-455C-9EA6-DF929625EA0E}">
        <p15:presenceInfo xmlns:p15="http://schemas.microsoft.com/office/powerpoint/2012/main" userId="Louise Collins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  <a:srgbClr val="C55A11"/>
    <a:srgbClr val="FF0066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113" d="100"/>
          <a:sy n="113" d="100"/>
        </p:scale>
        <p:origin x="872" y="76"/>
      </p:cViewPr>
      <p:guideLst>
        <p:guide orient="horz" pos="2160"/>
        <p:guide pos="351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7499BE2B-8C1D-4F98-933D-C4278AA2AF8A}"/>
    <pc:docChg chg="custSel modSld">
      <pc:chgData name="James Clegg" userId="c6df1435-7a36-4b38-be4d-16e68e91152f" providerId="ADAL" clId="{7499BE2B-8C1D-4F98-933D-C4278AA2AF8A}" dt="2021-03-26T16:02:51.783" v="9"/>
      <pc:docMkLst>
        <pc:docMk/>
      </pc:docMkLst>
      <pc:sldChg chg="modTransition">
        <pc:chgData name="James Clegg" userId="c6df1435-7a36-4b38-be4d-16e68e91152f" providerId="ADAL" clId="{7499BE2B-8C1D-4F98-933D-C4278AA2AF8A}" dt="2021-03-26T16:02:51.783" v="9"/>
        <pc:sldMkLst>
          <pc:docMk/>
          <pc:sldMk cId="861935487" sldId="297"/>
        </pc:sldMkLst>
      </pc:sldChg>
      <pc:sldChg chg="modTransition">
        <pc:chgData name="James Clegg" userId="c6df1435-7a36-4b38-be4d-16e68e91152f" providerId="ADAL" clId="{7499BE2B-8C1D-4F98-933D-C4278AA2AF8A}" dt="2021-03-26T16:02:51.783" v="9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7499BE2B-8C1D-4F98-933D-C4278AA2AF8A}" dt="2021-03-26T16:02:51.783" v="9"/>
        <pc:sldMkLst>
          <pc:docMk/>
          <pc:sldMk cId="292426147" sldId="316"/>
        </pc:sldMkLst>
        <pc:picChg chg="del">
          <ac:chgData name="James Clegg" userId="c6df1435-7a36-4b38-be4d-16e68e91152f" providerId="ADAL" clId="{7499BE2B-8C1D-4F98-933D-C4278AA2AF8A}" dt="2021-03-26T16:02:41.023" v="4" actId="478"/>
          <ac:picMkLst>
            <pc:docMk/>
            <pc:sldMk cId="292426147" sldId="316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7499BE2B-8C1D-4F98-933D-C4278AA2AF8A}" dt="2021-03-26T16:02:51.783" v="9"/>
        <pc:sldMkLst>
          <pc:docMk/>
          <pc:sldMk cId="3107021364" sldId="465"/>
        </pc:sldMkLst>
        <pc:picChg chg="del">
          <ac:chgData name="James Clegg" userId="c6df1435-7a36-4b38-be4d-16e68e91152f" providerId="ADAL" clId="{7499BE2B-8C1D-4F98-933D-C4278AA2AF8A}" dt="2021-03-26T16:02:45.685" v="8" actId="478"/>
          <ac:picMkLst>
            <pc:docMk/>
            <pc:sldMk cId="3107021364" sldId="465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7499BE2B-8C1D-4F98-933D-C4278AA2AF8A}" dt="2021-03-26T16:02:51.783" v="9"/>
        <pc:sldMkLst>
          <pc:docMk/>
          <pc:sldMk cId="3650491583" sldId="502"/>
        </pc:sldMkLst>
        <pc:picChg chg="del">
          <ac:chgData name="James Clegg" userId="c6df1435-7a36-4b38-be4d-16e68e91152f" providerId="ADAL" clId="{7499BE2B-8C1D-4F98-933D-C4278AA2AF8A}" dt="2021-03-26T16:02:38.921" v="2" actId="478"/>
          <ac:picMkLst>
            <pc:docMk/>
            <pc:sldMk cId="3650491583" sldId="502"/>
            <ac:picMk id="5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7499BE2B-8C1D-4F98-933D-C4278AA2AF8A}" dt="2021-03-26T16:02:51.783" v="9"/>
        <pc:sldMkLst>
          <pc:docMk/>
          <pc:sldMk cId="1599230633" sldId="511"/>
        </pc:sldMkLst>
        <pc:picChg chg="del">
          <ac:chgData name="James Clegg" userId="c6df1435-7a36-4b38-be4d-16e68e91152f" providerId="ADAL" clId="{7499BE2B-8C1D-4F98-933D-C4278AA2AF8A}" dt="2021-03-26T16:02:42.218" v="5" actId="478"/>
          <ac:picMkLst>
            <pc:docMk/>
            <pc:sldMk cId="1599230633" sldId="511"/>
            <ac:picMk id="10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7499BE2B-8C1D-4F98-933D-C4278AA2AF8A}" dt="2021-03-26T16:02:51.783" v="9"/>
        <pc:sldMkLst>
          <pc:docMk/>
          <pc:sldMk cId="1287513402" sldId="534"/>
        </pc:sldMkLst>
        <pc:picChg chg="del">
          <ac:chgData name="James Clegg" userId="c6df1435-7a36-4b38-be4d-16e68e91152f" providerId="ADAL" clId="{7499BE2B-8C1D-4F98-933D-C4278AA2AF8A}" dt="2021-03-26T16:02:36.045" v="0" actId="478"/>
          <ac:picMkLst>
            <pc:docMk/>
            <pc:sldMk cId="1287513402" sldId="534"/>
            <ac:picMk id="17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7499BE2B-8C1D-4F98-933D-C4278AA2AF8A}" dt="2021-03-26T16:02:51.783" v="9"/>
        <pc:sldMkLst>
          <pc:docMk/>
          <pc:sldMk cId="124226756" sldId="535"/>
        </pc:sldMkLst>
        <pc:picChg chg="del">
          <ac:chgData name="James Clegg" userId="c6df1435-7a36-4b38-be4d-16e68e91152f" providerId="ADAL" clId="{7499BE2B-8C1D-4F98-933D-C4278AA2AF8A}" dt="2021-03-26T16:02:39.965" v="3" actId="478"/>
          <ac:picMkLst>
            <pc:docMk/>
            <pc:sldMk cId="124226756" sldId="535"/>
            <ac:picMk id="41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7499BE2B-8C1D-4F98-933D-C4278AA2AF8A}" dt="2021-03-26T16:02:51.783" v="9"/>
        <pc:sldMkLst>
          <pc:docMk/>
          <pc:sldMk cId="2164042848" sldId="536"/>
        </pc:sldMkLst>
        <pc:picChg chg="del">
          <ac:chgData name="James Clegg" userId="c6df1435-7a36-4b38-be4d-16e68e91152f" providerId="ADAL" clId="{7499BE2B-8C1D-4F98-933D-C4278AA2AF8A}" dt="2021-03-26T16:02:43.345" v="6" actId="478"/>
          <ac:picMkLst>
            <pc:docMk/>
            <pc:sldMk cId="2164042848" sldId="536"/>
            <ac:picMk id="10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7499BE2B-8C1D-4F98-933D-C4278AA2AF8A}" dt="2021-03-26T16:02:51.783" v="9"/>
        <pc:sldMkLst>
          <pc:docMk/>
          <pc:sldMk cId="982921323" sldId="537"/>
        </pc:sldMkLst>
        <pc:picChg chg="del">
          <ac:chgData name="James Clegg" userId="c6df1435-7a36-4b38-be4d-16e68e91152f" providerId="ADAL" clId="{7499BE2B-8C1D-4F98-933D-C4278AA2AF8A}" dt="2021-03-26T16:02:44.430" v="7" actId="478"/>
          <ac:picMkLst>
            <pc:docMk/>
            <pc:sldMk cId="982921323" sldId="537"/>
            <ac:picMk id="9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7499BE2B-8C1D-4F98-933D-C4278AA2AF8A}" dt="2021-03-26T16:02:51.783" v="9"/>
        <pc:sldMkLst>
          <pc:docMk/>
          <pc:sldMk cId="1702793494" sldId="538"/>
        </pc:sldMkLst>
        <pc:picChg chg="del">
          <ac:chgData name="James Clegg" userId="c6df1435-7a36-4b38-be4d-16e68e91152f" providerId="ADAL" clId="{7499BE2B-8C1D-4F98-933D-C4278AA2AF8A}" dt="2021-03-26T16:02:37.242" v="1" actId="478"/>
          <ac:picMkLst>
            <pc:docMk/>
            <pc:sldMk cId="1702793494" sldId="538"/>
            <ac:picMk id="3" creationId="{00000000-0000-0000-0000-000000000000}"/>
          </ac:picMkLst>
        </pc:picChg>
      </pc:sldChg>
      <pc:sldChg chg="modTransition">
        <pc:chgData name="James Clegg" userId="c6df1435-7a36-4b38-be4d-16e68e91152f" providerId="ADAL" clId="{7499BE2B-8C1D-4F98-933D-C4278AA2AF8A}" dt="2021-03-26T16:02:51.783" v="9"/>
        <pc:sldMkLst>
          <pc:docMk/>
          <pc:sldMk cId="3367698688" sldId="539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8D1-42BA-9084-DEDDBC28B508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38D1-42BA-9084-DEDDBC28B508}"/>
              </c:ext>
            </c:extLst>
          </c:dPt>
          <c:dPt>
            <c:idx val="2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4B5-4721-9C51-C8020CCE8A6A}"/>
              </c:ext>
            </c:extLst>
          </c:dPt>
          <c:dPt>
            <c:idx val="3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4B5-4721-9C51-C8020CCE8A6A}"/>
              </c:ext>
            </c:extLst>
          </c:dPt>
          <c:dPt>
            <c:idx val="4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4B5-4721-9C51-C8020CCE8A6A}"/>
              </c:ext>
            </c:extLst>
          </c:dPt>
          <c:cat>
            <c:strRef>
              <c:f>Sheet1!$A$2:$A$6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D1-42BA-9084-DEDDBC28B5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8D1-42BA-9084-DEDDBC28B508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38D1-42BA-9084-DEDDBC28B508}"/>
              </c:ext>
            </c:extLst>
          </c:dPt>
          <c:dPt>
            <c:idx val="2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BC9-4AF4-914A-0220C85DEC91}"/>
              </c:ext>
            </c:extLst>
          </c:dPt>
          <c:dPt>
            <c:idx val="3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BC9-4AF4-914A-0220C85DEC91}"/>
              </c:ext>
            </c:extLst>
          </c:dPt>
          <c:dPt>
            <c:idx val="4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BC9-4AF4-914A-0220C85DEC91}"/>
              </c:ext>
            </c:extLst>
          </c:dPt>
          <c:cat>
            <c:strRef>
              <c:f>Sheet1!$A$2:$A$6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D1-42BA-9084-DEDDBC28B5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255-484B-94F9-8F9C3032DEF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255-484B-94F9-8F9C3032DEF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255-484B-94F9-8F9C3032DEF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255-484B-94F9-8F9C3032DEFC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255-484B-94F9-8F9C3032DEF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255-484B-94F9-8F9C3032DEFC}"/>
              </c:ext>
            </c:extLst>
          </c:dPt>
          <c:cat>
            <c:strRef>
              <c:f>Sheet1!$A$2:$A$7</c:f>
              <c:strCache>
                <c:ptCount val="6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5th qtr</c:v>
                </c:pt>
                <c:pt idx="5">
                  <c:v>6th qtr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0.3</c:v>
                </c:pt>
                <c:pt idx="1">
                  <c:v>0.2</c:v>
                </c:pt>
                <c:pt idx="2">
                  <c:v>0.1</c:v>
                </c:pt>
                <c:pt idx="3">
                  <c:v>0.1</c:v>
                </c:pt>
                <c:pt idx="4">
                  <c:v>0.05</c:v>
                </c:pt>
                <c:pt idx="5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255-484B-94F9-8F9C3032DE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63E-49CC-BF60-A7BD92D9071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63E-49CC-BF60-A7BD92D9071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63E-49CC-BF60-A7BD92D9071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63E-49CC-BF60-A7BD92D9071A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63E-49CC-BF60-A7BD92D9071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63E-49CC-BF60-A7BD92D9071A}"/>
              </c:ext>
            </c:extLst>
          </c:dPt>
          <c:cat>
            <c:strRef>
              <c:f>Sheet1!$A$2:$A$7</c:f>
              <c:strCache>
                <c:ptCount val="6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5th qtr</c:v>
                </c:pt>
                <c:pt idx="5">
                  <c:v>6th qtr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0.3</c:v>
                </c:pt>
                <c:pt idx="1">
                  <c:v>0.2</c:v>
                </c:pt>
                <c:pt idx="2">
                  <c:v>0.1</c:v>
                </c:pt>
                <c:pt idx="3">
                  <c:v>0.1</c:v>
                </c:pt>
                <c:pt idx="4">
                  <c:v>0.05</c:v>
                </c:pt>
                <c:pt idx="5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63E-49CC-BF60-A7BD92D907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4B5-4CC5-B57A-B97FB7ACF281}"/>
              </c:ext>
            </c:extLst>
          </c:dPt>
          <c:dPt>
            <c:idx val="1"/>
            <c:bubble3D val="0"/>
            <c:spPr>
              <a:solidFill>
                <a:srgbClr val="C55A11">
                  <a:alpha val="50196"/>
                </a:srgb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4B5-4CC5-B57A-B97FB7ACF281}"/>
              </c:ext>
            </c:extLst>
          </c:dPt>
          <c:dPt>
            <c:idx val="2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4B5-4CC5-B57A-B97FB7ACF281}"/>
              </c:ext>
            </c:extLst>
          </c:dPt>
          <c:dPt>
            <c:idx val="3"/>
            <c:bubble3D val="0"/>
            <c:spPr>
              <a:solidFill>
                <a:srgbClr val="FFFF00">
                  <a:alpha val="50196"/>
                </a:srgb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24B5-4CC5-B57A-B97FB7ACF281}"/>
              </c:ext>
            </c:extLst>
          </c:dPt>
          <c:dPt>
            <c:idx val="4"/>
            <c:bubble3D val="0"/>
            <c:spPr>
              <a:solidFill>
                <a:srgbClr val="FF0000">
                  <a:alpha val="50196"/>
                </a:srgb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4B5-4CC5-B57A-B97FB7ACF281}"/>
              </c:ext>
            </c:extLst>
          </c:dPt>
          <c:cat>
            <c:strRef>
              <c:f>Sheet1!$A$2:$A$6</c:f>
              <c:strCache>
                <c:ptCount val="5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5th Qtr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0.15</c:v>
                </c:pt>
                <c:pt idx="1">
                  <c:v>0.3</c:v>
                </c:pt>
                <c:pt idx="2">
                  <c:v>0.1</c:v>
                </c:pt>
                <c:pt idx="3">
                  <c:v>0.28999999999999998</c:v>
                </c:pt>
                <c:pt idx="4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B5-4CC5-B57A-B97FB7ACF2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4B5-4CC5-B57A-B97FB7ACF281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  <a:alpha val="5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4B5-4CC5-B57A-B97FB7ACF281}"/>
              </c:ext>
            </c:extLst>
          </c:dPt>
          <c:dPt>
            <c:idx val="2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4B5-4CC5-B57A-B97FB7ACF281}"/>
              </c:ext>
            </c:extLst>
          </c:dPt>
          <c:dPt>
            <c:idx val="3"/>
            <c:bubble3D val="0"/>
            <c:spPr>
              <a:solidFill>
                <a:srgbClr val="FFFF00">
                  <a:alpha val="50000"/>
                </a:srgb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24B5-4CC5-B57A-B97FB7ACF281}"/>
              </c:ext>
            </c:extLst>
          </c:dPt>
          <c:dPt>
            <c:idx val="4"/>
            <c:bubble3D val="0"/>
            <c:spPr>
              <a:solidFill>
                <a:srgbClr val="FF0000">
                  <a:alpha val="50000"/>
                </a:srgb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4B5-4CC5-B57A-B97FB7ACF281}"/>
              </c:ext>
            </c:extLst>
          </c:dPt>
          <c:cat>
            <c:strRef>
              <c:f>Sheet1!$A$2:$A$6</c:f>
              <c:strCache>
                <c:ptCount val="5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5th Qtr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0.15</c:v>
                </c:pt>
                <c:pt idx="1">
                  <c:v>0.3</c:v>
                </c:pt>
                <c:pt idx="2">
                  <c:v>0.1</c:v>
                </c:pt>
                <c:pt idx="3">
                  <c:v>0.28999999999999998</c:v>
                </c:pt>
                <c:pt idx="4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B5-4CC5-B57A-B97FB7ACF2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4B5-4CC5-B57A-B97FB7ACF281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  <a:alpha val="5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4B5-4CC5-B57A-B97FB7ACF281}"/>
              </c:ext>
            </c:extLst>
          </c:dPt>
          <c:dPt>
            <c:idx val="2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4B5-4CC5-B57A-B97FB7ACF281}"/>
              </c:ext>
            </c:extLst>
          </c:dPt>
          <c:dPt>
            <c:idx val="3"/>
            <c:bubble3D val="0"/>
            <c:spPr>
              <a:solidFill>
                <a:srgbClr val="FFFF00">
                  <a:alpha val="50000"/>
                </a:srgb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24B5-4CC5-B57A-B97FB7ACF281}"/>
              </c:ext>
            </c:extLst>
          </c:dPt>
          <c:dPt>
            <c:idx val="4"/>
            <c:bubble3D val="0"/>
            <c:spPr>
              <a:solidFill>
                <a:srgbClr val="FF0000">
                  <a:alpha val="50000"/>
                </a:srgb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4B5-4CC5-B57A-B97FB7ACF281}"/>
              </c:ext>
            </c:extLst>
          </c:dPt>
          <c:cat>
            <c:strRef>
              <c:f>Sheet1!$A$2:$A$6</c:f>
              <c:strCache>
                <c:ptCount val="5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5th Qtr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0.15</c:v>
                </c:pt>
                <c:pt idx="1">
                  <c:v>0.3</c:v>
                </c:pt>
                <c:pt idx="2">
                  <c:v>0.1</c:v>
                </c:pt>
                <c:pt idx="3">
                  <c:v>0.28999999999999998</c:v>
                </c:pt>
                <c:pt idx="4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B5-4CC5-B57A-B97FB7ACF2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26/03/2021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26/03/2021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chart" Target="../charts/chart8.xml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10" Type="http://schemas.openxmlformats.org/officeDocument/2006/relationships/image" Target="../media/image25.png"/><Relationship Id="rId4" Type="http://schemas.openxmlformats.org/officeDocument/2006/relationships/image" Target="../media/image11.png"/><Relationship Id="rId9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chart" Target="../charts/chart9.xml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26.png"/><Relationship Id="rId10" Type="http://schemas.openxmlformats.org/officeDocument/2006/relationships/image" Target="../media/image30.png"/><Relationship Id="rId9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7" Type="http://schemas.openxmlformats.org/officeDocument/2006/relationships/chart" Target="../charts/chart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chart" Target="../charts/chart3.xml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chart" Target="../charts/chart4.xml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7" Type="http://schemas.openxmlformats.org/officeDocument/2006/relationships/image" Target="../media/image15.png"/><Relationship Id="rId12" Type="http://schemas.openxmlformats.org/officeDocument/2006/relationships/chart" Target="../charts/chart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4.png"/><Relationship Id="rId11" Type="http://schemas.openxmlformats.org/officeDocument/2006/relationships/chart" Target="../charts/chart5.xml"/><Relationship Id="rId10" Type="http://schemas.openxmlformats.org/officeDocument/2006/relationships/image" Target="../media/image19.png"/><Relationship Id="rId9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5308"/>
            <a:ext cx="6041660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698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707281091"/>
              </p:ext>
            </p:extLst>
          </p:nvPr>
        </p:nvGraphicFramePr>
        <p:xfrm>
          <a:off x="2423018" y="1102240"/>
          <a:ext cx="4746171" cy="3122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924810" y="379923"/>
            <a:ext cx="7174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400 children were asked to vote for their favourite ice cream flavours.</a:t>
            </a: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5810604" y="2729005"/>
            <a:ext cx="1136468" cy="3526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947072" y="2463559"/>
            <a:ext cx="12921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Chocolate</a:t>
            </a:r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5330985" y="1370731"/>
            <a:ext cx="1136468" cy="3526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467453" y="1105285"/>
            <a:ext cx="12921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Vanilla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3308768" y="1505395"/>
            <a:ext cx="752507" cy="1060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039058" y="1268713"/>
            <a:ext cx="15506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Strawberry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3031860" y="2858336"/>
            <a:ext cx="752507" cy="1060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762150" y="2621654"/>
            <a:ext cx="15506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Lemon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4796103" y="3938199"/>
            <a:ext cx="217715" cy="4174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295361" y="4396522"/>
            <a:ext cx="1810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Mint chocolate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061275" y="1701305"/>
            <a:ext cx="1006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16%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918064" y="1668823"/>
            <a:ext cx="1006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15%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220186" y="2705298"/>
            <a:ext cx="1006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30%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510789" y="3407400"/>
            <a:ext cx="1006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10%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871756" y="2762903"/>
            <a:ext cx="1006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29%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2360" y="5285455"/>
            <a:ext cx="747045" cy="747045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5580746" y="5356816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357371"/>
              </p:ext>
            </p:extLst>
          </p:nvPr>
        </p:nvGraphicFramePr>
        <p:xfrm>
          <a:off x="802954" y="3728329"/>
          <a:ext cx="3020504" cy="233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0252">
                  <a:extLst>
                    <a:ext uri="{9D8B030D-6E8A-4147-A177-3AD203B41FA5}">
                      <a16:colId xmlns:a16="http://schemas.microsoft.com/office/drawing/2014/main" val="979960221"/>
                    </a:ext>
                  </a:extLst>
                </a:gridCol>
                <a:gridCol w="1510252">
                  <a:extLst>
                    <a:ext uri="{9D8B030D-6E8A-4147-A177-3AD203B41FA5}">
                      <a16:colId xmlns:a16="http://schemas.microsoft.com/office/drawing/2014/main" val="42738889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</a:rPr>
                        <a:t>Flavour</a:t>
                      </a:r>
                      <a:r>
                        <a:rPr lang="en-GB" sz="24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</a:rPr>
                        <a:t>Frequency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946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Vanilla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157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Chocolate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192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Mint</a:t>
                      </a:r>
                      <a:r>
                        <a:rPr lang="en-GB" baseline="0" dirty="0"/>
                        <a:t> Choc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40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520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Lemon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635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Strawberry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91138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019071" y="4708879"/>
                <a:ext cx="26960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10% of 400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40 </a:t>
                </a: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9071" y="4708879"/>
                <a:ext cx="2696010" cy="461665"/>
              </a:xfrm>
              <a:prstGeom prst="rect">
                <a:avLst/>
              </a:prstGeom>
              <a:blipFill>
                <a:blip r:embed="rId7"/>
                <a:stretch>
                  <a:fillRect l="-3386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027488" y="5035839"/>
                <a:ext cx="26960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30% of 400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120 </a:t>
                </a: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7488" y="5035839"/>
                <a:ext cx="2696010" cy="461665"/>
              </a:xfrm>
              <a:prstGeom prst="rect">
                <a:avLst/>
              </a:prstGeom>
              <a:blipFill>
                <a:blip r:embed="rId8"/>
                <a:stretch>
                  <a:fillRect l="-3620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726166" y="4541929"/>
            <a:ext cx="1173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120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182360" y="5362799"/>
                <a:ext cx="26960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5% of 400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20 </a:t>
                </a: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2360" y="5362799"/>
                <a:ext cx="2696010" cy="461665"/>
              </a:xfrm>
              <a:prstGeom prst="rect">
                <a:avLst/>
              </a:prstGeom>
              <a:blipFill>
                <a:blip r:embed="rId9"/>
                <a:stretch>
                  <a:fillRect l="-3394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022480" y="5689759"/>
                <a:ext cx="26960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15% of 400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60 </a:t>
                </a: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2480" y="5689759"/>
                <a:ext cx="2696010" cy="461665"/>
              </a:xfrm>
              <a:prstGeom prst="rect">
                <a:avLst/>
              </a:prstGeom>
              <a:blipFill>
                <a:blip r:embed="rId10"/>
                <a:stretch>
                  <a:fillRect l="-3620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/>
          <p:cNvSpPr txBox="1"/>
          <p:nvPr/>
        </p:nvSpPr>
        <p:spPr>
          <a:xfrm>
            <a:off x="2827335" y="4172492"/>
            <a:ext cx="1173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60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404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42" grpId="0"/>
      <p:bldP spid="43" grpId="0"/>
      <p:bldP spid="35" grpId="0"/>
      <p:bldP spid="35" grpId="1"/>
      <p:bldP spid="36" grpId="0"/>
      <p:bldP spid="52" grpId="0"/>
      <p:bldP spid="4" grpId="0"/>
      <p:bldP spid="53" grpId="0"/>
      <p:bldP spid="54" grpId="0"/>
      <p:bldP spid="5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215581020"/>
              </p:ext>
            </p:extLst>
          </p:nvPr>
        </p:nvGraphicFramePr>
        <p:xfrm>
          <a:off x="2423018" y="1102240"/>
          <a:ext cx="4746171" cy="3122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924810" y="379923"/>
            <a:ext cx="7174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400 children were asked to vote for their favourite ice cream flavours.</a:t>
            </a: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5810604" y="2729005"/>
            <a:ext cx="1136468" cy="3526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947072" y="2463559"/>
            <a:ext cx="12921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Chocolate</a:t>
            </a:r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5330985" y="1370731"/>
            <a:ext cx="1136468" cy="3526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467453" y="1105285"/>
            <a:ext cx="12921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Vanilla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3308768" y="1505395"/>
            <a:ext cx="752507" cy="1060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039058" y="1268713"/>
            <a:ext cx="15506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Strawberry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3031860" y="2858336"/>
            <a:ext cx="752507" cy="1060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762150" y="2621654"/>
            <a:ext cx="15506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Lemon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4796103" y="3938199"/>
            <a:ext cx="217715" cy="4174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295361" y="4396522"/>
            <a:ext cx="1810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Mint chocolate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061275" y="1701305"/>
            <a:ext cx="1006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16%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918064" y="1668823"/>
            <a:ext cx="1006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15%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220186" y="2705298"/>
            <a:ext cx="1006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30%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510789" y="3407400"/>
            <a:ext cx="1006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10%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871756" y="2762903"/>
            <a:ext cx="1006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29%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357371"/>
              </p:ext>
            </p:extLst>
          </p:nvPr>
        </p:nvGraphicFramePr>
        <p:xfrm>
          <a:off x="802954" y="3728329"/>
          <a:ext cx="3020504" cy="233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0252">
                  <a:extLst>
                    <a:ext uri="{9D8B030D-6E8A-4147-A177-3AD203B41FA5}">
                      <a16:colId xmlns:a16="http://schemas.microsoft.com/office/drawing/2014/main" val="979960221"/>
                    </a:ext>
                  </a:extLst>
                </a:gridCol>
                <a:gridCol w="1510252">
                  <a:extLst>
                    <a:ext uri="{9D8B030D-6E8A-4147-A177-3AD203B41FA5}">
                      <a16:colId xmlns:a16="http://schemas.microsoft.com/office/drawing/2014/main" val="42738889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</a:rPr>
                        <a:t>Flavour</a:t>
                      </a:r>
                      <a:r>
                        <a:rPr lang="en-GB" sz="24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</a:rPr>
                        <a:t>Frequency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946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Vanilla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157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Chocolate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192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Mint</a:t>
                      </a:r>
                      <a:r>
                        <a:rPr lang="en-GB" baseline="0" dirty="0"/>
                        <a:t> Choc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40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520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Lemon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635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Strawberry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91138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019772" y="4708879"/>
                <a:ext cx="26960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10% of 400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40 </a:t>
                </a: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9772" y="4708879"/>
                <a:ext cx="2696010" cy="461665"/>
              </a:xfrm>
              <a:prstGeom prst="rect">
                <a:avLst/>
              </a:prstGeom>
              <a:blipFill>
                <a:blip r:embed="rId6"/>
                <a:stretch>
                  <a:fillRect l="-3386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028189" y="5035839"/>
                <a:ext cx="26960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30% of 400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120 </a:t>
                </a: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8189" y="5035839"/>
                <a:ext cx="2696010" cy="461665"/>
              </a:xfrm>
              <a:prstGeom prst="rect">
                <a:avLst/>
              </a:prstGeom>
              <a:blipFill>
                <a:blip r:embed="rId7"/>
                <a:stretch>
                  <a:fillRect l="-3620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726166" y="4541929"/>
            <a:ext cx="1173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120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183061" y="5362799"/>
                <a:ext cx="26960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5% of 400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20 </a:t>
                </a: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3061" y="5362799"/>
                <a:ext cx="2696010" cy="461665"/>
              </a:xfrm>
              <a:prstGeom prst="rect">
                <a:avLst/>
              </a:prstGeom>
              <a:blipFill>
                <a:blip r:embed="rId8"/>
                <a:stretch>
                  <a:fillRect l="-3394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023181" y="5689759"/>
                <a:ext cx="26960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15% of 400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60 </a:t>
                </a: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3181" y="5689759"/>
                <a:ext cx="2696010" cy="461665"/>
              </a:xfrm>
              <a:prstGeom prst="rect">
                <a:avLst/>
              </a:prstGeom>
              <a:blipFill>
                <a:blip r:embed="rId9"/>
                <a:stretch>
                  <a:fillRect l="-3620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/>
          <p:cNvSpPr txBox="1"/>
          <p:nvPr/>
        </p:nvSpPr>
        <p:spPr>
          <a:xfrm>
            <a:off x="2827335" y="4172492"/>
            <a:ext cx="1173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60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258207" y="4703149"/>
                <a:ext cx="26960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1% of 400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4 </a:t>
                </a: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8207" y="4703149"/>
                <a:ext cx="2696010" cy="461665"/>
              </a:xfrm>
              <a:prstGeom prst="rect">
                <a:avLst/>
              </a:prstGeom>
              <a:blipFill>
                <a:blip r:embed="rId10"/>
                <a:stretch>
                  <a:fillRect l="-3620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2821491" y="5680422"/>
            <a:ext cx="1173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64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737015" y="5308134"/>
            <a:ext cx="1173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116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726166" y="4224989"/>
            <a:ext cx="597470" cy="1807511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2921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7" grpId="0"/>
      <p:bldP spid="41" grpId="0"/>
      <p:bldP spid="45" grpId="0"/>
      <p:bldP spid="52" grpId="0"/>
      <p:bldP spid="54" grpId="0"/>
      <p:bldP spid="54" grpId="1"/>
      <p:bldP spid="40" grpId="0"/>
      <p:bldP spid="40" grpId="1"/>
      <p:bldP spid="40" grpId="2"/>
      <p:bldP spid="46" grpId="0"/>
      <p:bldP spid="47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107021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95550" y="562572"/>
            <a:ext cx="74974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 What fraction of the circle is shaded?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 What percentage of the circle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is shaded?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123406" y="562572"/>
                <a:ext cx="22598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10% of 280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3406" y="562572"/>
                <a:ext cx="2259874" cy="523220"/>
              </a:xfrm>
              <a:prstGeom prst="rect">
                <a:avLst/>
              </a:prstGeom>
              <a:blipFill>
                <a:blip r:embed="rId4"/>
                <a:stretch>
                  <a:fillRect l="-5391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Left Brace 8"/>
          <p:cNvSpPr/>
          <p:nvPr/>
        </p:nvSpPr>
        <p:spPr>
          <a:xfrm rot="5400000">
            <a:off x="6056388" y="-576684"/>
            <a:ext cx="236523" cy="3684271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803716" y="639419"/>
            <a:ext cx="8109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280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272024"/>
              </p:ext>
            </p:extLst>
          </p:nvPr>
        </p:nvGraphicFramePr>
        <p:xfrm>
          <a:off x="4332514" y="1509324"/>
          <a:ext cx="368427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427">
                  <a:extLst>
                    <a:ext uri="{9D8B030D-6E8A-4147-A177-3AD203B41FA5}">
                      <a16:colId xmlns:a16="http://schemas.microsoft.com/office/drawing/2014/main" val="2009912444"/>
                    </a:ext>
                  </a:extLst>
                </a:gridCol>
                <a:gridCol w="368427">
                  <a:extLst>
                    <a:ext uri="{9D8B030D-6E8A-4147-A177-3AD203B41FA5}">
                      <a16:colId xmlns:a16="http://schemas.microsoft.com/office/drawing/2014/main" val="3958111398"/>
                    </a:ext>
                  </a:extLst>
                </a:gridCol>
                <a:gridCol w="368427">
                  <a:extLst>
                    <a:ext uri="{9D8B030D-6E8A-4147-A177-3AD203B41FA5}">
                      <a16:colId xmlns:a16="http://schemas.microsoft.com/office/drawing/2014/main" val="3659669223"/>
                    </a:ext>
                  </a:extLst>
                </a:gridCol>
                <a:gridCol w="368427">
                  <a:extLst>
                    <a:ext uri="{9D8B030D-6E8A-4147-A177-3AD203B41FA5}">
                      <a16:colId xmlns:a16="http://schemas.microsoft.com/office/drawing/2014/main" val="2203332733"/>
                    </a:ext>
                  </a:extLst>
                </a:gridCol>
                <a:gridCol w="368427">
                  <a:extLst>
                    <a:ext uri="{9D8B030D-6E8A-4147-A177-3AD203B41FA5}">
                      <a16:colId xmlns:a16="http://schemas.microsoft.com/office/drawing/2014/main" val="2626808166"/>
                    </a:ext>
                  </a:extLst>
                </a:gridCol>
                <a:gridCol w="368427">
                  <a:extLst>
                    <a:ext uri="{9D8B030D-6E8A-4147-A177-3AD203B41FA5}">
                      <a16:colId xmlns:a16="http://schemas.microsoft.com/office/drawing/2014/main" val="768289415"/>
                    </a:ext>
                  </a:extLst>
                </a:gridCol>
                <a:gridCol w="368427">
                  <a:extLst>
                    <a:ext uri="{9D8B030D-6E8A-4147-A177-3AD203B41FA5}">
                      <a16:colId xmlns:a16="http://schemas.microsoft.com/office/drawing/2014/main" val="86707078"/>
                    </a:ext>
                  </a:extLst>
                </a:gridCol>
                <a:gridCol w="368427">
                  <a:extLst>
                    <a:ext uri="{9D8B030D-6E8A-4147-A177-3AD203B41FA5}">
                      <a16:colId xmlns:a16="http://schemas.microsoft.com/office/drawing/2014/main" val="4169313548"/>
                    </a:ext>
                  </a:extLst>
                </a:gridCol>
                <a:gridCol w="368427">
                  <a:extLst>
                    <a:ext uri="{9D8B030D-6E8A-4147-A177-3AD203B41FA5}">
                      <a16:colId xmlns:a16="http://schemas.microsoft.com/office/drawing/2014/main" val="3967826914"/>
                    </a:ext>
                  </a:extLst>
                </a:gridCol>
                <a:gridCol w="368427">
                  <a:extLst>
                    <a:ext uri="{9D8B030D-6E8A-4147-A177-3AD203B41FA5}">
                      <a16:colId xmlns:a16="http://schemas.microsoft.com/office/drawing/2014/main" val="3086537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963140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123406" y="1850553"/>
                <a:ext cx="22598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30% of 280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3406" y="1850553"/>
                <a:ext cx="2259874" cy="523220"/>
              </a:xfrm>
              <a:prstGeom prst="rect">
                <a:avLst/>
              </a:prstGeom>
              <a:blipFill>
                <a:blip r:embed="rId5"/>
                <a:stretch>
                  <a:fillRect l="-5391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2850775016"/>
              </p:ext>
            </p:extLst>
          </p:nvPr>
        </p:nvGraphicFramePr>
        <p:xfrm>
          <a:off x="5348478" y="3465589"/>
          <a:ext cx="3088931" cy="2735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287513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95550" y="562572"/>
            <a:ext cx="74974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 What fraction of the circle is shaded?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 What percentage of the circle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is shaded?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123406" y="562572"/>
                <a:ext cx="22598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10% of 280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3406" y="562572"/>
                <a:ext cx="2259874" cy="523220"/>
              </a:xfrm>
              <a:prstGeom prst="rect">
                <a:avLst/>
              </a:prstGeom>
              <a:blipFill>
                <a:blip r:embed="rId5"/>
                <a:stretch>
                  <a:fillRect l="-5391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Left Brace 8"/>
          <p:cNvSpPr/>
          <p:nvPr/>
        </p:nvSpPr>
        <p:spPr>
          <a:xfrm rot="5400000">
            <a:off x="6056388" y="-576684"/>
            <a:ext cx="236523" cy="3684271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803716" y="639419"/>
            <a:ext cx="8109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280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272024"/>
              </p:ext>
            </p:extLst>
          </p:nvPr>
        </p:nvGraphicFramePr>
        <p:xfrm>
          <a:off x="4332514" y="1509324"/>
          <a:ext cx="368427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427">
                  <a:extLst>
                    <a:ext uri="{9D8B030D-6E8A-4147-A177-3AD203B41FA5}">
                      <a16:colId xmlns:a16="http://schemas.microsoft.com/office/drawing/2014/main" val="2009912444"/>
                    </a:ext>
                  </a:extLst>
                </a:gridCol>
                <a:gridCol w="368427">
                  <a:extLst>
                    <a:ext uri="{9D8B030D-6E8A-4147-A177-3AD203B41FA5}">
                      <a16:colId xmlns:a16="http://schemas.microsoft.com/office/drawing/2014/main" val="3958111398"/>
                    </a:ext>
                  </a:extLst>
                </a:gridCol>
                <a:gridCol w="368427">
                  <a:extLst>
                    <a:ext uri="{9D8B030D-6E8A-4147-A177-3AD203B41FA5}">
                      <a16:colId xmlns:a16="http://schemas.microsoft.com/office/drawing/2014/main" val="3659669223"/>
                    </a:ext>
                  </a:extLst>
                </a:gridCol>
                <a:gridCol w="368427">
                  <a:extLst>
                    <a:ext uri="{9D8B030D-6E8A-4147-A177-3AD203B41FA5}">
                      <a16:colId xmlns:a16="http://schemas.microsoft.com/office/drawing/2014/main" val="2203332733"/>
                    </a:ext>
                  </a:extLst>
                </a:gridCol>
                <a:gridCol w="368427">
                  <a:extLst>
                    <a:ext uri="{9D8B030D-6E8A-4147-A177-3AD203B41FA5}">
                      <a16:colId xmlns:a16="http://schemas.microsoft.com/office/drawing/2014/main" val="2626808166"/>
                    </a:ext>
                  </a:extLst>
                </a:gridCol>
                <a:gridCol w="368427">
                  <a:extLst>
                    <a:ext uri="{9D8B030D-6E8A-4147-A177-3AD203B41FA5}">
                      <a16:colId xmlns:a16="http://schemas.microsoft.com/office/drawing/2014/main" val="768289415"/>
                    </a:ext>
                  </a:extLst>
                </a:gridCol>
                <a:gridCol w="368427">
                  <a:extLst>
                    <a:ext uri="{9D8B030D-6E8A-4147-A177-3AD203B41FA5}">
                      <a16:colId xmlns:a16="http://schemas.microsoft.com/office/drawing/2014/main" val="86707078"/>
                    </a:ext>
                  </a:extLst>
                </a:gridCol>
                <a:gridCol w="368427">
                  <a:extLst>
                    <a:ext uri="{9D8B030D-6E8A-4147-A177-3AD203B41FA5}">
                      <a16:colId xmlns:a16="http://schemas.microsoft.com/office/drawing/2014/main" val="4169313548"/>
                    </a:ext>
                  </a:extLst>
                </a:gridCol>
                <a:gridCol w="368427">
                  <a:extLst>
                    <a:ext uri="{9D8B030D-6E8A-4147-A177-3AD203B41FA5}">
                      <a16:colId xmlns:a16="http://schemas.microsoft.com/office/drawing/2014/main" val="3967826914"/>
                    </a:ext>
                  </a:extLst>
                </a:gridCol>
                <a:gridCol w="368427">
                  <a:extLst>
                    <a:ext uri="{9D8B030D-6E8A-4147-A177-3AD203B41FA5}">
                      <a16:colId xmlns:a16="http://schemas.microsoft.com/office/drawing/2014/main" val="3086537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963140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123406" y="1850553"/>
                <a:ext cx="22598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30% of 280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3406" y="1850553"/>
                <a:ext cx="2259874" cy="523220"/>
              </a:xfrm>
              <a:prstGeom prst="rect">
                <a:avLst/>
              </a:prstGeom>
              <a:blipFill>
                <a:blip r:embed="rId6"/>
                <a:stretch>
                  <a:fillRect l="-5391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2850775016"/>
              </p:ext>
            </p:extLst>
          </p:nvPr>
        </p:nvGraphicFramePr>
        <p:xfrm>
          <a:off x="5348478" y="3465589"/>
          <a:ext cx="3088931" cy="2735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989913" y="3584983"/>
                <a:ext cx="522514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9913" y="3584983"/>
                <a:ext cx="522514" cy="76937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293577" y="562572"/>
            <a:ext cx="931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51170" y="1846180"/>
            <a:ext cx="931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84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123406" y="5477049"/>
                <a:ext cx="27910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100%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20%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3406" y="5477049"/>
                <a:ext cx="2791098" cy="523220"/>
              </a:xfrm>
              <a:prstGeom prst="rect">
                <a:avLst/>
              </a:prstGeom>
              <a:blipFill>
                <a:blip r:embed="rId9"/>
                <a:stretch>
                  <a:fillRect l="-4367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2857826" y="4820317"/>
            <a:ext cx="2490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40%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279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" name="Chart 64"/>
          <p:cNvGraphicFramePr/>
          <p:nvPr>
            <p:extLst>
              <p:ext uri="{D42A27DB-BD31-4B8C-83A1-F6EECF244321}">
                <p14:modId xmlns:p14="http://schemas.microsoft.com/office/powerpoint/2010/main" val="74574168"/>
              </p:ext>
            </p:extLst>
          </p:nvPr>
        </p:nvGraphicFramePr>
        <p:xfrm>
          <a:off x="2764909" y="1332065"/>
          <a:ext cx="2974878" cy="2813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288573456"/>
              </p:ext>
            </p:extLst>
          </p:nvPr>
        </p:nvGraphicFramePr>
        <p:xfrm>
          <a:off x="2494788" y="1384300"/>
          <a:ext cx="3870960" cy="271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924810" y="379923"/>
            <a:ext cx="7174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80 children were asked to choose their favourite sport from six options.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64291" y="2137261"/>
            <a:ext cx="1006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30%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348573" y="3019653"/>
            <a:ext cx="1006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20%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62952" y="3298411"/>
            <a:ext cx="1006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10%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283592" y="3008431"/>
            <a:ext cx="1006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10%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131913" y="2666807"/>
            <a:ext cx="1006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5%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532563" y="2125847"/>
            <a:ext cx="1006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25%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4906677" y="1762836"/>
            <a:ext cx="1136468" cy="3526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009983" y="1543301"/>
            <a:ext cx="12921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Football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5052983" y="3287132"/>
            <a:ext cx="968789" cy="616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021772" y="3165235"/>
            <a:ext cx="12921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Swimming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921779" y="3629585"/>
            <a:ext cx="200970" cy="517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634942" y="4042113"/>
            <a:ext cx="12921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Dance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2642235" y="3365290"/>
            <a:ext cx="796091" cy="1768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732172" y="3269157"/>
            <a:ext cx="12921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Hockey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2470708" y="2928704"/>
            <a:ext cx="714081" cy="132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015960" y="1812080"/>
            <a:ext cx="12921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Tennis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656257" y="2736354"/>
            <a:ext cx="12921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Rugby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2837015" y="2144451"/>
            <a:ext cx="695548" cy="152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72015" y="4528684"/>
            <a:ext cx="7174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How many children chose swimming?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964926" y="803868"/>
            <a:ext cx="152986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cxnSpLocks/>
          </p:cNvCxnSpPr>
          <p:nvPr/>
        </p:nvCxnSpPr>
        <p:spPr>
          <a:xfrm flipV="1">
            <a:off x="4407286" y="3348799"/>
            <a:ext cx="502876" cy="96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91446" y="5066363"/>
            <a:ext cx="1581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20% of 80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667512" y="5557037"/>
                <a:ext cx="26960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10% of 80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8 </a:t>
                </a: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" y="5557037"/>
                <a:ext cx="2696010" cy="461665"/>
              </a:xfrm>
              <a:prstGeom prst="rect">
                <a:avLst/>
              </a:prstGeom>
              <a:blipFill>
                <a:blip r:embed="rId7"/>
                <a:stretch>
                  <a:fillRect l="-3620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1968281" y="5048390"/>
                <a:ext cx="10480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16</a:t>
                </a: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8281" y="5048390"/>
                <a:ext cx="1048048" cy="461665"/>
              </a:xfrm>
              <a:prstGeom prst="rect">
                <a:avLst/>
              </a:prstGeom>
              <a:blipFill>
                <a:blip r:embed="rId8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Box 60"/>
          <p:cNvSpPr txBox="1"/>
          <p:nvPr/>
        </p:nvSpPr>
        <p:spPr>
          <a:xfrm>
            <a:off x="6365749" y="3422746"/>
            <a:ext cx="762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16</a:t>
            </a: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00426" y="5295973"/>
            <a:ext cx="747045" cy="747045"/>
          </a:xfrm>
          <a:prstGeom prst="rect">
            <a:avLst/>
          </a:prstGeom>
        </p:spPr>
      </p:pic>
      <p:sp>
        <p:nvSpPr>
          <p:cNvPr id="63" name="TextBox 62"/>
          <p:cNvSpPr txBox="1"/>
          <p:nvPr/>
        </p:nvSpPr>
        <p:spPr>
          <a:xfrm>
            <a:off x="5678812" y="536733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67512" y="4511019"/>
            <a:ext cx="7174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Work out the number of children who chose each sport.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669010" y="4767414"/>
            <a:ext cx="11517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80</a:t>
            </a:r>
          </a:p>
        </p:txBody>
      </p:sp>
      <p:sp>
        <p:nvSpPr>
          <p:cNvPr id="67" name="Left Brace 66"/>
          <p:cNvSpPr/>
          <p:nvPr/>
        </p:nvSpPr>
        <p:spPr>
          <a:xfrm rot="5400000">
            <a:off x="4843860" y="3438908"/>
            <a:ext cx="159933" cy="390965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270652"/>
              </p:ext>
            </p:extLst>
          </p:nvPr>
        </p:nvGraphicFramePr>
        <p:xfrm>
          <a:off x="2969002" y="5538255"/>
          <a:ext cx="390965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965">
                  <a:extLst>
                    <a:ext uri="{9D8B030D-6E8A-4147-A177-3AD203B41FA5}">
                      <a16:colId xmlns:a16="http://schemas.microsoft.com/office/drawing/2014/main" val="945764449"/>
                    </a:ext>
                  </a:extLst>
                </a:gridCol>
                <a:gridCol w="390965">
                  <a:extLst>
                    <a:ext uri="{9D8B030D-6E8A-4147-A177-3AD203B41FA5}">
                      <a16:colId xmlns:a16="http://schemas.microsoft.com/office/drawing/2014/main" val="397436900"/>
                    </a:ext>
                  </a:extLst>
                </a:gridCol>
                <a:gridCol w="390965">
                  <a:extLst>
                    <a:ext uri="{9D8B030D-6E8A-4147-A177-3AD203B41FA5}">
                      <a16:colId xmlns:a16="http://schemas.microsoft.com/office/drawing/2014/main" val="1949018890"/>
                    </a:ext>
                  </a:extLst>
                </a:gridCol>
                <a:gridCol w="390965">
                  <a:extLst>
                    <a:ext uri="{9D8B030D-6E8A-4147-A177-3AD203B41FA5}">
                      <a16:colId xmlns:a16="http://schemas.microsoft.com/office/drawing/2014/main" val="2941740023"/>
                    </a:ext>
                  </a:extLst>
                </a:gridCol>
                <a:gridCol w="390965">
                  <a:extLst>
                    <a:ext uri="{9D8B030D-6E8A-4147-A177-3AD203B41FA5}">
                      <a16:colId xmlns:a16="http://schemas.microsoft.com/office/drawing/2014/main" val="3779126534"/>
                    </a:ext>
                  </a:extLst>
                </a:gridCol>
                <a:gridCol w="390965">
                  <a:extLst>
                    <a:ext uri="{9D8B030D-6E8A-4147-A177-3AD203B41FA5}">
                      <a16:colId xmlns:a16="http://schemas.microsoft.com/office/drawing/2014/main" val="601337398"/>
                    </a:ext>
                  </a:extLst>
                </a:gridCol>
                <a:gridCol w="390965">
                  <a:extLst>
                    <a:ext uri="{9D8B030D-6E8A-4147-A177-3AD203B41FA5}">
                      <a16:colId xmlns:a16="http://schemas.microsoft.com/office/drawing/2014/main" val="1544245265"/>
                    </a:ext>
                  </a:extLst>
                </a:gridCol>
                <a:gridCol w="390965">
                  <a:extLst>
                    <a:ext uri="{9D8B030D-6E8A-4147-A177-3AD203B41FA5}">
                      <a16:colId xmlns:a16="http://schemas.microsoft.com/office/drawing/2014/main" val="619539651"/>
                    </a:ext>
                  </a:extLst>
                </a:gridCol>
                <a:gridCol w="390965">
                  <a:extLst>
                    <a:ext uri="{9D8B030D-6E8A-4147-A177-3AD203B41FA5}">
                      <a16:colId xmlns:a16="http://schemas.microsoft.com/office/drawing/2014/main" val="1937037699"/>
                    </a:ext>
                  </a:extLst>
                </a:gridCol>
                <a:gridCol w="390965">
                  <a:extLst>
                    <a:ext uri="{9D8B030D-6E8A-4147-A177-3AD203B41FA5}">
                      <a16:colId xmlns:a16="http://schemas.microsoft.com/office/drawing/2014/main" val="1230801095"/>
                    </a:ext>
                  </a:extLst>
                </a:gridCol>
              </a:tblGrid>
              <a:tr h="347641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8953865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65049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5" grpId="0">
        <p:bldAsOne/>
      </p:bldGraphic>
      <p:bldP spid="8" grpId="0"/>
      <p:bldP spid="29" grpId="0"/>
      <p:bldP spid="33" grpId="0"/>
      <p:bldP spid="34" grpId="0"/>
      <p:bldP spid="35" grpId="0"/>
      <p:bldP spid="36" grpId="0"/>
      <p:bldP spid="37" grpId="0"/>
      <p:bldP spid="39" grpId="0"/>
      <p:bldP spid="39" grpId="1"/>
      <p:bldP spid="41" grpId="0"/>
      <p:bldP spid="43" grpId="0"/>
      <p:bldP spid="45" grpId="0"/>
      <p:bldP spid="46" grpId="0"/>
      <p:bldP spid="49" grpId="0"/>
      <p:bldP spid="49" grpId="1"/>
      <p:bldP spid="58" grpId="0"/>
      <p:bldP spid="59" grpId="0"/>
      <p:bldP spid="60" grpId="0"/>
      <p:bldP spid="61" grpId="0"/>
      <p:bldP spid="63" grpId="0"/>
      <p:bldP spid="64" grpId="0"/>
      <p:bldP spid="66" grpId="0"/>
      <p:bldP spid="66" grpId="1"/>
      <p:bldP spid="67" grpId="0" animBg="1"/>
      <p:bldP spid="6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4810" y="379923"/>
            <a:ext cx="7174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80 children were asked to choose their favourite sport from six options.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64291" y="2137261"/>
            <a:ext cx="1006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30%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50799" y="3199489"/>
            <a:ext cx="1006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20%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80814" y="3388130"/>
            <a:ext cx="1006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10%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44645" y="2969255"/>
            <a:ext cx="1006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10%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16329" y="2680068"/>
            <a:ext cx="1006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5%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32563" y="2125847"/>
            <a:ext cx="1006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25%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67512" y="4511019"/>
            <a:ext cx="7174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Work out the number of children who chose each sport.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91446" y="5066363"/>
            <a:ext cx="1581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20% of 80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67512" y="5557037"/>
                <a:ext cx="26960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10% of 80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8 </a:t>
                </a: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" y="5557037"/>
                <a:ext cx="2696010" cy="461665"/>
              </a:xfrm>
              <a:prstGeom prst="rect">
                <a:avLst/>
              </a:prstGeom>
              <a:blipFill>
                <a:blip r:embed="rId6"/>
                <a:stretch>
                  <a:fillRect l="-3620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968281" y="5048390"/>
                <a:ext cx="10480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16</a:t>
                </a: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8281" y="5048390"/>
                <a:ext cx="1048048" cy="461665"/>
              </a:xfrm>
              <a:prstGeom prst="rect">
                <a:avLst/>
              </a:prstGeom>
              <a:blipFill>
                <a:blip r:embed="rId7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207303" y="5049358"/>
                <a:ext cx="26960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30% of 80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24 </a:t>
                </a: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7303" y="5049358"/>
                <a:ext cx="2696010" cy="461665"/>
              </a:xfrm>
              <a:prstGeom prst="rect">
                <a:avLst/>
              </a:prstGeom>
              <a:blipFill>
                <a:blip r:embed="rId8"/>
                <a:stretch>
                  <a:fillRect l="-3394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218188" y="5556665"/>
                <a:ext cx="26960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5% of 80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4</a:t>
                </a: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8188" y="5556665"/>
                <a:ext cx="2696010" cy="461665"/>
              </a:xfrm>
              <a:prstGeom prst="rect">
                <a:avLst/>
              </a:prstGeom>
              <a:blipFill>
                <a:blip r:embed="rId9"/>
                <a:stretch>
                  <a:fillRect l="-3620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592501" y="5033842"/>
                <a:ext cx="26960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25% of 80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20</a:t>
                </a: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2501" y="5033842"/>
                <a:ext cx="2696010" cy="461665"/>
              </a:xfrm>
              <a:prstGeom prst="rect">
                <a:avLst/>
              </a:prstGeom>
              <a:blipFill>
                <a:blip r:embed="rId10"/>
                <a:stretch>
                  <a:fillRect l="-3386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7" name="Chart 36">
            <a:extLst>
              <a:ext uri="{FF2B5EF4-FFF2-40B4-BE49-F238E27FC236}">
                <a16:creationId xmlns:a16="http://schemas.microsoft.com/office/drawing/2014/main" id="{3B213812-3563-43C7-8F7B-C60FFF0E80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3409549"/>
              </p:ext>
            </p:extLst>
          </p:nvPr>
        </p:nvGraphicFramePr>
        <p:xfrm>
          <a:off x="2764909" y="1332065"/>
          <a:ext cx="2974878" cy="2813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4B7BC02E-904B-463D-A6B0-E5AAD3C43A1B}"/>
              </a:ext>
            </a:extLst>
          </p:cNvPr>
          <p:cNvSpPr txBox="1"/>
          <p:nvPr/>
        </p:nvSpPr>
        <p:spPr>
          <a:xfrm>
            <a:off x="4664291" y="2137261"/>
            <a:ext cx="1006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30%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6CA5953-7203-4927-8ABA-2D33928F78E4}"/>
              </a:ext>
            </a:extLst>
          </p:cNvPr>
          <p:cNvSpPr txBox="1"/>
          <p:nvPr/>
        </p:nvSpPr>
        <p:spPr>
          <a:xfrm>
            <a:off x="4348573" y="3019653"/>
            <a:ext cx="1006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20%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E0DAA4F-4F38-4A53-B2F8-F8DD8C922FE3}"/>
              </a:ext>
            </a:extLst>
          </p:cNvPr>
          <p:cNvSpPr txBox="1"/>
          <p:nvPr/>
        </p:nvSpPr>
        <p:spPr>
          <a:xfrm>
            <a:off x="3662952" y="3298411"/>
            <a:ext cx="1006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10%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E2F6056-35CC-40F0-B97E-FD5F25097003}"/>
              </a:ext>
            </a:extLst>
          </p:cNvPr>
          <p:cNvSpPr txBox="1"/>
          <p:nvPr/>
        </p:nvSpPr>
        <p:spPr>
          <a:xfrm>
            <a:off x="3283592" y="3008431"/>
            <a:ext cx="1006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10%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4599CF1-1652-4E9B-B158-91B1B60DFC0D}"/>
              </a:ext>
            </a:extLst>
          </p:cNvPr>
          <p:cNvSpPr txBox="1"/>
          <p:nvPr/>
        </p:nvSpPr>
        <p:spPr>
          <a:xfrm>
            <a:off x="3131913" y="2666807"/>
            <a:ext cx="1006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5%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DA0DD34-4048-4D65-B0E4-E513746BD8F3}"/>
              </a:ext>
            </a:extLst>
          </p:cNvPr>
          <p:cNvSpPr txBox="1"/>
          <p:nvPr/>
        </p:nvSpPr>
        <p:spPr>
          <a:xfrm>
            <a:off x="3532563" y="2125847"/>
            <a:ext cx="1006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25%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F4421004-0A22-4738-831F-9E02B6F5877E}"/>
              </a:ext>
            </a:extLst>
          </p:cNvPr>
          <p:cNvCxnSpPr/>
          <p:nvPr/>
        </p:nvCxnSpPr>
        <p:spPr>
          <a:xfrm flipV="1">
            <a:off x="4906677" y="1762836"/>
            <a:ext cx="1136468" cy="3526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B6774F5D-44D4-4F09-A85F-65D9979E29F3}"/>
              </a:ext>
            </a:extLst>
          </p:cNvPr>
          <p:cNvSpPr txBox="1"/>
          <p:nvPr/>
        </p:nvSpPr>
        <p:spPr>
          <a:xfrm>
            <a:off x="6009983" y="1543301"/>
            <a:ext cx="12921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Football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FCE7F307-71A5-4CA0-936D-77A6A365776F}"/>
              </a:ext>
            </a:extLst>
          </p:cNvPr>
          <p:cNvCxnSpPr/>
          <p:nvPr/>
        </p:nvCxnSpPr>
        <p:spPr>
          <a:xfrm>
            <a:off x="5052983" y="3287132"/>
            <a:ext cx="968789" cy="616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458E168A-B440-40DE-BB44-B1BEA23389EE}"/>
              </a:ext>
            </a:extLst>
          </p:cNvPr>
          <p:cNvSpPr txBox="1"/>
          <p:nvPr/>
        </p:nvSpPr>
        <p:spPr>
          <a:xfrm>
            <a:off x="6021772" y="3165235"/>
            <a:ext cx="12921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Swimming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B01BEB32-B554-47EE-93ED-E8C5F690C229}"/>
              </a:ext>
            </a:extLst>
          </p:cNvPr>
          <p:cNvCxnSpPr/>
          <p:nvPr/>
        </p:nvCxnSpPr>
        <p:spPr>
          <a:xfrm>
            <a:off x="3921779" y="3629585"/>
            <a:ext cx="200970" cy="517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5476CF57-AC6B-470B-B6A7-F2C2FE8438AF}"/>
              </a:ext>
            </a:extLst>
          </p:cNvPr>
          <p:cNvSpPr txBox="1"/>
          <p:nvPr/>
        </p:nvSpPr>
        <p:spPr>
          <a:xfrm>
            <a:off x="3634942" y="4042113"/>
            <a:ext cx="12921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Dance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D5569B32-3360-46DE-A66B-F794C7A92026}"/>
              </a:ext>
            </a:extLst>
          </p:cNvPr>
          <p:cNvCxnSpPr/>
          <p:nvPr/>
        </p:nvCxnSpPr>
        <p:spPr>
          <a:xfrm flipV="1">
            <a:off x="2642235" y="3365290"/>
            <a:ext cx="796091" cy="1768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57BC0FE8-D2CE-418B-B71A-332863A559F6}"/>
              </a:ext>
            </a:extLst>
          </p:cNvPr>
          <p:cNvSpPr txBox="1"/>
          <p:nvPr/>
        </p:nvSpPr>
        <p:spPr>
          <a:xfrm>
            <a:off x="1732172" y="3269157"/>
            <a:ext cx="12921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Hockey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B03CA816-0598-4D86-AD98-389FBB15DCB4}"/>
              </a:ext>
            </a:extLst>
          </p:cNvPr>
          <p:cNvCxnSpPr/>
          <p:nvPr/>
        </p:nvCxnSpPr>
        <p:spPr>
          <a:xfrm flipV="1">
            <a:off x="2470708" y="2928704"/>
            <a:ext cx="714081" cy="132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4398C937-A1F5-449C-A159-9EB55505DE7A}"/>
              </a:ext>
            </a:extLst>
          </p:cNvPr>
          <p:cNvSpPr txBox="1"/>
          <p:nvPr/>
        </p:nvSpPr>
        <p:spPr>
          <a:xfrm>
            <a:off x="2015960" y="1812080"/>
            <a:ext cx="12921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Tennis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69C2DE8-6159-4E67-8A48-B7AE759BB85E}"/>
              </a:ext>
            </a:extLst>
          </p:cNvPr>
          <p:cNvSpPr txBox="1"/>
          <p:nvPr/>
        </p:nvSpPr>
        <p:spPr>
          <a:xfrm>
            <a:off x="1656257" y="2736354"/>
            <a:ext cx="12921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Rugby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A921866D-BD51-4437-B7AC-6075921B041C}"/>
              </a:ext>
            </a:extLst>
          </p:cNvPr>
          <p:cNvCxnSpPr/>
          <p:nvPr/>
        </p:nvCxnSpPr>
        <p:spPr>
          <a:xfrm>
            <a:off x="2837015" y="2144451"/>
            <a:ext cx="695548" cy="152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AF82CEC8-0B85-4DBF-8E8D-1E2E0DBDBC5A}"/>
              </a:ext>
            </a:extLst>
          </p:cNvPr>
          <p:cNvSpPr txBox="1"/>
          <p:nvPr/>
        </p:nvSpPr>
        <p:spPr>
          <a:xfrm>
            <a:off x="6365749" y="3422746"/>
            <a:ext cx="762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16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916718" y="4226508"/>
            <a:ext cx="621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8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039957" y="3460283"/>
            <a:ext cx="621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8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279245" y="1781302"/>
            <a:ext cx="621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24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907324" y="2972550"/>
            <a:ext cx="621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203072" y="2024349"/>
            <a:ext cx="621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20</a:t>
            </a:r>
          </a:p>
        </p:txBody>
      </p:sp>
      <p:graphicFrame>
        <p:nvGraphicFramePr>
          <p:cNvPr id="38" name="Chart 37">
            <a:extLst>
              <a:ext uri="{FF2B5EF4-FFF2-40B4-BE49-F238E27FC236}">
                <a16:creationId xmlns:a16="http://schemas.microsoft.com/office/drawing/2014/main" id="{0CB5DDD2-A000-4F9D-AA70-BDEEBB86AD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1024671"/>
              </p:ext>
            </p:extLst>
          </p:nvPr>
        </p:nvGraphicFramePr>
        <p:xfrm>
          <a:off x="2494788" y="1384300"/>
          <a:ext cx="3870960" cy="271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2422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31" grpId="0"/>
      <p:bldP spid="33" grpId="0"/>
      <p:bldP spid="33" grpId="1"/>
      <p:bldP spid="35" grpId="0"/>
      <p:bldP spid="29" grpId="0"/>
      <p:bldP spid="30" grpId="0"/>
      <p:bldP spid="32" grpId="0"/>
      <p:bldP spid="34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1 - 2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92426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211073473"/>
              </p:ext>
            </p:extLst>
          </p:nvPr>
        </p:nvGraphicFramePr>
        <p:xfrm>
          <a:off x="2177143" y="1240246"/>
          <a:ext cx="4746171" cy="3122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924810" y="379923"/>
            <a:ext cx="7174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The pie chart shows children’s favourite ice cream flavours.</a:t>
            </a: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5564729" y="2867011"/>
            <a:ext cx="1136468" cy="3526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701197" y="2601565"/>
            <a:ext cx="12921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Chocolate</a:t>
            </a:r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5085110" y="1508737"/>
            <a:ext cx="1136468" cy="3526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221578" y="1243291"/>
            <a:ext cx="12921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Vanilla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3062893" y="1643401"/>
            <a:ext cx="752507" cy="1060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793183" y="1406719"/>
            <a:ext cx="15506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Strawberry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2785985" y="2996342"/>
            <a:ext cx="752507" cy="1060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516275" y="2759660"/>
            <a:ext cx="15506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Lemon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4550228" y="4076205"/>
            <a:ext cx="217715" cy="4174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049486" y="4534528"/>
            <a:ext cx="1810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Mint chocolate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018862" y="5024483"/>
            <a:ext cx="7174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40 children chose mint chocolate. 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815400" y="1839311"/>
            <a:ext cx="1006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16%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672189" y="1806829"/>
            <a:ext cx="1006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15%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974311" y="2843304"/>
            <a:ext cx="1006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30%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264914" y="3545406"/>
            <a:ext cx="1006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10%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625881" y="2900909"/>
            <a:ext cx="1006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29%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018862" y="5514438"/>
            <a:ext cx="7174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How many children took part in the survey?</a:t>
            </a:r>
          </a:p>
        </p:txBody>
      </p:sp>
      <p:cxnSp>
        <p:nvCxnSpPr>
          <p:cNvPr id="47" name="Straight Connector 46"/>
          <p:cNvCxnSpPr>
            <a:cxnSpLocks/>
          </p:cNvCxnSpPr>
          <p:nvPr/>
        </p:nvCxnSpPr>
        <p:spPr>
          <a:xfrm>
            <a:off x="4385734" y="3889102"/>
            <a:ext cx="38323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cxnSpLocks/>
          </p:cNvCxnSpPr>
          <p:nvPr/>
        </p:nvCxnSpPr>
        <p:spPr>
          <a:xfrm>
            <a:off x="1061155" y="5443451"/>
            <a:ext cx="419172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745076" y="5011683"/>
                <a:ext cx="28782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10% of ___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40</a:t>
                </a: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5076" y="5011683"/>
                <a:ext cx="2878224" cy="461665"/>
              </a:xfrm>
              <a:prstGeom prst="rect">
                <a:avLst/>
              </a:prstGeom>
              <a:blipFill>
                <a:blip r:embed="rId6"/>
                <a:stretch>
                  <a:fillRect l="-3171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6659860" y="5531755"/>
            <a:ext cx="853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400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4810" y="1210921"/>
            <a:ext cx="7174162" cy="342299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9923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6" grpId="0"/>
      <p:bldP spid="49" grpId="0"/>
      <p:bldP spid="5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2|13.9|3.5|17.8|8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|22.1|7.6|2.8|1.2|3.7|4.4|10.7|5.6|2.1|3.3|1.3|8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8|16.8|3|5.9|2.3|24|4.6|6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3.5|11.1|1.7|5.4|9|6|15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|3.9|4.1|5.3|15.8|4.5|3|9.2|5.6|5.7|3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3.3|13.3|5.1|2.9|6|3.4|7.6|6.7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metadata/properties"/>
    <ds:schemaRef ds:uri="cee99ee9-287b-4f9a-957c-ba5ae7375c9a"/>
    <ds:schemaRef ds:uri="522d4c35-b548-4432-90ae-af4376e1c4b4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4E5EC0B-8160-4537-84F7-72A4A659F2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24265</TotalTime>
  <Words>451</Words>
  <Application>Microsoft Office PowerPoint</Application>
  <PresentationFormat>On-screen Show (4:3)</PresentationFormat>
  <Paragraphs>157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1 - 2 on the worksheet</vt:lpstr>
      <vt:lpstr>PowerPoint Presentation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836</cp:revision>
  <dcterms:created xsi:type="dcterms:W3CDTF">2019-07-05T11:02:13Z</dcterms:created>
  <dcterms:modified xsi:type="dcterms:W3CDTF">2021-03-26T16:02:57Z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