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4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5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6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7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8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9.xml" ContentType="application/vnd.openxmlformats-officedocument.presentationml.tag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10.xml" ContentType="application/vnd.openxmlformats-officedocument.presentationml.tag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11.xml" ContentType="application/vnd.openxmlformats-officedocument.presentationml.tag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12.xml" ContentType="application/vnd.openxmlformats-officedocument.presentationml.tag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530" r:id="rId11"/>
    <p:sldId id="297" r:id="rId12"/>
    <p:sldId id="534" r:id="rId13"/>
    <p:sldId id="486" r:id="rId14"/>
    <p:sldId id="299" r:id="rId15"/>
    <p:sldId id="518" r:id="rId16"/>
    <p:sldId id="519" r:id="rId17"/>
    <p:sldId id="520" r:id="rId18"/>
    <p:sldId id="521" r:id="rId19"/>
    <p:sldId id="524" r:id="rId20"/>
    <p:sldId id="525" r:id="rId21"/>
    <p:sldId id="531" r:id="rId22"/>
    <p:sldId id="316" r:id="rId23"/>
    <p:sldId id="511" r:id="rId24"/>
    <p:sldId id="532" r:id="rId25"/>
    <p:sldId id="502" r:id="rId26"/>
    <p:sldId id="533" r:id="rId27"/>
    <p:sldId id="46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  <p:cmAuthor id="2" name="Louise Collinson" initials="LC" lastIdx="2" clrIdx="1">
    <p:extLst>
      <p:ext uri="{19B8F6BF-5375-455C-9EA6-DF929625EA0E}">
        <p15:presenceInfo xmlns:p15="http://schemas.microsoft.com/office/powerpoint/2012/main" userId="Louise Collin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872" y="76"/>
      </p:cViewPr>
      <p:guideLst>
        <p:guide orient="horz" pos="12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E5E7F8B7-0275-4D31-B899-75DDC108E8A3}"/>
    <pc:docChg chg="custSel modSld">
      <pc:chgData name="James Clegg" userId="c6df1435-7a36-4b38-be4d-16e68e91152f" providerId="ADAL" clId="{E5E7F8B7-0275-4D31-B899-75DDC108E8A3}" dt="2021-03-24T09:48:03.835" v="15"/>
      <pc:docMkLst>
        <pc:docMk/>
      </pc:docMkLst>
      <pc:sldChg chg="modTransition">
        <pc:chgData name="James Clegg" userId="c6df1435-7a36-4b38-be4d-16e68e91152f" providerId="ADAL" clId="{E5E7F8B7-0275-4D31-B899-75DDC108E8A3}" dt="2021-03-24T09:48:03.835" v="15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E5E7F8B7-0275-4D31-B899-75DDC108E8A3}" dt="2021-03-24T09:48:03.835" v="15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292426147" sldId="316"/>
        </pc:sldMkLst>
        <pc:picChg chg="del">
          <ac:chgData name="James Clegg" userId="c6df1435-7a36-4b38-be4d-16e68e91152f" providerId="ADAL" clId="{E5E7F8B7-0275-4D31-B899-75DDC108E8A3}" dt="2021-03-24T09:47:45.227" v="9" actId="478"/>
          <ac:picMkLst>
            <pc:docMk/>
            <pc:sldMk cId="292426147" sldId="31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3107021364" sldId="465"/>
        </pc:sldMkLst>
        <pc:picChg chg="del">
          <ac:chgData name="James Clegg" userId="c6df1435-7a36-4b38-be4d-16e68e91152f" providerId="ADAL" clId="{E5E7F8B7-0275-4D31-B899-75DDC108E8A3}" dt="2021-03-24T09:47:58.038" v="14" actId="478"/>
          <ac:picMkLst>
            <pc:docMk/>
            <pc:sldMk cId="3107021364" sldId="465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1917967212" sldId="486"/>
        </pc:sldMkLst>
        <pc:picChg chg="del">
          <ac:chgData name="James Clegg" userId="c6df1435-7a36-4b38-be4d-16e68e91152f" providerId="ADAL" clId="{E5E7F8B7-0275-4D31-B899-75DDC108E8A3}" dt="2021-03-24T09:47:23.840" v="1" actId="478"/>
          <ac:picMkLst>
            <pc:docMk/>
            <pc:sldMk cId="1917967212" sldId="486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3650491583" sldId="502"/>
        </pc:sldMkLst>
        <pc:picChg chg="del">
          <ac:chgData name="James Clegg" userId="c6df1435-7a36-4b38-be4d-16e68e91152f" providerId="ADAL" clId="{E5E7F8B7-0275-4D31-B899-75DDC108E8A3}" dt="2021-03-24T09:47:52.158" v="12" actId="478"/>
          <ac:picMkLst>
            <pc:docMk/>
            <pc:sldMk cId="3650491583" sldId="502"/>
            <ac:picMk id="1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1599230633" sldId="511"/>
        </pc:sldMkLst>
        <pc:picChg chg="del">
          <ac:chgData name="James Clegg" userId="c6df1435-7a36-4b38-be4d-16e68e91152f" providerId="ADAL" clId="{E5E7F8B7-0275-4D31-B899-75DDC108E8A3}" dt="2021-03-24T09:47:47.508" v="10" actId="478"/>
          <ac:picMkLst>
            <pc:docMk/>
            <pc:sldMk cId="1599230633" sldId="51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180621066" sldId="518"/>
        </pc:sldMkLst>
        <pc:picChg chg="del">
          <ac:chgData name="James Clegg" userId="c6df1435-7a36-4b38-be4d-16e68e91152f" providerId="ADAL" clId="{E5E7F8B7-0275-4D31-B899-75DDC108E8A3}" dt="2021-03-24T09:47:26.865" v="2" actId="478"/>
          <ac:picMkLst>
            <pc:docMk/>
            <pc:sldMk cId="180621066" sldId="518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3919342815" sldId="519"/>
        </pc:sldMkLst>
        <pc:picChg chg="del">
          <ac:chgData name="James Clegg" userId="c6df1435-7a36-4b38-be4d-16e68e91152f" providerId="ADAL" clId="{E5E7F8B7-0275-4D31-B899-75DDC108E8A3}" dt="2021-03-24T09:47:29.123" v="3" actId="478"/>
          <ac:picMkLst>
            <pc:docMk/>
            <pc:sldMk cId="3919342815" sldId="519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3658926015" sldId="520"/>
        </pc:sldMkLst>
        <pc:picChg chg="del">
          <ac:chgData name="James Clegg" userId="c6df1435-7a36-4b38-be4d-16e68e91152f" providerId="ADAL" clId="{E5E7F8B7-0275-4D31-B899-75DDC108E8A3}" dt="2021-03-24T09:47:31.880" v="4" actId="478"/>
          <ac:picMkLst>
            <pc:docMk/>
            <pc:sldMk cId="3658926015" sldId="520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1270875499" sldId="521"/>
        </pc:sldMkLst>
        <pc:picChg chg="del">
          <ac:chgData name="James Clegg" userId="c6df1435-7a36-4b38-be4d-16e68e91152f" providerId="ADAL" clId="{E5E7F8B7-0275-4D31-B899-75DDC108E8A3}" dt="2021-03-24T09:47:34.598" v="5" actId="478"/>
          <ac:picMkLst>
            <pc:docMk/>
            <pc:sldMk cId="1270875499" sldId="52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3247201736" sldId="524"/>
        </pc:sldMkLst>
        <pc:picChg chg="del">
          <ac:chgData name="James Clegg" userId="c6df1435-7a36-4b38-be4d-16e68e91152f" providerId="ADAL" clId="{E5E7F8B7-0275-4D31-B899-75DDC108E8A3}" dt="2021-03-24T09:47:37.320" v="6" actId="478"/>
          <ac:picMkLst>
            <pc:docMk/>
            <pc:sldMk cId="3247201736" sldId="524"/>
            <ac:picMk id="4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1314823345" sldId="525"/>
        </pc:sldMkLst>
        <pc:picChg chg="del">
          <ac:chgData name="James Clegg" userId="c6df1435-7a36-4b38-be4d-16e68e91152f" providerId="ADAL" clId="{E5E7F8B7-0275-4D31-B899-75DDC108E8A3}" dt="2021-03-24T09:47:40.169" v="7" actId="478"/>
          <ac:picMkLst>
            <pc:docMk/>
            <pc:sldMk cId="1314823345" sldId="525"/>
            <ac:picMk id="5" creationId="{00000000-0000-0000-0000-000000000000}"/>
          </ac:picMkLst>
        </pc:picChg>
      </pc:sldChg>
      <pc:sldChg chg="modTransition">
        <pc:chgData name="James Clegg" userId="c6df1435-7a36-4b38-be4d-16e68e91152f" providerId="ADAL" clId="{E5E7F8B7-0275-4D31-B899-75DDC108E8A3}" dt="2021-03-24T09:48:03.835" v="15"/>
        <pc:sldMkLst>
          <pc:docMk/>
          <pc:sldMk cId="2926096422" sldId="530"/>
        </pc:sldMkLst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2128786161" sldId="531"/>
        </pc:sldMkLst>
        <pc:picChg chg="del">
          <ac:chgData name="James Clegg" userId="c6df1435-7a36-4b38-be4d-16e68e91152f" providerId="ADAL" clId="{E5E7F8B7-0275-4D31-B899-75DDC108E8A3}" dt="2021-03-24T09:47:42.862" v="8" actId="478"/>
          <ac:picMkLst>
            <pc:docMk/>
            <pc:sldMk cId="2128786161" sldId="531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3589102527" sldId="532"/>
        </pc:sldMkLst>
        <pc:picChg chg="del">
          <ac:chgData name="James Clegg" userId="c6df1435-7a36-4b38-be4d-16e68e91152f" providerId="ADAL" clId="{E5E7F8B7-0275-4D31-B899-75DDC108E8A3}" dt="2021-03-24T09:47:49.721" v="11" actId="478"/>
          <ac:picMkLst>
            <pc:docMk/>
            <pc:sldMk cId="3589102527" sldId="532"/>
            <ac:picMk id="2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1005382870" sldId="533"/>
        </pc:sldMkLst>
        <pc:picChg chg="del">
          <ac:chgData name="James Clegg" userId="c6df1435-7a36-4b38-be4d-16e68e91152f" providerId="ADAL" clId="{E5E7F8B7-0275-4D31-B899-75DDC108E8A3}" dt="2021-03-24T09:47:54.913" v="13" actId="478"/>
          <ac:picMkLst>
            <pc:docMk/>
            <pc:sldMk cId="1005382870" sldId="533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E5E7F8B7-0275-4D31-B899-75DDC108E8A3}" dt="2021-03-24T09:48:03.835" v="15"/>
        <pc:sldMkLst>
          <pc:docMk/>
          <pc:sldMk cId="1287513402" sldId="534"/>
        </pc:sldMkLst>
        <pc:picChg chg="del">
          <ac:chgData name="James Clegg" userId="c6df1435-7a36-4b38-be4d-16e68e91152f" providerId="ADAL" clId="{E5E7F8B7-0275-4D31-B899-75DDC108E8A3}" dt="2021-03-24T09:47:21.067" v="0" actId="478"/>
          <ac:picMkLst>
            <pc:docMk/>
            <pc:sldMk cId="1287513402" sldId="534"/>
            <ac:picMk id="2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B4-48DD-AC25-CA8E1FC25AAC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B4-48DD-AC25-CA8E1FC25AAC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7F-4A6C-B271-8DCB870C468B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7F-4A6C-B271-8DCB870C468B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7F-4A6C-B271-8DCB870C468B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4-48DD-AC25-CA8E1FC25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22-4382-8DD2-B442E1CB4BA7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22-4382-8DD2-B442E1CB4BA7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22-4382-8DD2-B442E1CB4BA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22-4382-8DD2-B442E1CB4BA7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922-4382-8DD2-B442E1CB4BA7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922-4382-8DD2-B442E1CB4BA7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922-4382-8DD2-B442E1CB4B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922-4382-8DD2-B442E1CB4BA7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922-4382-8DD2-B442E1CB4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A3-417E-A086-4F450D71A27C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A3-417E-A086-4F450D71A27C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A3-417E-A086-4F450D71A27C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A3-417E-A086-4F450D71A27C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A3-417E-A086-4F450D71A27C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A3-417E-A086-4F450D71A27C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A3-417E-A086-4F450D71A27C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A3-417E-A086-4F450D71A27C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BA3-417E-A086-4F450D71A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75-4317-BBFA-19E33182FF8E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75-4317-BBFA-19E33182FF8E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75-4317-BBFA-19E33182FF8E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75-4317-BBFA-19E33182FF8E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75-4317-BBFA-19E33182FF8E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375-4317-BBFA-19E33182FF8E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375-4317-BBFA-19E33182FF8E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375-4317-BBFA-19E33182FF8E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375-4317-BBFA-19E33182F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1C-4E6A-B1EE-B36EF6E9634E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1C-4E6A-B1EE-B36EF6E9634E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1C-4E6A-B1EE-B36EF6E9634E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1C-4E6A-B1EE-B36EF6E9634E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1C-4E6A-B1EE-B36EF6E9634E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1C-4E6A-B1EE-B36EF6E9634E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1C-4E6A-B1EE-B36EF6E9634E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91C-4E6A-B1EE-B36EF6E9634E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91C-4E6A-B1EE-B36EF6E96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D56-43E2-91AD-6A96975592F2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D56-43E2-91AD-6A96975592F2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D56-43E2-91AD-6A96975592F2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D56-43E2-91AD-6A96975592F2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D56-43E2-91AD-6A96975592F2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D56-43E2-91AD-6A96975592F2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D56-43E2-91AD-6A96975592F2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D56-43E2-91AD-6A96975592F2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56-43E2-91AD-6A9697559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BC-4075-8253-37B1D69B6905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BC-4075-8253-37B1D69B6905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BC-4075-8253-37B1D69B69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BC-4075-8253-37B1D69B6905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BC-4075-8253-37B1D69B6905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DBC-4075-8253-37B1D69B6905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DBC-4075-8253-37B1D69B6905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DBC-4075-8253-37B1D69B6905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DBC-4075-8253-37B1D69B6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5-4C5C-8864-0A3E34DA4BD7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5-4C5C-8864-0A3E34DA4BD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D5-4C5C-8864-0A3E34DA4BD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D5-4C5C-8864-0A3E34DA4BD7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D5-4C5C-8864-0A3E34DA4BD7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D5-4C5C-8864-0A3E34DA4BD7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D5-4C5C-8864-0A3E34DA4BD7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D5-4C5C-8864-0A3E34DA4BD7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D5-4C5C-8864-0A3E34DA4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BC-4075-8253-37B1D69B6905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BC-4075-8253-37B1D69B6905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DBC-4075-8253-37B1D69B6905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DBC-4075-8253-37B1D69B6905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DBC-4075-8253-37B1D69B6905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DBC-4075-8253-37B1D69B6905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DBC-4075-8253-37B1D69B6905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DBC-4075-8253-37B1D69B6905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DBC-4075-8253-37B1D69B6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5-4C5C-8864-0A3E34DA4BD7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5-4C5C-8864-0A3E34DA4BD7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D5-4C5C-8864-0A3E34DA4BD7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D5-4C5C-8864-0A3E34DA4BD7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D5-4C5C-8864-0A3E34DA4BD7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FD5-4C5C-8864-0A3E34DA4BD7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FD5-4C5C-8864-0A3E34DA4BD7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FD5-4C5C-8864-0A3E34DA4BD7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D5-4C5C-8864-0A3E34DA4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B4-48DD-AC25-CA8E1FC25AAC}"/>
              </c:ext>
            </c:extLst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4B4-48DD-AC25-CA8E1FC25AAC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58-46B8-BF1C-6525C61C1659}"/>
              </c:ext>
            </c:extLst>
          </c:dPt>
          <c:dPt>
            <c:idx val="3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58-46B8-BF1C-6525C61C1659}"/>
              </c:ext>
            </c:extLst>
          </c:dPt>
          <c:dPt>
            <c:idx val="4"/>
            <c:bubble3D val="0"/>
            <c:spPr>
              <a:noFill/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58-46B8-BF1C-6525C61C1659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B4-48DD-AC25-CA8E1FC25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77-4C08-B7DF-149E47736641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77-4C08-B7DF-149E47736641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77-4C08-B7DF-149E47736641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77-4C08-B7DF-149E47736641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77-4C08-B7DF-149E47736641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77-4C08-B7DF-149E47736641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77-4C08-B7DF-149E47736641}"/>
              </c:ext>
            </c:extLst>
          </c:dPt>
          <c:dPt>
            <c:idx val="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777-4C08-B7DF-149E47736641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10</c:v>
                </c:pt>
                <c:pt idx="1">
                  <c:v>40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77-4C08-B7DF-149E47736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62-4A80-AAEC-9AE8C2D1053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62-4A80-AAEC-9AE8C2D10534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62-4A80-AAEC-9AE8C2D1053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E62-4A80-AAEC-9AE8C2D10534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E62-4A80-AAEC-9AE8C2D10534}"/>
              </c:ext>
            </c:extLst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E62-4A80-AAEC-9AE8C2D105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E62-4A80-AAEC-9AE8C2D10534}"/>
              </c:ext>
            </c:extLst>
          </c:dPt>
          <c:dPt>
            <c:idx val="7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E62-4A80-AAEC-9AE8C2D10534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E62-4A80-AAEC-9AE8C2D10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noFill/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C7-44DB-871A-3B369B42134E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C7-44DB-871A-3B369B42134E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C7-44DB-871A-3B369B42134E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C7-44DB-871A-3B369B42134E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7C7-44DB-871A-3B369B42134E}"/>
              </c:ext>
            </c:extLst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C7-44DB-871A-3B369B42134E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7C7-44DB-871A-3B369B42134E}"/>
              </c:ext>
            </c:extLst>
          </c:dPt>
          <c:dPt>
            <c:idx val="7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7C7-44DB-871A-3B369B42134E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7C7-44DB-871A-3B369B421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CA-450F-AFF6-94942618C77B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CA-450F-AFF6-94942618C77B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CA-450F-AFF6-94942618C77B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CA-450F-AFF6-94942618C77B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ECA-450F-AFF6-94942618C77B}"/>
              </c:ext>
            </c:extLst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ECA-450F-AFF6-94942618C77B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ECA-450F-AFF6-94942618C77B}"/>
              </c:ext>
            </c:extLst>
          </c:dPt>
          <c:dPt>
            <c:idx val="7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ECA-450F-AFF6-94942618C77B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ECA-450F-AFF6-94942618C7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EB-40B6-B08F-F11912557FC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EB-40B6-B08F-F11912557FC4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EB-40B6-B08F-F11912557FC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EB-40B6-B08F-F11912557FC4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9EB-40B6-B08F-F11912557FC4}"/>
              </c:ext>
            </c:extLst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9EB-40B6-B08F-F11912557F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9EB-40B6-B08F-F11912557FC4}"/>
              </c:ext>
            </c:extLst>
          </c:dPt>
          <c:dPt>
            <c:idx val="7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9EB-40B6-B08F-F11912557FC4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EB-40B6-B08F-F11912557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5A-47BE-94E4-2B8E9664DC49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5A-47BE-94E4-2B8E9664DC49}"/>
              </c:ext>
            </c:extLst>
          </c:dPt>
          <c:dPt>
            <c:idx val="2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5A-47BE-94E4-2B8E9664DC49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5A-47BE-94E4-2B8E9664DC49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85A-47BE-94E4-2B8E9664DC49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85A-47BE-94E4-2B8E9664DC49}"/>
              </c:ext>
            </c:extLst>
          </c:dPt>
          <c:dPt>
            <c:idx val="6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85A-47BE-94E4-2B8E9664DC49}"/>
              </c:ext>
            </c:extLst>
          </c:dPt>
          <c:dPt>
            <c:idx val="7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85A-47BE-94E4-2B8E9664DC49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85A-47BE-94E4-2B8E9664D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 w="50800">
              <a:solidFill>
                <a:schemeClr val="tx1"/>
              </a:solidFill>
            </a:ln>
          </c:spPr>
          <c:dPt>
            <c:idx val="0"/>
            <c:bubble3D val="0"/>
            <c:spPr>
              <a:pattFill prst="wdUpDiag">
                <a:fgClr>
                  <a:schemeClr val="accent6">
                    <a:lumMod val="40000"/>
                    <a:lumOff val="60000"/>
                  </a:schemeClr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10-4EE5-8C3E-6FE1F6E215EB}"/>
              </c:ext>
            </c:extLst>
          </c:dPt>
          <c:dPt>
            <c:idx val="1"/>
            <c:bubble3D val="0"/>
            <c:spPr>
              <a:noFill/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10-4EE5-8C3E-6FE1F6E215E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10-4EE5-8C3E-6FE1F6E215E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910-4EE5-8C3E-6FE1F6E215E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910-4EE5-8C3E-6FE1F6E215E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910-4EE5-8C3E-6FE1F6E215EB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910-4EE5-8C3E-6FE1F6E215EB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 w="508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910-4EE5-8C3E-6FE1F6E215EB}"/>
              </c:ext>
            </c:extLst>
          </c:dPt>
          <c:cat>
            <c:strRef>
              <c:f>Sheet1!$A$2:$A$9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910-4EE5-8C3E-6FE1F6E21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24/03/2021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24/03/2021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chart" Target="../charts/chart7.xml"/><Relationship Id="rId11" Type="http://schemas.openxmlformats.org/officeDocument/2006/relationships/image" Target="../media/image15.png"/><Relationship Id="rId5" Type="http://schemas.openxmlformats.org/officeDocument/2006/relationships/image" Target="../media/image24.png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3" Type="http://schemas.openxmlformats.org/officeDocument/2006/relationships/chart" Target="../charts/chart8.xml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11" Type="http://schemas.openxmlformats.org/officeDocument/2006/relationships/image" Target="../media/image20.png"/><Relationship Id="rId10" Type="http://schemas.openxmlformats.org/officeDocument/2006/relationships/image" Target="../media/image36.png"/><Relationship Id="rId9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40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hart" Target="../charts/chart12.xml"/><Relationship Id="rId7" Type="http://schemas.openxmlformats.org/officeDocument/2006/relationships/chart" Target="../charts/chart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3.png"/><Relationship Id="rId10" Type="http://schemas.openxmlformats.org/officeDocument/2006/relationships/image" Target="../media/image15.png"/><Relationship Id="rId9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chart" Target="../charts/char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chart" Target="../charts/chart17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4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chart" Target="../charts/chart5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4311" y="2388508"/>
            <a:ext cx="6846401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9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2330" y="2776881"/>
            <a:ext cx="339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there were 30 children?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923" y="3776136"/>
            <a:ext cx="492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there were 60 children?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0922" y="4825374"/>
            <a:ext cx="492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there were 100 children?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58472" y="2673055"/>
                <a:ext cx="1164305" cy="62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of 30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472" y="2673055"/>
                <a:ext cx="1164305" cy="621260"/>
              </a:xfrm>
              <a:prstGeom prst="rect">
                <a:avLst/>
              </a:prstGeom>
              <a:blipFill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55184" y="419034"/>
            <a:ext cx="3455438" cy="2168693"/>
            <a:chOff x="-335904" y="4488677"/>
            <a:chExt cx="3455438" cy="2168693"/>
          </a:xfrm>
        </p:grpSpPr>
        <p:graphicFrame>
          <p:nvGraphicFramePr>
            <p:cNvPr id="28" name="Chart 27"/>
            <p:cNvGraphicFramePr/>
            <p:nvPr>
              <p:extLst>
                <p:ext uri="{D42A27DB-BD31-4B8C-83A1-F6EECF244321}">
                  <p14:modId xmlns:p14="http://schemas.microsoft.com/office/powerpoint/2010/main" val="2483669012"/>
                </p:ext>
              </p:extLst>
            </p:nvPr>
          </p:nvGraphicFramePr>
          <p:xfrm>
            <a:off x="-335904" y="4488677"/>
            <a:ext cx="3455438" cy="21686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9" name="TextBox 28"/>
            <p:cNvSpPr txBox="1"/>
            <p:nvPr/>
          </p:nvSpPr>
          <p:spPr>
            <a:xfrm>
              <a:off x="1620444" y="4732801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R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38078" y="5573023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99308" y="6031418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055" y="5558247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1136" y="4775020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B</a:t>
              </a: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9558"/>
              </p:ext>
            </p:extLst>
          </p:nvPr>
        </p:nvGraphicFramePr>
        <p:xfrm>
          <a:off x="3165789" y="648882"/>
          <a:ext cx="429653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179">
                  <a:extLst>
                    <a:ext uri="{9D8B030D-6E8A-4147-A177-3AD203B41FA5}">
                      <a16:colId xmlns:a16="http://schemas.microsoft.com/office/drawing/2014/main" val="1697004766"/>
                    </a:ext>
                  </a:extLst>
                </a:gridCol>
                <a:gridCol w="1432179">
                  <a:extLst>
                    <a:ext uri="{9D8B030D-6E8A-4147-A177-3AD203B41FA5}">
                      <a16:colId xmlns:a16="http://schemas.microsoft.com/office/drawing/2014/main" val="1446980960"/>
                    </a:ext>
                  </a:extLst>
                </a:gridCol>
                <a:gridCol w="1432179">
                  <a:extLst>
                    <a:ext uri="{9D8B030D-6E8A-4147-A177-3AD203B41FA5}">
                      <a16:colId xmlns:a16="http://schemas.microsoft.com/office/drawing/2014/main" val="3039549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Red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Green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Blue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7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KG Primary Penmanship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KG Primary Penmanship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3857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36571" y="1093871"/>
                <a:ext cx="1137436" cy="6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71" y="1093871"/>
                <a:ext cx="1137436" cy="619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30730" y="1093871"/>
                <a:ext cx="1137436" cy="6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730" y="1093871"/>
                <a:ext cx="1137436" cy="6197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46528" y="1093871"/>
                <a:ext cx="1137436" cy="62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528" y="1093871"/>
                <a:ext cx="1137436" cy="6212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996904" y="1728537"/>
            <a:ext cx="4926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children prefer blue?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81405" y="2747047"/>
                <a:ext cx="116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18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05" y="2747047"/>
                <a:ext cx="1164305" cy="461665"/>
              </a:xfrm>
              <a:prstGeom prst="rect">
                <a:avLst/>
              </a:prstGeom>
              <a:blipFill>
                <a:blip r:embed="rId10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1258" y="3137351"/>
            <a:ext cx="747045" cy="7470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619644" y="328004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358472" y="3715613"/>
                <a:ext cx="1164305" cy="62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of 60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472" y="3715613"/>
                <a:ext cx="1164305" cy="621260"/>
              </a:xfrm>
              <a:prstGeom prst="rect">
                <a:avLst/>
              </a:prstGeom>
              <a:blipFill>
                <a:blip r:embed="rId12"/>
                <a:stretch>
                  <a:fillRect b="-108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281405" y="3789605"/>
                <a:ext cx="116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36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05" y="3789605"/>
                <a:ext cx="1164305" cy="461665"/>
              </a:xfrm>
              <a:prstGeom prst="rect">
                <a:avLst/>
              </a:prstGeom>
              <a:blipFill>
                <a:blip r:embed="rId1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58472" y="4763995"/>
                <a:ext cx="1476102" cy="62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5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of 100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472" y="4763995"/>
                <a:ext cx="1476102" cy="621260"/>
              </a:xfrm>
              <a:prstGeom prst="rect">
                <a:avLst/>
              </a:prstGeom>
              <a:blipFill>
                <a:blip r:embed="rId14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32480" y="4837987"/>
                <a:ext cx="11643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60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80" y="4837987"/>
                <a:ext cx="1164305" cy="461665"/>
              </a:xfrm>
              <a:prstGeom prst="rect">
                <a:avLst/>
              </a:prstGeom>
              <a:blipFill>
                <a:blip r:embed="rId1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472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39" grpId="0"/>
      <p:bldP spid="41" grpId="0"/>
      <p:bldP spid="41" grpId="1"/>
      <p:bldP spid="42" grpId="0"/>
      <p:bldP spid="43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163368667"/>
              </p:ext>
            </p:extLst>
          </p:nvPr>
        </p:nvGraphicFramePr>
        <p:xfrm>
          <a:off x="943281" y="1268429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11739" y="1707363"/>
            <a:ext cx="228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Salt and Vinegar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11739" y="3384652"/>
            <a:ext cx="186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Ready Salted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11739" y="2266459"/>
            <a:ext cx="256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Cheese and Onion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1739" y="2825555"/>
            <a:ext cx="278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Roast chicken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59831" y="1848773"/>
            <a:ext cx="233519" cy="233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1" name="Rectangle 30"/>
          <p:cNvSpPr/>
          <p:nvPr/>
        </p:nvSpPr>
        <p:spPr>
          <a:xfrm>
            <a:off x="5159831" y="2408806"/>
            <a:ext cx="233519" cy="233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Rectangle 31"/>
          <p:cNvSpPr/>
          <p:nvPr/>
        </p:nvSpPr>
        <p:spPr>
          <a:xfrm>
            <a:off x="5159831" y="2968839"/>
            <a:ext cx="233519" cy="233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3" name="Rectangle 32"/>
          <p:cNvSpPr/>
          <p:nvPr/>
        </p:nvSpPr>
        <p:spPr>
          <a:xfrm>
            <a:off x="5159831" y="3528871"/>
            <a:ext cx="233519" cy="233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4" name="TextBox 33"/>
          <p:cNvSpPr txBox="1"/>
          <p:nvPr/>
        </p:nvSpPr>
        <p:spPr>
          <a:xfrm>
            <a:off x="616970" y="379923"/>
            <a:ext cx="853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56 children are attending </a:t>
            </a:r>
            <a:r>
              <a:rPr lang="en-GB" sz="2400" dirty="0" err="1"/>
              <a:t>Tiny’s</a:t>
            </a:r>
            <a:r>
              <a:rPr lang="en-GB" sz="2400" dirty="0"/>
              <a:t> birthday party.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6970" y="4226495"/>
            <a:ext cx="5170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children wanted salt and vinegar and roast chicken flavour crisps?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57004" y="4887942"/>
                <a:ext cx="5487103" cy="62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Salt and Vinegar: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of 56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" y="4887942"/>
                <a:ext cx="5487103" cy="624145"/>
              </a:xfrm>
              <a:prstGeom prst="rect">
                <a:avLst/>
              </a:prstGeom>
              <a:blipFill>
                <a:blip r:embed="rId6"/>
                <a:stretch>
                  <a:fillRect l="-1778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57004" y="5298120"/>
                <a:ext cx="4925473" cy="618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Roast chicken: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of 56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" y="5298120"/>
                <a:ext cx="4925473" cy="618759"/>
              </a:xfrm>
              <a:prstGeom prst="rect">
                <a:avLst/>
              </a:prstGeom>
              <a:blipFill>
                <a:blip r:embed="rId7"/>
                <a:stretch>
                  <a:fillRect l="-1980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57004" y="5702912"/>
                <a:ext cx="24031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>
                    <a:solidFill>
                      <a:schemeClr val="accent1"/>
                    </a:solidFill>
                  </a:rPr>
                  <a:t>14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b="0" dirty="0">
                    <a:solidFill>
                      <a:schemeClr val="accent1"/>
                    </a:solidFill>
                  </a:rPr>
                  <a:t> 14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28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4" y="5702912"/>
                <a:ext cx="2403175" cy="461665"/>
              </a:xfrm>
              <a:prstGeom prst="rect">
                <a:avLst/>
              </a:prstGeom>
              <a:blipFill>
                <a:blip r:embed="rId8"/>
                <a:stretch>
                  <a:fillRect l="-4061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065699" y="3866020"/>
            <a:ext cx="492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>
                <a:solidFill>
                  <a:schemeClr val="accent2"/>
                </a:solidFill>
              </a:rPr>
              <a:t>Is there another way?</a:t>
            </a:r>
            <a:endParaRPr lang="en-GB" sz="2400" dirty="0">
              <a:solidFill>
                <a:schemeClr val="accent2"/>
              </a:solidFill>
            </a:endParaRPr>
          </a:p>
        </p:txBody>
      </p:sp>
      <p:graphicFrame>
        <p:nvGraphicFramePr>
          <p:cNvPr id="40" name="Chart 39"/>
          <p:cNvGraphicFramePr/>
          <p:nvPr>
            <p:extLst>
              <p:ext uri="{D42A27DB-BD31-4B8C-83A1-F6EECF244321}">
                <p14:modId xmlns:p14="http://schemas.microsoft.com/office/powerpoint/2010/main" val="3791323669"/>
              </p:ext>
            </p:extLst>
          </p:nvPr>
        </p:nvGraphicFramePr>
        <p:xfrm>
          <a:off x="955700" y="1274305"/>
          <a:ext cx="4864969" cy="305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148206" y="5190688"/>
                <a:ext cx="2160108" cy="6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2"/>
                    </a:solidFill>
                  </a:rPr>
                  <a:t> of 56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</a:rPr>
                  <a:t> 28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206" y="5190688"/>
                <a:ext cx="2160108" cy="619785"/>
              </a:xfrm>
              <a:prstGeom prst="rect">
                <a:avLst/>
              </a:prstGeom>
              <a:blipFill>
                <a:blip r:embed="rId10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02161" y="699431"/>
            <a:ext cx="853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children were asked what flavour crisps they wanted.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45" y="4805639"/>
            <a:ext cx="1741767" cy="1431916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6720874" y="4430476"/>
            <a:ext cx="457200" cy="593166"/>
          </a:xfrm>
          <a:prstGeom prst="triangle">
            <a:avLst/>
          </a:prstGeom>
          <a:pattFill prst="solidDmnd">
            <a:fgClr>
              <a:srgbClr val="7030A0"/>
            </a:fgClr>
            <a:bgClr>
              <a:srgbClr val="FFFF00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6870968" y="4331718"/>
            <a:ext cx="157011" cy="1445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ular Callout 69"/>
          <p:cNvSpPr/>
          <p:nvPr/>
        </p:nvSpPr>
        <p:spPr>
          <a:xfrm>
            <a:off x="4384340" y="5367891"/>
            <a:ext cx="2183656" cy="689010"/>
          </a:xfrm>
          <a:prstGeom prst="wedgeRoundRectCallout">
            <a:avLst>
              <a:gd name="adj1" fmla="val 59402"/>
              <a:gd name="adj2" fmla="val -20362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It’s my birthday today!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47363" y="4972458"/>
                <a:ext cx="9708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14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363" y="4972458"/>
                <a:ext cx="970822" cy="461665"/>
              </a:xfrm>
              <a:prstGeom prst="rect">
                <a:avLst/>
              </a:prstGeom>
              <a:blipFill>
                <a:blip r:embed="rId12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433982" y="5376667"/>
                <a:ext cx="17015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14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982" y="5376667"/>
                <a:ext cx="1701529" cy="461665"/>
              </a:xfrm>
              <a:prstGeom prst="rect">
                <a:avLst/>
              </a:prstGeom>
              <a:blipFill>
                <a:blip r:embed="rId1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148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Graphic spid="40" grpId="0">
        <p:bldAsOne/>
      </p:bldGraphic>
      <p:bldP spid="41" grpId="0"/>
      <p:bldP spid="43" grpId="0"/>
      <p:bldP spid="3" grpId="0" animBg="1"/>
      <p:bldP spid="4" grpId="0" animBg="1"/>
      <p:bldP spid="70" grpId="0" animBg="1"/>
      <p:bldP spid="72" grpId="0"/>
      <p:bldP spid="72" grpId="1"/>
      <p:bldP spid="73" grpId="0"/>
      <p:bldP spid="7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02161" y="4226495"/>
            <a:ext cx="5927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fraction did not want Ready Salted flavour?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2161" y="4923091"/>
                <a:ext cx="5127214" cy="622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2"/>
                    </a:solidFill>
                  </a:rPr>
                  <a:t> did want Ready Salted.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61" y="4923091"/>
                <a:ext cx="5127214" cy="622671"/>
              </a:xfrm>
              <a:prstGeom prst="rect">
                <a:avLst/>
              </a:prstGeom>
              <a:blipFill>
                <a:blip r:embed="rId5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0880" y="3751506"/>
            <a:ext cx="747045" cy="747045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529266" y="389419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2161" y="5462204"/>
                <a:ext cx="5127214" cy="622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2"/>
                    </a:solidFill>
                  </a:rPr>
                  <a:t> did not want Ready Salted.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61" y="5462204"/>
                <a:ext cx="5127214" cy="622671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16CCBFFA-F0FA-472E-AA68-24F5352371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363406"/>
              </p:ext>
            </p:extLst>
          </p:nvPr>
        </p:nvGraphicFramePr>
        <p:xfrm>
          <a:off x="943281" y="1268429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1DE1D4BF-4693-4635-BED1-A8DB14E4E4F4}"/>
              </a:ext>
            </a:extLst>
          </p:cNvPr>
          <p:cNvSpPr txBox="1"/>
          <p:nvPr/>
        </p:nvSpPr>
        <p:spPr>
          <a:xfrm>
            <a:off x="5411739" y="1707363"/>
            <a:ext cx="228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Salt and Vinegar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60D118-EBA3-497B-9DBF-F69307411BD3}"/>
              </a:ext>
            </a:extLst>
          </p:cNvPr>
          <p:cNvSpPr txBox="1"/>
          <p:nvPr/>
        </p:nvSpPr>
        <p:spPr>
          <a:xfrm>
            <a:off x="5411739" y="3384652"/>
            <a:ext cx="186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Ready Salted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EDAAE4-CC81-4251-9024-8128089D72F8}"/>
              </a:ext>
            </a:extLst>
          </p:cNvPr>
          <p:cNvSpPr txBox="1"/>
          <p:nvPr/>
        </p:nvSpPr>
        <p:spPr>
          <a:xfrm>
            <a:off x="5411739" y="2266459"/>
            <a:ext cx="256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Cheese and Onion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DFBB2C-E5A4-48A3-BFDE-1D5161B549F2}"/>
              </a:ext>
            </a:extLst>
          </p:cNvPr>
          <p:cNvSpPr txBox="1"/>
          <p:nvPr/>
        </p:nvSpPr>
        <p:spPr>
          <a:xfrm>
            <a:off x="5411739" y="2825555"/>
            <a:ext cx="278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Roast chicken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8700843-DDAC-4E6E-BF63-46D1F4EC8716}"/>
              </a:ext>
            </a:extLst>
          </p:cNvPr>
          <p:cNvSpPr/>
          <p:nvPr/>
        </p:nvSpPr>
        <p:spPr>
          <a:xfrm>
            <a:off x="5159831" y="1848773"/>
            <a:ext cx="233519" cy="233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B09E1A2-0DFF-4D42-9D40-E4A2D78C3DA3}"/>
              </a:ext>
            </a:extLst>
          </p:cNvPr>
          <p:cNvSpPr/>
          <p:nvPr/>
        </p:nvSpPr>
        <p:spPr>
          <a:xfrm>
            <a:off x="5159831" y="2408806"/>
            <a:ext cx="233519" cy="233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BA98000-B519-4BAB-BA79-59B43058EF1C}"/>
              </a:ext>
            </a:extLst>
          </p:cNvPr>
          <p:cNvSpPr/>
          <p:nvPr/>
        </p:nvSpPr>
        <p:spPr>
          <a:xfrm>
            <a:off x="5159831" y="2968839"/>
            <a:ext cx="233519" cy="233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8C2CE75-D813-41C8-83D2-DCC5A9FE1E11}"/>
              </a:ext>
            </a:extLst>
          </p:cNvPr>
          <p:cNvSpPr/>
          <p:nvPr/>
        </p:nvSpPr>
        <p:spPr>
          <a:xfrm>
            <a:off x="5159831" y="3528871"/>
            <a:ext cx="233519" cy="233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1978E9-23F6-4583-BE00-023A1C4BD8AC}"/>
              </a:ext>
            </a:extLst>
          </p:cNvPr>
          <p:cNvSpPr txBox="1"/>
          <p:nvPr/>
        </p:nvSpPr>
        <p:spPr>
          <a:xfrm>
            <a:off x="616970" y="379923"/>
            <a:ext cx="853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56 children are attending </a:t>
            </a:r>
            <a:r>
              <a:rPr lang="en-GB" sz="2400" dirty="0" err="1"/>
              <a:t>Tiny’s</a:t>
            </a:r>
            <a:r>
              <a:rPr lang="en-GB" sz="2400" dirty="0"/>
              <a:t> birthday party.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F0352E-9BB9-413E-B8CE-4E6ACBF72432}"/>
              </a:ext>
            </a:extLst>
          </p:cNvPr>
          <p:cNvSpPr txBox="1"/>
          <p:nvPr/>
        </p:nvSpPr>
        <p:spPr>
          <a:xfrm>
            <a:off x="602161" y="699431"/>
            <a:ext cx="8531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children were asked what flavour crisps they wanted.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90090EE-4903-46D0-92A7-DF35ACC5EE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45" y="4805639"/>
            <a:ext cx="1741767" cy="1431916"/>
          </a:xfrm>
          <a:prstGeom prst="rect">
            <a:avLst/>
          </a:prstGeom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8BED872-117E-498D-B103-6E4E06DACBFC}"/>
              </a:ext>
            </a:extLst>
          </p:cNvPr>
          <p:cNvSpPr/>
          <p:nvPr/>
        </p:nvSpPr>
        <p:spPr>
          <a:xfrm>
            <a:off x="6720874" y="4430476"/>
            <a:ext cx="457200" cy="593166"/>
          </a:xfrm>
          <a:prstGeom prst="triangle">
            <a:avLst/>
          </a:prstGeom>
          <a:pattFill prst="solidDmnd">
            <a:fgClr>
              <a:srgbClr val="7030A0"/>
            </a:fgClr>
            <a:bgClr>
              <a:srgbClr val="FFFF00"/>
            </a:bgClr>
          </a:patt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F6DB4BC-75F5-4771-AF75-1D4E9A831C8E}"/>
              </a:ext>
            </a:extLst>
          </p:cNvPr>
          <p:cNvSpPr/>
          <p:nvPr/>
        </p:nvSpPr>
        <p:spPr>
          <a:xfrm>
            <a:off x="6870968" y="4331718"/>
            <a:ext cx="157011" cy="14458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ounded Rectangular Callout 69">
            <a:extLst>
              <a:ext uri="{FF2B5EF4-FFF2-40B4-BE49-F238E27FC236}">
                <a16:creationId xmlns:a16="http://schemas.microsoft.com/office/drawing/2014/main" id="{43552D9A-7F57-4CB5-B3D8-5D65E372FF60}"/>
              </a:ext>
            </a:extLst>
          </p:cNvPr>
          <p:cNvSpPr/>
          <p:nvPr/>
        </p:nvSpPr>
        <p:spPr>
          <a:xfrm>
            <a:off x="4384340" y="5367891"/>
            <a:ext cx="2183656" cy="689010"/>
          </a:xfrm>
          <a:prstGeom prst="wedgeRoundRectCallout">
            <a:avLst>
              <a:gd name="adj1" fmla="val 59402"/>
              <a:gd name="adj2" fmla="val -20362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It’s my birthday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7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5" grpId="0"/>
      <p:bldP spid="45" grpId="1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1 - 2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92426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91640819"/>
              </p:ext>
            </p:extLst>
          </p:nvPr>
        </p:nvGraphicFramePr>
        <p:xfrm>
          <a:off x="1766248" y="807512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258072" y="1272652"/>
            <a:ext cx="162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58072" y="2368051"/>
            <a:ext cx="162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Birch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8072" y="1808954"/>
            <a:ext cx="162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Willow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06164" y="1414062"/>
            <a:ext cx="233519" cy="233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Rectangle 16"/>
          <p:cNvSpPr/>
          <p:nvPr/>
        </p:nvSpPr>
        <p:spPr>
          <a:xfrm>
            <a:off x="6006164" y="1952238"/>
            <a:ext cx="233519" cy="233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Rectangle 17"/>
          <p:cNvSpPr/>
          <p:nvPr/>
        </p:nvSpPr>
        <p:spPr>
          <a:xfrm>
            <a:off x="6006164" y="2512270"/>
            <a:ext cx="233519" cy="233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TextBox 18"/>
          <p:cNvSpPr txBox="1"/>
          <p:nvPr/>
        </p:nvSpPr>
        <p:spPr>
          <a:xfrm>
            <a:off x="2811933" y="479645"/>
            <a:ext cx="315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Types of trees in a field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71522" y="3907876"/>
            <a:ext cx="61283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There are 5 birch trees in the field.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1522" y="4526776"/>
            <a:ext cx="61283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many trees are there altogether?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8876" y="1209494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0141" y="2075143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8875" y="2828985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27397" y="2828985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63733" y="2059073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254204" y="1216205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30177" y="5308296"/>
                <a:ext cx="691617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accent1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30 trees altogether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177" y="5308296"/>
                <a:ext cx="6916178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92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03054907"/>
              </p:ext>
            </p:extLst>
          </p:nvPr>
        </p:nvGraphicFramePr>
        <p:xfrm>
          <a:off x="1366995" y="717031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58819" y="1182171"/>
            <a:ext cx="162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Oak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8819" y="2277570"/>
            <a:ext cx="162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Birch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8819" y="1718473"/>
            <a:ext cx="1621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Willow</a:t>
            </a:r>
          </a:p>
        </p:txBody>
      </p:sp>
      <p:sp>
        <p:nvSpPr>
          <p:cNvPr id="7" name="Rectangle 6"/>
          <p:cNvSpPr/>
          <p:nvPr/>
        </p:nvSpPr>
        <p:spPr>
          <a:xfrm>
            <a:off x="5606911" y="1323581"/>
            <a:ext cx="233519" cy="233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7"/>
          <p:cNvSpPr/>
          <p:nvPr/>
        </p:nvSpPr>
        <p:spPr>
          <a:xfrm>
            <a:off x="5606911" y="1861757"/>
            <a:ext cx="233519" cy="233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 8"/>
          <p:cNvSpPr/>
          <p:nvPr/>
        </p:nvSpPr>
        <p:spPr>
          <a:xfrm>
            <a:off x="5606911" y="2421789"/>
            <a:ext cx="233519" cy="233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TextBox 9"/>
          <p:cNvSpPr txBox="1"/>
          <p:nvPr/>
        </p:nvSpPr>
        <p:spPr>
          <a:xfrm>
            <a:off x="2412680" y="389164"/>
            <a:ext cx="315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Types of trees in a field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0177" y="3736238"/>
            <a:ext cx="61283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There are 6 willow trees in the field.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0177" y="4355138"/>
            <a:ext cx="61283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How many oak trees are there?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2613" y="4817168"/>
                <a:ext cx="691617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accent1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13" y="4817168"/>
                <a:ext cx="6916178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261956370"/>
              </p:ext>
            </p:extLst>
          </p:nvPr>
        </p:nvGraphicFramePr>
        <p:xfrm>
          <a:off x="1366995" y="717031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762774" y="2301365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0197" y="5320572"/>
                <a:ext cx="6916178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accent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9 oak trees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7" y="5320572"/>
                <a:ext cx="6916178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902387645"/>
              </p:ext>
            </p:extLst>
          </p:nvPr>
        </p:nvGraphicFramePr>
        <p:xfrm>
          <a:off x="1366995" y="717031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0866" y="1977246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2295" y="2765230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817" y="2765230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5738" y="1966234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40873" y="1095067"/>
            <a:ext cx="8501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8915" y="4902677"/>
            <a:ext cx="747045" cy="7470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677301" y="50453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1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Graphic spid="14" grpId="0">
        <p:bldAsOne/>
      </p:bldGraphic>
      <p:bldP spid="15" grpId="0"/>
      <p:bldP spid="16" grpId="0"/>
      <p:bldGraphic spid="17" grpId="0">
        <p:bldAsOne/>
      </p:bldGraphic>
      <p:bldP spid="18" grpId="0"/>
      <p:bldP spid="19" grpId="0"/>
      <p:bldP spid="20" grpId="0"/>
      <p:bldP spid="21" grpId="0"/>
      <p:bldP spid="22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770762494"/>
              </p:ext>
            </p:extLst>
          </p:nvPr>
        </p:nvGraphicFramePr>
        <p:xfrm>
          <a:off x="-347637" y="1530787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01565" y="2007864"/>
            <a:ext cx="228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Football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1565" y="3685153"/>
            <a:ext cx="186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Swimming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1565" y="2566960"/>
            <a:ext cx="256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Dance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1565" y="3126056"/>
            <a:ext cx="278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Hockey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49657" y="2149274"/>
            <a:ext cx="233519" cy="233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Rectangle 25"/>
          <p:cNvSpPr/>
          <p:nvPr/>
        </p:nvSpPr>
        <p:spPr>
          <a:xfrm>
            <a:off x="3649657" y="2709307"/>
            <a:ext cx="233519" cy="233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7" name="Rectangle 26"/>
          <p:cNvSpPr/>
          <p:nvPr/>
        </p:nvSpPr>
        <p:spPr>
          <a:xfrm>
            <a:off x="3649657" y="3269340"/>
            <a:ext cx="233519" cy="233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Rectangle 29"/>
          <p:cNvSpPr/>
          <p:nvPr/>
        </p:nvSpPr>
        <p:spPr>
          <a:xfrm>
            <a:off x="3649657" y="3829372"/>
            <a:ext cx="233519" cy="233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1" name="TextBox 30"/>
          <p:cNvSpPr txBox="1"/>
          <p:nvPr/>
        </p:nvSpPr>
        <p:spPr>
          <a:xfrm>
            <a:off x="740282" y="345845"/>
            <a:ext cx="3679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school A, 64 children were asked what sports team they would like to join</a:t>
            </a:r>
            <a:r>
              <a:rPr lang="en-GB" sz="3200" dirty="0">
                <a:latin typeface="KG Primary Penmanship" panose="02000506000000020003" pitchFamily="2" charset="0"/>
              </a:rPr>
              <a:t>.</a:t>
            </a: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2254015929"/>
              </p:ext>
            </p:extLst>
          </p:nvPr>
        </p:nvGraphicFramePr>
        <p:xfrm>
          <a:off x="4258477" y="1530787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572001" y="345845"/>
            <a:ext cx="3698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school B, 96 children were asked what sports team they would like to join</a:t>
            </a:r>
            <a:r>
              <a:rPr lang="en-GB" sz="3200" dirty="0">
                <a:latin typeface="KG Primary Penmanship" panose="02000506000000020003" pitchFamily="2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9872" y="4708264"/>
            <a:ext cx="338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True or False?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32374" y="5181852"/>
            <a:ext cx="5652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More children want to join football at School A than School 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719" y="1577083"/>
            <a:ext cx="93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33469" y="1574259"/>
            <a:ext cx="93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1491" y="4580168"/>
            <a:ext cx="747045" cy="74704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5767547" y="472285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4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>
        <p:bldAsOne/>
      </p:bldGraphic>
      <p:bldP spid="50" grpId="0"/>
      <p:bldP spid="55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4271581"/>
              </p:ext>
            </p:extLst>
          </p:nvPr>
        </p:nvGraphicFramePr>
        <p:xfrm>
          <a:off x="-347637" y="1530791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398185981"/>
              </p:ext>
            </p:extLst>
          </p:nvPr>
        </p:nvGraphicFramePr>
        <p:xfrm>
          <a:off x="4258477" y="1530791"/>
          <a:ext cx="4885523" cy="306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719" y="1577087"/>
            <a:ext cx="93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33469" y="1574263"/>
            <a:ext cx="931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71847" y="4459246"/>
                <a:ext cx="2160108" cy="62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2"/>
                    </a:solidFill>
                  </a:rPr>
                  <a:t> of 64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847" y="4459246"/>
                <a:ext cx="2160108" cy="624145"/>
              </a:xfrm>
              <a:prstGeom prst="rect">
                <a:avLst/>
              </a:prstGeom>
              <a:blipFill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14100" y="4459245"/>
                <a:ext cx="2160108" cy="624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2"/>
                                </a:solidFill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GB" sz="2400" dirty="0">
                    <a:solidFill>
                      <a:schemeClr val="accent2"/>
                    </a:solidFill>
                  </a:rPr>
                  <a:t> of 96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100" y="4459245"/>
                <a:ext cx="2160108" cy="624145"/>
              </a:xfrm>
              <a:prstGeom prst="rect">
                <a:avLst/>
              </a:prstGeom>
              <a:blipFill>
                <a:blip r:embed="rId8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596989" y="4227404"/>
            <a:ext cx="216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2"/>
                </a:solidFill>
              </a:rPr>
              <a:t>24 children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4DF018-E1BB-4B3D-9B30-8CCD2248E3B5}"/>
              </a:ext>
            </a:extLst>
          </p:cNvPr>
          <p:cNvSpPr txBox="1"/>
          <p:nvPr/>
        </p:nvSpPr>
        <p:spPr>
          <a:xfrm>
            <a:off x="3901565" y="2007864"/>
            <a:ext cx="228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Football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86C035-78A3-4B17-A057-2786D17DFA7A}"/>
              </a:ext>
            </a:extLst>
          </p:cNvPr>
          <p:cNvSpPr txBox="1"/>
          <p:nvPr/>
        </p:nvSpPr>
        <p:spPr>
          <a:xfrm>
            <a:off x="3901565" y="3685153"/>
            <a:ext cx="186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Swimming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9977F5-630B-4EA4-8731-A0C2F0A1842B}"/>
              </a:ext>
            </a:extLst>
          </p:cNvPr>
          <p:cNvSpPr txBox="1"/>
          <p:nvPr/>
        </p:nvSpPr>
        <p:spPr>
          <a:xfrm>
            <a:off x="3901565" y="2566960"/>
            <a:ext cx="256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Dance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423322-69FB-46F6-8E62-5812D26211D4}"/>
              </a:ext>
            </a:extLst>
          </p:cNvPr>
          <p:cNvSpPr txBox="1"/>
          <p:nvPr/>
        </p:nvSpPr>
        <p:spPr>
          <a:xfrm>
            <a:off x="3901565" y="3126056"/>
            <a:ext cx="2781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Hockey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9B3A8A-1F53-419C-AECA-6EBD7207C510}"/>
              </a:ext>
            </a:extLst>
          </p:cNvPr>
          <p:cNvSpPr/>
          <p:nvPr/>
        </p:nvSpPr>
        <p:spPr>
          <a:xfrm>
            <a:off x="3649657" y="2149274"/>
            <a:ext cx="233519" cy="2335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E676712-9216-4CFD-AF23-31D5C67BADFD}"/>
              </a:ext>
            </a:extLst>
          </p:cNvPr>
          <p:cNvSpPr/>
          <p:nvPr/>
        </p:nvSpPr>
        <p:spPr>
          <a:xfrm>
            <a:off x="3649657" y="2709307"/>
            <a:ext cx="233519" cy="2335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BF876C-C532-43B7-87ED-79BB4F7E33C5}"/>
              </a:ext>
            </a:extLst>
          </p:cNvPr>
          <p:cNvSpPr/>
          <p:nvPr/>
        </p:nvSpPr>
        <p:spPr>
          <a:xfrm>
            <a:off x="3649657" y="3269340"/>
            <a:ext cx="233519" cy="2335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ABC02E-25C6-477E-BE71-C82B6D7D4986}"/>
              </a:ext>
            </a:extLst>
          </p:cNvPr>
          <p:cNvSpPr/>
          <p:nvPr/>
        </p:nvSpPr>
        <p:spPr>
          <a:xfrm>
            <a:off x="3649657" y="3829372"/>
            <a:ext cx="233519" cy="2335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CCBCCC-7EE1-452B-A5FC-BC49C75AEF3F}"/>
              </a:ext>
            </a:extLst>
          </p:cNvPr>
          <p:cNvSpPr txBox="1"/>
          <p:nvPr/>
        </p:nvSpPr>
        <p:spPr>
          <a:xfrm>
            <a:off x="740282" y="345845"/>
            <a:ext cx="3679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school A, 64 children were asked what sports team they would like to join</a:t>
            </a:r>
            <a:r>
              <a:rPr lang="en-GB" sz="3200" dirty="0">
                <a:latin typeface="KG Primary Penmanship" panose="02000506000000020003" pitchFamily="2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79071CF-62D4-4631-824E-9AB7BF639C57}"/>
              </a:ext>
            </a:extLst>
          </p:cNvPr>
          <p:cNvSpPr txBox="1"/>
          <p:nvPr/>
        </p:nvSpPr>
        <p:spPr>
          <a:xfrm>
            <a:off x="4572001" y="345845"/>
            <a:ext cx="3698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school B, 96 children were asked what sports team they would like to join</a:t>
            </a:r>
            <a:r>
              <a:rPr lang="en-GB" sz="3200" dirty="0">
                <a:latin typeface="KG Primary Penmanship" panose="02000506000000020003" pitchFamily="2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B050C2-BF24-4295-A662-36B914455724}"/>
              </a:ext>
            </a:extLst>
          </p:cNvPr>
          <p:cNvSpPr txBox="1"/>
          <p:nvPr/>
        </p:nvSpPr>
        <p:spPr>
          <a:xfrm>
            <a:off x="3199872" y="4708264"/>
            <a:ext cx="3389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True or False?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80CDDA-F20C-44B8-B972-109621D8E55C}"/>
              </a:ext>
            </a:extLst>
          </p:cNvPr>
          <p:cNvSpPr txBox="1"/>
          <p:nvPr/>
        </p:nvSpPr>
        <p:spPr>
          <a:xfrm>
            <a:off x="1432374" y="5181852"/>
            <a:ext cx="5652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More children want to join football at School A than School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F490D1-A501-4229-A37A-90032C5D2F11}"/>
              </a:ext>
            </a:extLst>
          </p:cNvPr>
          <p:cNvSpPr txBox="1"/>
          <p:nvPr/>
        </p:nvSpPr>
        <p:spPr>
          <a:xfrm>
            <a:off x="6659038" y="5597080"/>
            <a:ext cx="21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False</a:t>
            </a:r>
          </a:p>
        </p:txBody>
      </p: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6131360" y="738736"/>
            <a:ext cx="14662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71412" y="745460"/>
            <a:ext cx="152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053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32" grpId="0">
        <p:bldAsOne/>
      </p:bldGraphic>
      <p:bldP spid="29" grpId="0"/>
      <p:bldP spid="33" grpId="0"/>
      <p:bldP spid="34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10702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95550" y="562572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 the radius of a circle is 11 mm.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What is the diameter?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 the diameter of a circle is 29 km.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What is the 	radius?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3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fraction of the circle is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shaded?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What fraction is not shaded?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56175570"/>
              </p:ext>
            </p:extLst>
          </p:nvPr>
        </p:nvGraphicFramePr>
        <p:xfrm>
          <a:off x="5857631" y="3592305"/>
          <a:ext cx="2460869" cy="222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7513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95550" y="562572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 the radius of a circle is 11 mm. 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What is the diameter?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If the diameter of a circle is 29 km.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What is the 	radius?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3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What fraction of the circle is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 shaded?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What fraction is not shaded?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75542762"/>
              </p:ext>
            </p:extLst>
          </p:nvPr>
        </p:nvGraphicFramePr>
        <p:xfrm>
          <a:off x="5857631" y="3592305"/>
          <a:ext cx="2460869" cy="2224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60126" y="993387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22 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707025"/>
            <a:ext cx="193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14.5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76685" y="4420663"/>
                <a:ext cx="1930400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685" y="4420663"/>
                <a:ext cx="1930400" cy="7693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37200" y="5131603"/>
                <a:ext cx="1930400" cy="76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chemeClr val="accent1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200" y="5131603"/>
                <a:ext cx="1930400" cy="769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179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17" y="3034406"/>
            <a:ext cx="5924650" cy="3213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DEDD"/>
              </a:clrFrom>
              <a:clrTo>
                <a:srgbClr val="DEDE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" t="6096" r="2115" b="1274"/>
          <a:stretch/>
        </p:blipFill>
        <p:spPr>
          <a:xfrm>
            <a:off x="5072663" y="868219"/>
            <a:ext cx="2795155" cy="19599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15" y="334776"/>
            <a:ext cx="4299898" cy="2866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2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159735672"/>
              </p:ext>
            </p:extLst>
          </p:nvPr>
        </p:nvGraphicFramePr>
        <p:xfrm>
          <a:off x="-228098" y="2927706"/>
          <a:ext cx="5052542" cy="317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61138" y="357938"/>
            <a:ext cx="584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Mrs White is ordering some Leavers hoodies for her class.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052" y="192435"/>
            <a:ext cx="2124075" cy="2609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76539" y="1572667"/>
            <a:ext cx="5842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pie chart shows the favourite colours of the children.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09680" y="2320753"/>
            <a:ext cx="4166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she can only order one colour, what colour hoodies should she order?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89224" y="4309674"/>
            <a:ext cx="4166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she can order different colours, should she order more yellow or blue hoodies?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55513" y="3048362"/>
            <a:ext cx="113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Green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18326" y="5057686"/>
            <a:ext cx="113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Yellow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06" y="5635343"/>
            <a:ext cx="132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Green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8498" y="3695170"/>
            <a:ext cx="124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Yellow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1138" y="2662944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34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1566800928"/>
              </p:ext>
            </p:extLst>
          </p:nvPr>
        </p:nvGraphicFramePr>
        <p:xfrm>
          <a:off x="-184558" y="962326"/>
          <a:ext cx="5052542" cy="317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65093" y="2928794"/>
            <a:ext cx="993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Green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37665" y="1756549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11210" y="2903862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Blue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4216" y="1231418"/>
            <a:ext cx="416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fraction is red?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94216" y="2043167"/>
            <a:ext cx="416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fraction is green?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4216" y="2867155"/>
            <a:ext cx="416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fraction is blue?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452485" y="1186564"/>
                <a:ext cx="1137436" cy="618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485" y="1186564"/>
                <a:ext cx="1137436" cy="6187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98734" y="1988813"/>
                <a:ext cx="1137436" cy="618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34" y="1988813"/>
                <a:ext cx="1137436" cy="6187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373245" y="2768789"/>
                <a:ext cx="1137436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245" y="2768789"/>
                <a:ext cx="1137436" cy="6202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099274" y="2769238"/>
                <a:ext cx="1137436" cy="6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or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GB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400" b="0" i="0" smtClean="0">
                                <a:solidFill>
                                  <a:schemeClr val="accent1"/>
                                </a:solidFill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274" y="2769238"/>
                <a:ext cx="1137436" cy="619785"/>
              </a:xfrm>
              <a:prstGeom prst="rect">
                <a:avLst/>
              </a:prstGeom>
              <a:blipFill>
                <a:blip r:embed="rId9"/>
                <a:stretch>
                  <a:fillRect l="-8602" b="-98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1517279167"/>
              </p:ext>
            </p:extLst>
          </p:nvPr>
        </p:nvGraphicFramePr>
        <p:xfrm>
          <a:off x="-184558" y="962326"/>
          <a:ext cx="5052542" cy="317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367668" y="1756549"/>
            <a:ext cx="88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Blue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62254" y="4294606"/>
            <a:ext cx="7429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		 </a:t>
            </a:r>
            <a:r>
              <a:rPr lang="en-GB" sz="2400" dirty="0"/>
              <a:t> times as many prefer blue compared to red.</a:t>
            </a:r>
            <a:endParaRPr lang="en-GB" sz="2400" u="sng" dirty="0"/>
          </a:p>
        </p:txBody>
      </p:sp>
      <p:sp>
        <p:nvSpPr>
          <p:cNvPr id="46" name="TextBox 45"/>
          <p:cNvSpPr txBox="1"/>
          <p:nvPr/>
        </p:nvSpPr>
        <p:spPr>
          <a:xfrm>
            <a:off x="1162254" y="4910817"/>
            <a:ext cx="744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		 </a:t>
            </a:r>
            <a:r>
              <a:rPr lang="en-GB" sz="2400" dirty="0"/>
              <a:t> as many prefer green as they do blue.</a:t>
            </a:r>
            <a:endParaRPr lang="en-GB" sz="2400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1422324" y="4302675"/>
            <a:ext cx="951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Two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22324" y="4903177"/>
            <a:ext cx="951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Half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2873" y="607117"/>
            <a:ext cx="3470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Favourite colours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3708" y="3513155"/>
            <a:ext cx="747045" cy="74704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92094" y="365584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892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9" grpId="0"/>
      <p:bldP spid="40" grpId="0"/>
      <p:bldGraphic spid="41" grpId="0">
        <p:bldAsOne/>
      </p:bldGraphic>
      <p:bldGraphic spid="41" grpId="1">
        <p:bldAsOne/>
      </p:bldGraphic>
      <p:bldP spid="45" grpId="0"/>
      <p:bldP spid="46" grpId="0"/>
      <p:bldP spid="47" grpId="0"/>
      <p:bldP spid="48" grpId="0"/>
      <p:bldP spid="52" grpId="0"/>
      <p:bldP spid="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51268" y="2050733"/>
            <a:ext cx="3455438" cy="2168693"/>
            <a:chOff x="-335904" y="4488677"/>
            <a:chExt cx="3455438" cy="2168693"/>
          </a:xfrm>
        </p:grpSpPr>
        <p:graphicFrame>
          <p:nvGraphicFramePr>
            <p:cNvPr id="30" name="Chart 29"/>
            <p:cNvGraphicFramePr/>
            <p:nvPr>
              <p:extLst>
                <p:ext uri="{D42A27DB-BD31-4B8C-83A1-F6EECF244321}">
                  <p14:modId xmlns:p14="http://schemas.microsoft.com/office/powerpoint/2010/main" val="410003287"/>
                </p:ext>
              </p:extLst>
            </p:nvPr>
          </p:nvGraphicFramePr>
          <p:xfrm>
            <a:off x="-335904" y="4488677"/>
            <a:ext cx="3455438" cy="21686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1620444" y="4732801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38078" y="5573023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G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99308" y="6031418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9055" y="5558247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1136" y="4775020"/>
              <a:ext cx="88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B</a:t>
              </a:r>
            </a:p>
          </p:txBody>
        </p:sp>
      </p:grp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104652"/>
              </p:ext>
            </p:extLst>
          </p:nvPr>
        </p:nvGraphicFramePr>
        <p:xfrm>
          <a:off x="3461873" y="2280581"/>
          <a:ext cx="429653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179">
                  <a:extLst>
                    <a:ext uri="{9D8B030D-6E8A-4147-A177-3AD203B41FA5}">
                      <a16:colId xmlns:a16="http://schemas.microsoft.com/office/drawing/2014/main" val="1697004766"/>
                    </a:ext>
                  </a:extLst>
                </a:gridCol>
                <a:gridCol w="1432179">
                  <a:extLst>
                    <a:ext uri="{9D8B030D-6E8A-4147-A177-3AD203B41FA5}">
                      <a16:colId xmlns:a16="http://schemas.microsoft.com/office/drawing/2014/main" val="1446980960"/>
                    </a:ext>
                  </a:extLst>
                </a:gridCol>
                <a:gridCol w="1432179">
                  <a:extLst>
                    <a:ext uri="{9D8B030D-6E8A-4147-A177-3AD203B41FA5}">
                      <a16:colId xmlns:a16="http://schemas.microsoft.com/office/drawing/2014/main" val="3039549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Red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Green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Blue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475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KG Primary Penmanship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>
                        <a:latin typeface="KG Primary Penmanship" panose="0200050600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KG Primary Penmanship" panose="0200050600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3857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316757" y="3841931"/>
            <a:ext cx="526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		 	</a:t>
            </a:r>
            <a:r>
              <a:rPr lang="en-GB" sz="2800" dirty="0"/>
              <a:t> times as many prefer blue compared to green.</a:t>
            </a:r>
            <a:endParaRPr lang="en-GB" sz="28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32655" y="2725570"/>
                <a:ext cx="1137436" cy="6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655" y="2725570"/>
                <a:ext cx="1137436" cy="619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126814" y="2725570"/>
                <a:ext cx="1137436" cy="619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14" y="2725570"/>
                <a:ext cx="1137436" cy="619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42612" y="2725570"/>
                <a:ext cx="1137436" cy="62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GB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3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400" b="0" i="0" smtClean="0">
                                  <a:solidFill>
                                    <a:schemeClr val="accent1"/>
                                  </a:solidFill>
                                </a:rPr>
                                <m:t>5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612" y="2725570"/>
                <a:ext cx="1137436" cy="6212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612371" y="3830727"/>
            <a:ext cx="173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Three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6675" y="560633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645061" y="7033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87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3" grpId="0"/>
      <p:bldP spid="44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.8|10.3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6|7.6|7|6.5|3.7|2.9|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12|2.7|1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4.9|8.1|1.5|7.2|8.5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|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9.2|17.4|2.4|2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10.5|4.4|4.9|5.3|2.2|8.2|10.1|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9|4.4|5.2|8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0.8|10.2|6.7|4.7|15.1|13.7|2.4|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9|6.9|6.4|5.1|16.6|23.4|4.9|5.7|3|5.4|10.1|4|2.4|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4.7|4.4|6.2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3|7.2|9|3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cee99ee9-287b-4f9a-957c-ba5ae7375c9a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22d4c35-b548-4432-90ae-af4376e1c4b4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5BA19-9454-4161-BDCE-51A194BCAB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24160</TotalTime>
  <Words>675</Words>
  <Application>Microsoft Office PowerPoint</Application>
  <PresentationFormat>On-screen Show (4:3)</PresentationFormat>
  <Paragraphs>171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1 - 2 on the worksheet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822</cp:revision>
  <dcterms:created xsi:type="dcterms:W3CDTF">2019-07-05T11:02:13Z</dcterms:created>
  <dcterms:modified xsi:type="dcterms:W3CDTF">2021-03-24T09:48:25Z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