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20" r:id="rId2"/>
    <p:sldId id="284" r:id="rId3"/>
    <p:sldId id="285" r:id="rId4"/>
    <p:sldId id="297" r:id="rId5"/>
    <p:sldId id="257" r:id="rId6"/>
    <p:sldId id="321" r:id="rId7"/>
    <p:sldId id="318" r:id="rId8"/>
    <p:sldId id="272" r:id="rId9"/>
    <p:sldId id="293" r:id="rId10"/>
    <p:sldId id="289" r:id="rId11"/>
    <p:sldId id="300" r:id="rId12"/>
    <p:sldId id="301" r:id="rId13"/>
    <p:sldId id="322" r:id="rId14"/>
    <p:sldId id="323" r:id="rId15"/>
    <p:sldId id="317" r:id="rId16"/>
    <p:sldId id="287" r:id="rId17"/>
    <p:sldId id="302" r:id="rId18"/>
    <p:sldId id="303" r:id="rId19"/>
    <p:sldId id="324" r:id="rId20"/>
    <p:sldId id="325" r:id="rId21"/>
    <p:sldId id="304" r:id="rId22"/>
    <p:sldId id="326" r:id="rId23"/>
    <p:sldId id="319" r:id="rId24"/>
    <p:sldId id="308" r:id="rId25"/>
    <p:sldId id="309" r:id="rId26"/>
    <p:sldId id="311" r:id="rId27"/>
    <p:sldId id="327" r:id="rId28"/>
    <p:sldId id="328" r:id="rId29"/>
    <p:sldId id="30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38E04-662D-4BD9-9A24-A8DB4F23D1E0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3E988-2676-4548-82D0-6B2989BD0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814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3E988-2676-4548-82D0-6B2989BD06B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687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3E988-2676-4548-82D0-6B2989BD06B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88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5B31-CDEF-4EED-B714-32C39418C16C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7C41-BF65-49BD-9162-A8A457D6C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65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5B31-CDEF-4EED-B714-32C39418C16C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7C41-BF65-49BD-9162-A8A457D6C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21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5B31-CDEF-4EED-B714-32C39418C16C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7C41-BF65-49BD-9162-A8A457D6C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29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5B31-CDEF-4EED-B714-32C39418C16C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7C41-BF65-49BD-9162-A8A457D6C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82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5B31-CDEF-4EED-B714-32C39418C16C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7C41-BF65-49BD-9162-A8A457D6C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303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5B31-CDEF-4EED-B714-32C39418C16C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7C41-BF65-49BD-9162-A8A457D6C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56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5B31-CDEF-4EED-B714-32C39418C16C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7C41-BF65-49BD-9162-A8A457D6C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42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5B31-CDEF-4EED-B714-32C39418C16C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7C41-BF65-49BD-9162-A8A457D6C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67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5B31-CDEF-4EED-B714-32C39418C16C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7C41-BF65-49BD-9162-A8A457D6C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84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5B31-CDEF-4EED-B714-32C39418C16C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7C41-BF65-49BD-9162-A8A457D6C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92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5B31-CDEF-4EED-B714-32C39418C16C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7C41-BF65-49BD-9162-A8A457D6C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3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45B31-CDEF-4EED-B714-32C39418C16C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B7C41-BF65-49BD-9162-A8A457D6C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23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qfnUq2_0FOY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ncoherency.co.uk/countdown/practice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ncoherency.co.uk/countdown/practice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qfnUq2_0FOY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slcommunity.org/video/2013/02/bbc-shakespeare-animated-tales-macbeth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1225" y="1385198"/>
            <a:ext cx="4982054" cy="1650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75" b="1" u="sng" dirty="0">
                <a:latin typeface="Arial" panose="020B0604020202020204" pitchFamily="34" charset="0"/>
                <a:cs typeface="Arial" panose="020B0604020202020204" pitchFamily="34" charset="0"/>
              </a:rPr>
              <a:t>Week </a:t>
            </a:r>
            <a:r>
              <a:rPr lang="en-GB" sz="3375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33 </a:t>
            </a:r>
            <a:endParaRPr lang="en-GB" sz="3375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375" b="1" u="sng" dirty="0">
                <a:latin typeface="Arial" panose="020B0604020202020204" pitchFamily="34" charset="0"/>
                <a:cs typeface="Arial" panose="020B0604020202020204" pitchFamily="34" charset="0"/>
              </a:rPr>
              <a:t>Monday English</a:t>
            </a:r>
          </a:p>
          <a:p>
            <a:endParaRPr lang="en-GB" sz="3375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17830" y="3212976"/>
            <a:ext cx="5348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Using drama to explore Lord and Lady Macbeth’s relationship.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5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8332" y="836712"/>
            <a:ext cx="8291264" cy="17281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9600" dirty="0" smtClean="0"/>
              <a:t>3 x wow words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95183" y="2924944"/>
            <a:ext cx="70175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achieve, hindrance, interfere </a:t>
            </a:r>
            <a:endParaRPr lang="en-GB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7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7539" r="10000" b="8730"/>
          <a:stretch/>
        </p:blipFill>
        <p:spPr bwMode="auto">
          <a:xfrm>
            <a:off x="2466163" y="1753200"/>
            <a:ext cx="4211960" cy="315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29353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egoe Script" panose="030B0504020000000003" pitchFamily="66" charset="0"/>
              </a:rPr>
              <a:t>What is Lady Macbeth thinking?</a:t>
            </a:r>
            <a:endParaRPr lang="en-GB" sz="2400" dirty="0">
              <a:latin typeface="Segoe Script" panose="030B05040200000000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52" y="429353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egoe Script" panose="030B0504020000000003" pitchFamily="66" charset="0"/>
              </a:rPr>
              <a:t>What adjectives could we use to describe her?</a:t>
            </a:r>
            <a:endParaRPr lang="en-GB" sz="2400" dirty="0">
              <a:latin typeface="Segoe Script" panose="030B05040200000000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8556" y="5229200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egoe Script" panose="030B0504020000000003" pitchFamily="66" charset="0"/>
              </a:rPr>
              <a:t>How does she compare with her husband?</a:t>
            </a:r>
            <a:endParaRPr lang="en-GB" sz="2400" dirty="0">
              <a:latin typeface="Segoe Script" panose="030B05040200000000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229199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egoe Script" panose="030B0504020000000003" pitchFamily="66" charset="0"/>
              </a:rPr>
              <a:t>How does she talk, move, look?</a:t>
            </a:r>
            <a:endParaRPr lang="en-GB" sz="2400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7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92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latin typeface="Segoe Script" panose="030B0504020000000003" pitchFamily="66" charset="0"/>
              </a:rPr>
              <a:t>Monday</a:t>
            </a:r>
            <a:endParaRPr lang="en-GB" sz="2400" dirty="0">
              <a:latin typeface="Segoe Script" panose="030B0504020000000003" pitchFamily="66" charset="0"/>
            </a:endParaRPr>
          </a:p>
          <a:p>
            <a:r>
              <a:rPr lang="en-GB" sz="2400" dirty="0">
                <a:latin typeface="Segoe Script" panose="030B0504020000000003" pitchFamily="66" charset="0"/>
              </a:rPr>
              <a:t> </a:t>
            </a:r>
          </a:p>
          <a:p>
            <a:r>
              <a:rPr lang="en-GB" sz="2400" dirty="0">
                <a:latin typeface="Segoe Script" panose="030B0504020000000003" pitchFamily="66" charset="0"/>
              </a:rPr>
              <a:t>My dear diary, I am so desperate. Desperate as a hungry animal. When will I achieve my long-standing need for power? How rich could I become? Can I trust my husband to carry through my desired deed? Oh diary… I am so terribly desperate! </a:t>
            </a:r>
          </a:p>
          <a:p>
            <a:r>
              <a:rPr lang="en-GB" sz="2400" dirty="0">
                <a:latin typeface="Segoe Script" panose="030B0504020000000003" pitchFamily="66" charset="0"/>
              </a:rPr>
              <a:t> </a:t>
            </a:r>
          </a:p>
          <a:p>
            <a:r>
              <a:rPr lang="en-GB" sz="2400" b="1" u="sng" dirty="0">
                <a:latin typeface="Segoe Script" panose="030B0504020000000003" pitchFamily="66" charset="0"/>
              </a:rPr>
              <a:t>Tuesday</a:t>
            </a:r>
            <a:endParaRPr lang="en-GB" sz="2400" dirty="0">
              <a:latin typeface="Segoe Script" panose="030B0504020000000003" pitchFamily="66" charset="0"/>
            </a:endParaRPr>
          </a:p>
          <a:p>
            <a:r>
              <a:rPr lang="en-GB" sz="2400" dirty="0">
                <a:latin typeface="Segoe Script" panose="030B0504020000000003" pitchFamily="66" charset="0"/>
              </a:rPr>
              <a:t> </a:t>
            </a:r>
          </a:p>
          <a:p>
            <a:r>
              <a:rPr lang="en-GB" sz="2400" dirty="0">
                <a:latin typeface="Segoe Script" panose="030B0504020000000003" pitchFamily="66" charset="0"/>
              </a:rPr>
              <a:t>Joy! I am desperate no more! This morning, as the damp, dawn mist swirled around the castle battlements, the King was found dead in his bed. Murdered! Why should I sound so surprised? Ha! Ha! We both know, my dearest, oldest friend, that it is I who arranged this heinous, devilish act. Unfortunately, my wretched husband worries too much; he </a:t>
            </a:r>
            <a:r>
              <a:rPr lang="en-GB" sz="2400" b="1" dirty="0">
                <a:latin typeface="Segoe Script" panose="030B0504020000000003" pitchFamily="66" charset="0"/>
              </a:rPr>
              <a:t>must</a:t>
            </a:r>
            <a:r>
              <a:rPr lang="en-GB" sz="2400" dirty="0">
                <a:latin typeface="Segoe Script" panose="030B0504020000000003" pitchFamily="66" charset="0"/>
              </a:rPr>
              <a:t> not become a hindrance or else…</a:t>
            </a:r>
          </a:p>
        </p:txBody>
      </p:sp>
    </p:spTree>
    <p:extLst>
      <p:ext uri="{BB962C8B-B14F-4D97-AF65-F5344CB8AC3E}">
        <p14:creationId xmlns:p14="http://schemas.microsoft.com/office/powerpoint/2010/main" val="2494401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8332" y="836712"/>
            <a:ext cx="8291264" cy="17281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9600" dirty="0" smtClean="0"/>
              <a:t>Let’s showcase some of your writing…</a:t>
            </a:r>
            <a:endParaRPr lang="en-GB" altLang="en-US" sz="9600" dirty="0" smtClean="0"/>
          </a:p>
        </p:txBody>
      </p:sp>
    </p:spTree>
    <p:extLst>
      <p:ext uri="{BB962C8B-B14F-4D97-AF65-F5344CB8AC3E}">
        <p14:creationId xmlns:p14="http://schemas.microsoft.com/office/powerpoint/2010/main" val="175069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1225" y="1385198"/>
            <a:ext cx="4982054" cy="1650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75" b="1" u="sng" dirty="0">
                <a:latin typeface="Arial" panose="020B0604020202020204" pitchFamily="34" charset="0"/>
                <a:cs typeface="Arial" panose="020B0604020202020204" pitchFamily="34" charset="0"/>
              </a:rPr>
              <a:t>Week </a:t>
            </a:r>
            <a:r>
              <a:rPr lang="en-GB" sz="3375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33 </a:t>
            </a:r>
            <a:endParaRPr lang="en-GB" sz="3375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375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Wednesday </a:t>
            </a:r>
            <a:r>
              <a:rPr lang="en-GB" sz="3375" b="1" u="sng" dirty="0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</a:p>
          <a:p>
            <a:endParaRPr lang="en-GB" sz="3375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82098" y="3212976"/>
            <a:ext cx="5020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Exploring Lady Macbeth’s motivations.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9" t="31818" r="46819" b="17533"/>
          <a:stretch/>
        </p:blipFill>
        <p:spPr bwMode="auto">
          <a:xfrm>
            <a:off x="164510" y="457008"/>
            <a:ext cx="8367930" cy="566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3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4003" y="3298105"/>
            <a:ext cx="58640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Write a tweet, giving your opinion of Lady Macbeth and why you think this.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6" r="22104"/>
          <a:stretch/>
        </p:blipFill>
        <p:spPr>
          <a:xfrm>
            <a:off x="304140" y="3271613"/>
            <a:ext cx="2859863" cy="25805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45653"/>
            <a:ext cx="8848569" cy="212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88640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smtClean="0">
                <a:latin typeface="Segoe Script" panose="030B0504020000000003" pitchFamily="66" charset="0"/>
                <a:ea typeface="Times New Roman" panose="02020603050405020304" pitchFamily="18" charset="0"/>
              </a:rPr>
              <a:t>What are Lady </a:t>
            </a:r>
            <a:r>
              <a:rPr lang="en-GB" sz="4800" dirty="0">
                <a:latin typeface="Segoe Script" panose="030B0504020000000003" pitchFamily="66" charset="0"/>
                <a:ea typeface="Times New Roman" panose="02020603050405020304" pitchFamily="18" charset="0"/>
              </a:rPr>
              <a:t>Macbeth’s </a:t>
            </a:r>
            <a:r>
              <a:rPr lang="en-GB" sz="4800" dirty="0" smtClean="0">
                <a:latin typeface="Segoe Script" panose="030B0504020000000003" pitchFamily="66" charset="0"/>
                <a:ea typeface="Times New Roman" panose="02020603050405020304" pitchFamily="18" charset="0"/>
              </a:rPr>
              <a:t>motivations </a:t>
            </a:r>
            <a:r>
              <a:rPr lang="en-GB" sz="4800" dirty="0">
                <a:latin typeface="Segoe Script" panose="030B0504020000000003" pitchFamily="66" charset="0"/>
                <a:ea typeface="Times New Roman" panose="02020603050405020304" pitchFamily="18" charset="0"/>
              </a:rPr>
              <a:t>for </a:t>
            </a:r>
            <a:r>
              <a:rPr lang="en-GB" sz="4800" dirty="0" smtClean="0">
                <a:latin typeface="Segoe Script" panose="030B0504020000000003" pitchFamily="66" charset="0"/>
                <a:ea typeface="Times New Roman" panose="02020603050405020304" pitchFamily="18" charset="0"/>
              </a:rPr>
              <a:t>having Duncan killed?</a:t>
            </a:r>
            <a:endParaRPr lang="en-GB" sz="4800" dirty="0">
              <a:latin typeface="Segoe Script" panose="030B0504020000000003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3708" y="3645024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AND WEALTH!!!</a:t>
            </a:r>
            <a:endParaRPr lang="en-GB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10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88640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latin typeface="Segoe Script" panose="030B0504020000000003" pitchFamily="66" charset="0"/>
              </a:rPr>
              <a:t>Wednesday</a:t>
            </a:r>
            <a:endParaRPr lang="en-GB" sz="2400" dirty="0">
              <a:latin typeface="Segoe Script" panose="030B0504020000000003" pitchFamily="66" charset="0"/>
            </a:endParaRPr>
          </a:p>
          <a:p>
            <a:r>
              <a:rPr lang="en-GB" sz="2400" dirty="0">
                <a:latin typeface="Segoe Script" panose="030B0504020000000003" pitchFamily="66" charset="0"/>
              </a:rPr>
              <a:t> </a:t>
            </a:r>
          </a:p>
          <a:p>
            <a:r>
              <a:rPr lang="en-GB" sz="2400" dirty="0">
                <a:latin typeface="Segoe Script" panose="030B0504020000000003" pitchFamily="66" charset="0"/>
              </a:rPr>
              <a:t>If I were the last person on earth, I could not be happier. Imagine this! I can buy anything I desire – golden trinkets, rooms full of silver, a legion of dutiful servants. Hold on! An army…I need a stronger, more powerful army to rout Banquo and his treacherous family. After that… Queen of England! Queen of Europe! Queen of the World! Nobody can interfere with my plans!</a:t>
            </a:r>
          </a:p>
        </p:txBody>
      </p:sp>
    </p:spTree>
    <p:extLst>
      <p:ext uri="{BB962C8B-B14F-4D97-AF65-F5344CB8AC3E}">
        <p14:creationId xmlns:p14="http://schemas.microsoft.com/office/powerpoint/2010/main" val="32455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908720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smtClean="0">
                <a:latin typeface="Segoe Script" panose="030B0504020000000003" pitchFamily="66" charset="0"/>
                <a:ea typeface="Times New Roman" panose="02020603050405020304" pitchFamily="18" charset="0"/>
              </a:rPr>
              <a:t>What does Lady </a:t>
            </a:r>
            <a:r>
              <a:rPr lang="en-GB" sz="4800" dirty="0">
                <a:latin typeface="Segoe Script" panose="030B0504020000000003" pitchFamily="66" charset="0"/>
                <a:ea typeface="Times New Roman" panose="02020603050405020304" pitchFamily="18" charset="0"/>
              </a:rPr>
              <a:t>Macbeth’s </a:t>
            </a:r>
            <a:r>
              <a:rPr lang="en-GB" sz="4800" dirty="0" smtClean="0">
                <a:latin typeface="Segoe Script" panose="030B0504020000000003" pitchFamily="66" charset="0"/>
                <a:ea typeface="Times New Roman" panose="02020603050405020304" pitchFamily="18" charset="0"/>
              </a:rPr>
              <a:t>think about her husband?</a:t>
            </a:r>
            <a:endParaRPr lang="en-GB" sz="4800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59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9" t="31818" r="46819" b="17533"/>
          <a:stretch/>
        </p:blipFill>
        <p:spPr bwMode="auto">
          <a:xfrm>
            <a:off x="164510" y="457008"/>
            <a:ext cx="8367930" cy="566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41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latin typeface="Segoe Script" panose="030B0504020000000003" pitchFamily="66" charset="0"/>
              </a:rPr>
              <a:t>Thursday</a:t>
            </a:r>
            <a:endParaRPr lang="en-GB" sz="2400" dirty="0">
              <a:latin typeface="Segoe Script" panose="030B0504020000000003" pitchFamily="66" charset="0"/>
            </a:endParaRPr>
          </a:p>
          <a:p>
            <a:r>
              <a:rPr lang="en-GB" sz="2400" dirty="0">
                <a:latin typeface="Segoe Script" panose="030B0504020000000003" pitchFamily="66" charset="0"/>
              </a:rPr>
              <a:t> </a:t>
            </a:r>
          </a:p>
          <a:p>
            <a:r>
              <a:rPr lang="en-GB" sz="2400" dirty="0">
                <a:latin typeface="Segoe Script" panose="030B0504020000000003" pitchFamily="66" charset="0"/>
              </a:rPr>
              <a:t>Hmmm…. my husband will of course have to be persuaded of my plans. Not that I am concerned whatsoever by that. After all, I easily convinced this poor, weak man of the need to murder Duncan. Wicked, ghostly witches may talk in the new King of Scotland’s head; his heart is gripped tightly by my cold, strong hands. Macbeth is a mere puppet on a string, ready to dance to my tune. </a:t>
            </a:r>
          </a:p>
        </p:txBody>
      </p:sp>
    </p:spTree>
    <p:extLst>
      <p:ext uri="{BB962C8B-B14F-4D97-AF65-F5344CB8AC3E}">
        <p14:creationId xmlns:p14="http://schemas.microsoft.com/office/powerpoint/2010/main" val="322027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692696"/>
            <a:ext cx="89289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4000" b="1" i="1" dirty="0">
                <a:solidFill>
                  <a:srgbClr val="FF0000"/>
                </a:solidFill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Look like the innocent flower,</a:t>
            </a:r>
            <a:endParaRPr lang="en-GB" sz="4000" b="1" dirty="0">
              <a:solidFill>
                <a:srgbClr val="FF0000"/>
              </a:solidFill>
              <a:latin typeface="Segoe Script" panose="030B05040200000000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4000" b="1" i="1" dirty="0">
                <a:solidFill>
                  <a:srgbClr val="FF0000"/>
                </a:solidFill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But be the serpent under it. </a:t>
            </a:r>
            <a:endParaRPr lang="en-GB" sz="4000" b="1" dirty="0">
              <a:solidFill>
                <a:srgbClr val="FF0000"/>
              </a:solidFill>
              <a:latin typeface="Segoe Script" panose="030B05040200000000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4000" b="1" i="1" dirty="0">
                <a:solidFill>
                  <a:srgbClr val="FF0000"/>
                </a:solidFill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Only look up clear.</a:t>
            </a:r>
            <a:endParaRPr lang="en-GB" sz="4000" b="1" dirty="0">
              <a:solidFill>
                <a:srgbClr val="FF0000"/>
              </a:solidFill>
              <a:latin typeface="Segoe Script" panose="030B05040200000000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4000" b="1" i="1" dirty="0">
                <a:solidFill>
                  <a:srgbClr val="FF0000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Leave all the rest to me.</a:t>
            </a:r>
            <a:r>
              <a:rPr lang="en-GB" sz="4000" dirty="0">
                <a:latin typeface="Segoe Script" panose="030B0504020000000003" pitchFamily="66" charset="0"/>
                <a:ea typeface="Times New Roman" panose="02020603050405020304" pitchFamily="18" charset="0"/>
              </a:rPr>
              <a:t>	</a:t>
            </a:r>
            <a:endParaRPr lang="en-GB" sz="4000" dirty="0">
              <a:effectLst/>
              <a:latin typeface="Segoe Script" panose="030B0504020000000003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0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1225" y="1385198"/>
            <a:ext cx="4982054" cy="1650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75" b="1" u="sng" dirty="0">
                <a:latin typeface="Arial" panose="020B0604020202020204" pitchFamily="34" charset="0"/>
                <a:cs typeface="Arial" panose="020B0604020202020204" pitchFamily="34" charset="0"/>
              </a:rPr>
              <a:t>Week </a:t>
            </a:r>
            <a:r>
              <a:rPr lang="en-GB" sz="3375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33 </a:t>
            </a:r>
            <a:endParaRPr lang="en-GB" sz="3375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375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Thursday </a:t>
            </a:r>
            <a:r>
              <a:rPr lang="en-GB" sz="3375" b="1" u="sng" dirty="0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</a:p>
          <a:p>
            <a:endParaRPr lang="en-GB" sz="3375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25842" y="3212976"/>
            <a:ext cx="5132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Using repetition for effect in the final diary entry.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88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8367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GB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pPr marL="0" indent="0">
              <a:buNone/>
            </a:pP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GB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marL="0" indent="0">
              <a:buNone/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8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1059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Power of the Simile…</a:t>
            </a:r>
            <a:endParaRPr lang="en-GB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700808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Power is like …</a:t>
            </a:r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3645024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Can you also try a metaphor? </a:t>
            </a:r>
          </a:p>
          <a:p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Wealth is …</a:t>
            </a:r>
          </a:p>
        </p:txBody>
      </p:sp>
    </p:spTree>
    <p:extLst>
      <p:ext uri="{BB962C8B-B14F-4D97-AF65-F5344CB8AC3E}">
        <p14:creationId xmlns:p14="http://schemas.microsoft.com/office/powerpoint/2010/main" val="325751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385000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Segoe Script" panose="030B0504020000000003" pitchFamily="66" charset="0"/>
              </a:rPr>
              <a:t>I was desperate. Desperate as a hungry animal. Not any longer. </a:t>
            </a:r>
            <a:r>
              <a:rPr lang="en-GB" sz="3200" dirty="0" smtClean="0">
                <a:latin typeface="Segoe Script" panose="030B0504020000000003" pitchFamily="66" charset="0"/>
              </a:rPr>
              <a:t>However, </a:t>
            </a:r>
            <a:r>
              <a:rPr lang="en-GB" sz="3200" dirty="0" smtClean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GB" sz="3200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must go now, dear diary. I hear </a:t>
            </a:r>
            <a:r>
              <a:rPr lang="en-GB" sz="3200" dirty="0" smtClean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some soldiers</a:t>
            </a:r>
            <a:r>
              <a:rPr lang="en-GB" sz="3200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milling around outside my </a:t>
            </a:r>
            <a:r>
              <a:rPr lang="en-GB" sz="3200" dirty="0" smtClean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chamber </a:t>
            </a:r>
            <a:r>
              <a:rPr lang="en-GB" sz="3200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like </a:t>
            </a:r>
            <a:r>
              <a:rPr lang="en-GB" sz="3200" dirty="0" smtClean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excitable mice. </a:t>
            </a:r>
            <a:r>
              <a:rPr lang="en-GB" sz="3200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Power, wealth, influence – which of these is my favourite feeling? I cannot decide! </a:t>
            </a:r>
            <a:r>
              <a:rPr lang="en-GB" sz="3200" dirty="0" smtClean="0">
                <a:latin typeface="Segoe Script" panose="030B0504020000000003" pitchFamily="66" charset="0"/>
              </a:rPr>
              <a:t>The </a:t>
            </a:r>
            <a:r>
              <a:rPr lang="en-GB" sz="3200" dirty="0">
                <a:latin typeface="Segoe Script" panose="030B0504020000000003" pitchFamily="66" charset="0"/>
              </a:rPr>
              <a:t>King is dead! Long live the Queen! </a:t>
            </a:r>
          </a:p>
          <a:p>
            <a:pPr>
              <a:spcAft>
                <a:spcPts val="0"/>
              </a:spcAft>
            </a:pPr>
            <a:r>
              <a:rPr lang="en-GB" sz="3200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3421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1556792"/>
            <a:ext cx="58326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Segoe Script" panose="030B0504020000000003" pitchFamily="66" charset="0"/>
              </a:rPr>
              <a:t>I was desperate. Desperate as a hungry animal. Not any longer. </a:t>
            </a:r>
            <a:r>
              <a:rPr lang="en-GB" sz="2400" dirty="0" smtClean="0">
                <a:latin typeface="Segoe Script" panose="030B0504020000000003" pitchFamily="66" charset="0"/>
              </a:rPr>
              <a:t>However, </a:t>
            </a:r>
            <a:r>
              <a:rPr lang="en-GB" sz="2400" dirty="0" smtClean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GB" sz="2400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must go now, dear diary. I hear </a:t>
            </a:r>
            <a:r>
              <a:rPr lang="en-GB" sz="2400" dirty="0" smtClean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some soldiers</a:t>
            </a:r>
            <a:r>
              <a:rPr lang="en-GB" sz="2400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milling around outside my </a:t>
            </a:r>
            <a:r>
              <a:rPr lang="en-GB" sz="2400" dirty="0" smtClean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chamber </a:t>
            </a:r>
            <a:r>
              <a:rPr lang="en-GB" sz="2400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like </a:t>
            </a:r>
            <a:r>
              <a:rPr lang="en-GB" sz="2400" dirty="0" smtClean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excitable mice. </a:t>
            </a:r>
            <a:r>
              <a:rPr lang="en-GB" sz="2400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Power, wealth, influence – which of these is my favourite feeling? I cannot decide! </a:t>
            </a:r>
            <a:r>
              <a:rPr lang="en-GB" sz="2400" dirty="0" smtClean="0">
                <a:latin typeface="Segoe Script" panose="030B0504020000000003" pitchFamily="66" charset="0"/>
              </a:rPr>
              <a:t>The </a:t>
            </a:r>
            <a:r>
              <a:rPr lang="en-GB" sz="2400" dirty="0">
                <a:latin typeface="Segoe Script" panose="030B0504020000000003" pitchFamily="66" charset="0"/>
              </a:rPr>
              <a:t>King is dead! Long live the Queen! </a:t>
            </a:r>
            <a:endParaRPr lang="en-GB" sz="2400" dirty="0">
              <a:latin typeface="Segoe Script" panose="030B05040200000000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repetition</a:t>
            </a:r>
            <a:endParaRPr lang="en-GB" sz="20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304950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preposition</a:t>
            </a:r>
            <a:endParaRPr lang="en-GB" sz="20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62907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Segoe Script" panose="030B0504020000000003" pitchFamily="66" charset="0"/>
              </a:rPr>
              <a:t>s</a:t>
            </a:r>
            <a:r>
              <a:rPr lang="en-GB" sz="20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hort sentence</a:t>
            </a:r>
            <a:endParaRPr lang="en-GB" sz="20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0272" y="3443692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simile</a:t>
            </a:r>
            <a:endParaRPr lang="en-GB" sz="20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00" y="4149080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Segoe Script" panose="030B0504020000000003" pitchFamily="66" charset="0"/>
              </a:rPr>
              <a:t>t</a:t>
            </a:r>
            <a:r>
              <a:rPr lang="en-GB" sz="20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hree dash sentence</a:t>
            </a:r>
            <a:endParaRPr lang="en-GB" sz="20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5996" y="5516111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Segoe Script" panose="030B0504020000000003" pitchFamily="66" charset="0"/>
              </a:rPr>
              <a:t>e</a:t>
            </a:r>
            <a:r>
              <a:rPr lang="en-GB" sz="20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xuberant ending</a:t>
            </a:r>
            <a:endParaRPr lang="en-GB" sz="20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27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117693"/>
            <a:ext cx="9001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u="sng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Monday</a:t>
            </a:r>
            <a:endParaRPr lang="en-GB" dirty="0">
              <a:latin typeface="Segoe Script" panose="030B05040200000000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My dear diary, I am so desperate. Desperate as a hungry animal. When will I achieve my long-standing need for power? How rich could I become? Can I trust my husband to carry through my desired deed? Oh diary… I am so terribly desperate! 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b="1" u="sng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Tuesday</a:t>
            </a:r>
            <a:endParaRPr lang="en-GB" dirty="0">
              <a:latin typeface="Segoe Script" panose="030B05040200000000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Joy! I am desperate no more! This morning, as the damp, dawn mist swirled around the castle battlements, the King was found dead in his bed. Murdered! Why should I sound so surprised? Ha! Ha! We both know, my dearest, oldest friend, that it is I who arranged this heinous, devilish act. Unfortunately, my wretched husband worries too much; he </a:t>
            </a:r>
            <a:r>
              <a:rPr lang="en-GB" b="1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must</a:t>
            </a:r>
            <a:r>
              <a:rPr lang="en-GB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not become a hindrance or else…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b="1" u="sng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Wednesday</a:t>
            </a:r>
            <a:endParaRPr lang="en-GB" dirty="0">
              <a:latin typeface="Segoe Script" panose="030B05040200000000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If I were the last person on earth, I could not be happier. Imagine this! I can buy anything I desire – golden trinkets, rooms full of silver, a legion of dutiful servants. Hold on! An army…I need a stronger, more powerful army to rout Banquo and his treacherous family. After that… Queen of England! Queen of Europe! Queen of the World! Nobody can interfere with my plans!</a:t>
            </a:r>
            <a:endParaRPr lang="en-GB" dirty="0">
              <a:effectLst/>
              <a:latin typeface="Segoe Script" panose="030B05040200000000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9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474345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u="sng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Thursday</a:t>
            </a:r>
            <a:endParaRPr lang="en-GB" dirty="0">
              <a:latin typeface="Segoe Script" panose="030B05040200000000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Hmmm…. my husband will of course have to be persuaded of my plans. Not that I am concerned whatsoever by that. After all, I easily convinced this poor, weak man of the need to murder Duncan. Wicked, ghostly witches may talk in the new King of Scotland’s head; his heart is gripped tightly by my cold, strong hands. Macbeth is a mere puppet on a string, ready to dance to my tune. 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b="1" u="sng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Friday</a:t>
            </a:r>
            <a:endParaRPr lang="en-GB" dirty="0">
              <a:latin typeface="Segoe Script" panose="030B05040200000000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was desperate. Desperate as a hungry animal. Not any longer. However, I must go now, dear diary. I hear some soldiers, milling around outside my chamber like excitable mice. Power, wealth, influence – which of these is my favourite feeling? I cannot decide! The King is dead! Long live the Queen! </a:t>
            </a:r>
            <a:endParaRPr lang="en-GB" dirty="0">
              <a:effectLst/>
              <a:latin typeface="Segoe Script" panose="030B05040200000000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1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90872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smtClean="0">
                <a:latin typeface="Segoe Script" panose="030B0504020000000003" pitchFamily="66" charset="0"/>
                <a:ea typeface="Times New Roman" panose="02020603050405020304" pitchFamily="18" charset="0"/>
              </a:rPr>
              <a:t>Let’s have a look at some of your writing, so far…</a:t>
            </a:r>
            <a:endParaRPr lang="en-GB" sz="4800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42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7539" r="10000" b="8730"/>
          <a:stretch/>
        </p:blipFill>
        <p:spPr bwMode="auto">
          <a:xfrm>
            <a:off x="0" y="4370"/>
            <a:ext cx="9144000" cy="685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63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0"/>
            <a:ext cx="892899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LADY MACBETH</a:t>
            </a: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Great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Glamis, worthy Cawdor,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Greater than both, by the all-hail hereafter,</a:t>
            </a:r>
          </a:p>
          <a:p>
            <a:r>
              <a:rPr lang="en-GB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MACBETH</a:t>
            </a: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dearest love,</a:t>
            </a: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Duncan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comes here tonight.</a:t>
            </a:r>
          </a:p>
          <a:p>
            <a:r>
              <a:rPr lang="en-GB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LADY MACBETH</a:t>
            </a: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when goes hence?</a:t>
            </a:r>
          </a:p>
          <a:p>
            <a:r>
              <a:rPr lang="en-GB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MACBETH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Tomorrow, as he purposes.</a:t>
            </a:r>
          </a:p>
          <a:p>
            <a:r>
              <a:rPr lang="en-GB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LADY MACBETH</a:t>
            </a: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, never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Shall sun that morrow see!</a:t>
            </a: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Look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like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innocent flower,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But be the serpent under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Only look up clear.</a:t>
            </a: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Leave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all the rest to me.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 raven himself is hoarse 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croaks the fatal entrance of Duncan 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my battlements. </a:t>
            </a:r>
          </a:p>
        </p:txBody>
      </p:sp>
    </p:spTree>
    <p:extLst>
      <p:ext uri="{BB962C8B-B14F-4D97-AF65-F5344CB8AC3E}">
        <p14:creationId xmlns:p14="http://schemas.microsoft.com/office/powerpoint/2010/main" val="3485862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8867522" cy="47525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8797" y="5589240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What happens next?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3254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1225" y="1385198"/>
            <a:ext cx="4982054" cy="1650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75" b="1" u="sng" dirty="0">
                <a:latin typeface="Arial" panose="020B0604020202020204" pitchFamily="34" charset="0"/>
                <a:cs typeface="Arial" panose="020B0604020202020204" pitchFamily="34" charset="0"/>
              </a:rPr>
              <a:t>Week </a:t>
            </a:r>
            <a:r>
              <a:rPr lang="en-GB" sz="3375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33 </a:t>
            </a:r>
            <a:endParaRPr lang="en-GB" sz="3375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375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Tuesday </a:t>
            </a:r>
            <a:r>
              <a:rPr lang="en-GB" sz="3375" b="1" u="sng" dirty="0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</a:p>
          <a:p>
            <a:endParaRPr lang="en-GB" sz="3375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89838" y="3212976"/>
            <a:ext cx="5204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Exploring Lady Macbeth’s true feelings.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8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8367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GB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marL="0" indent="0">
              <a:buNone/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marL="0" indent="0">
              <a:buNone/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  <a:p>
            <a:pPr marL="0" indent="0">
              <a:buNone/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  <a:p>
            <a:pPr marL="0" indent="0">
              <a:buNone/>
            </a:pP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91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980728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Comic Sans MS" panose="030F0702030302020204" pitchFamily="66" charset="0"/>
              </a:rPr>
              <a:t>It’s the morning after King Duncan’s murder.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Comic Sans MS" panose="030F0702030302020204" pitchFamily="66" charset="0"/>
              </a:rPr>
              <a:t>Write a </a:t>
            </a:r>
            <a:r>
              <a:rPr lang="en-GB" sz="3600" dirty="0">
                <a:latin typeface="Comic Sans MS" panose="030F0702030302020204" pitchFamily="66" charset="0"/>
              </a:rPr>
              <a:t>first person diary </a:t>
            </a:r>
            <a:r>
              <a:rPr lang="en-GB" sz="3600" dirty="0" smtClean="0">
                <a:latin typeface="Comic Sans MS" panose="030F0702030302020204" pitchFamily="66" charset="0"/>
              </a:rPr>
              <a:t>entry as </a:t>
            </a:r>
            <a:r>
              <a:rPr lang="en-GB" sz="3600" dirty="0">
                <a:latin typeface="Comic Sans MS" panose="030F0702030302020204" pitchFamily="66" charset="0"/>
              </a:rPr>
              <a:t>Lady Macbeth, describing </a:t>
            </a:r>
            <a:r>
              <a:rPr lang="en-GB" sz="3600" dirty="0" smtClean="0">
                <a:latin typeface="Comic Sans MS" panose="030F0702030302020204" pitchFamily="66" charset="0"/>
              </a:rPr>
              <a:t>her feelings about the King’s murder.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Comic Sans MS" panose="030F0702030302020204" pitchFamily="66" charset="0"/>
              </a:rPr>
              <a:t>Try to hint at what might happen in the future, too.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76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0" t="29129" r="33438" b="18266"/>
          <a:stretch/>
        </p:blipFill>
        <p:spPr bwMode="auto">
          <a:xfrm>
            <a:off x="491318" y="914400"/>
            <a:ext cx="3648633" cy="51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92109" y="1700808"/>
            <a:ext cx="72008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915118" y="4437112"/>
            <a:ext cx="121672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907704" y="3068960"/>
            <a:ext cx="72008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976212" y="5536663"/>
            <a:ext cx="165968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139951" y="1193343"/>
            <a:ext cx="3416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Segoe Script" panose="020B0504020000000003" pitchFamily="34" charset="0"/>
              </a:rPr>
              <a:t>W</a:t>
            </a:r>
            <a:r>
              <a:rPr lang="en-GB" sz="2400" b="1" dirty="0" smtClean="0">
                <a:latin typeface="Segoe Script" panose="020B0504020000000003" pitchFamily="34" charset="0"/>
              </a:rPr>
              <a:t>hat </a:t>
            </a:r>
            <a:r>
              <a:rPr lang="en-GB" sz="2400" b="1" dirty="0">
                <a:latin typeface="Segoe Script" panose="020B0504020000000003" pitchFamily="34" charset="0"/>
              </a:rPr>
              <a:t>am I writing?</a:t>
            </a:r>
          </a:p>
        </p:txBody>
      </p:sp>
      <p:sp>
        <p:nvSpPr>
          <p:cNvPr id="9" name="Rectangle 8"/>
          <p:cNvSpPr/>
          <p:nvPr/>
        </p:nvSpPr>
        <p:spPr>
          <a:xfrm>
            <a:off x="4139951" y="2564904"/>
            <a:ext cx="4240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Segoe Script" panose="020B0504020000000003" pitchFamily="34" charset="0"/>
              </a:rPr>
              <a:t>W</a:t>
            </a:r>
            <a:r>
              <a:rPr lang="en-GB" sz="2400" b="1" dirty="0" smtClean="0">
                <a:latin typeface="Segoe Script" panose="020B0504020000000003" pitchFamily="34" charset="0"/>
              </a:rPr>
              <a:t>ho </a:t>
            </a:r>
            <a:r>
              <a:rPr lang="en-GB" sz="2400" b="1" dirty="0">
                <a:latin typeface="Segoe Script" panose="020B0504020000000003" pitchFamily="34" charset="0"/>
              </a:rPr>
              <a:t>am I writing it for?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39951" y="3861048"/>
            <a:ext cx="3647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Segoe Script" panose="020B0504020000000003" pitchFamily="34" charset="0"/>
              </a:rPr>
              <a:t>W</a:t>
            </a:r>
            <a:r>
              <a:rPr lang="en-GB" sz="2400" b="1" dirty="0" smtClean="0">
                <a:latin typeface="Segoe Script" panose="020B0504020000000003" pitchFamily="34" charset="0"/>
              </a:rPr>
              <a:t>hy </a:t>
            </a:r>
            <a:r>
              <a:rPr lang="en-GB" sz="2400" b="1" dirty="0">
                <a:latin typeface="Segoe Script" panose="020B0504020000000003" pitchFamily="34" charset="0"/>
              </a:rPr>
              <a:t>am I writing it?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39951" y="4921935"/>
            <a:ext cx="4680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>
                <a:latin typeface="Segoe Script" panose="020B0504020000000003" pitchFamily="34" charset="0"/>
              </a:rPr>
              <a:t>W</a:t>
            </a:r>
            <a:r>
              <a:rPr lang="en-GB" sz="2400" b="1" dirty="0" smtClean="0">
                <a:latin typeface="Segoe Script" panose="020B0504020000000003" pitchFamily="34" charset="0"/>
              </a:rPr>
              <a:t>hat </a:t>
            </a:r>
            <a:r>
              <a:rPr lang="en-GB" sz="2400" b="1" dirty="0">
                <a:latin typeface="Segoe Script" panose="020B0504020000000003" pitchFamily="34" charset="0"/>
              </a:rPr>
              <a:t>do I want the reader to do?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19259" y="1807408"/>
            <a:ext cx="2465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Segoe Script" panose="020B0504020000000003" pitchFamily="34" charset="0"/>
              </a:rPr>
              <a:t>A diary entry</a:t>
            </a:r>
            <a:endParaRPr lang="en-GB" sz="2400" b="1" dirty="0">
              <a:latin typeface="Segoe Script" panose="020B05040200000000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19259" y="3130052"/>
            <a:ext cx="4208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Segoe Script" panose="020B0504020000000003" pitchFamily="34" charset="0"/>
              </a:rPr>
              <a:t>Other Year Six children</a:t>
            </a:r>
            <a:endParaRPr lang="en-GB" sz="2400" b="1" dirty="0">
              <a:latin typeface="Segoe Script" panose="020B05040200000000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19259" y="4339957"/>
            <a:ext cx="2303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Segoe Script" panose="020B0504020000000003" pitchFamily="34" charset="0"/>
              </a:rPr>
              <a:t>To entertain</a:t>
            </a:r>
            <a:endParaRPr lang="en-GB" sz="2400" b="1" dirty="0">
              <a:latin typeface="Segoe Script" panose="020B05040200000000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19259" y="5752687"/>
            <a:ext cx="5828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Segoe Script" panose="020B0504020000000003" pitchFamily="34" charset="0"/>
              </a:rPr>
              <a:t>To understand how greedy and </a:t>
            </a:r>
          </a:p>
          <a:p>
            <a:r>
              <a:rPr lang="en-GB" sz="2400" b="1" dirty="0" smtClean="0">
                <a:latin typeface="Segoe Script" panose="020B0504020000000003" pitchFamily="34" charset="0"/>
              </a:rPr>
              <a:t>ambitious Lady Macbeth really is</a:t>
            </a:r>
            <a:endParaRPr lang="en-GB" sz="2400" b="1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96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1314</Words>
  <Application>Microsoft Office PowerPoint</Application>
  <PresentationFormat>On-screen Show (4:3)</PresentationFormat>
  <Paragraphs>118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Comic Sans MS</vt:lpstr>
      <vt:lpstr>Segoe Script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hometeacher</dc:creator>
  <cp:lastModifiedBy>Fitzpatrick, Patrick</cp:lastModifiedBy>
  <cp:revision>60</cp:revision>
  <dcterms:created xsi:type="dcterms:W3CDTF">2015-11-29T18:32:12Z</dcterms:created>
  <dcterms:modified xsi:type="dcterms:W3CDTF">2021-05-31T12:56:51Z</dcterms:modified>
</cp:coreProperties>
</file>