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05" r:id="rId2"/>
    <p:sldId id="258" r:id="rId3"/>
    <p:sldId id="263" r:id="rId4"/>
    <p:sldId id="264" r:id="rId5"/>
    <p:sldId id="294" r:id="rId6"/>
    <p:sldId id="289" r:id="rId7"/>
    <p:sldId id="295" r:id="rId8"/>
    <p:sldId id="290" r:id="rId9"/>
    <p:sldId id="296" r:id="rId10"/>
    <p:sldId id="308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293" r:id="rId20"/>
    <p:sldId id="322" r:id="rId21"/>
    <p:sldId id="307" r:id="rId22"/>
    <p:sldId id="267" r:id="rId23"/>
  </p:sldIdLst>
  <p:sldSz cx="9144000" cy="6858000" type="screen4x3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Twinkl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EF9"/>
    <a:srgbClr val="00A7E6"/>
    <a:srgbClr val="007AC2"/>
    <a:srgbClr val="85BD33"/>
    <a:srgbClr val="25B7BC"/>
    <a:srgbClr val="F1884C"/>
    <a:srgbClr val="EE73AA"/>
    <a:srgbClr val="7969AD"/>
    <a:srgbClr val="FFFFFF"/>
    <a:srgbClr val="CCE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94660"/>
  </p:normalViewPr>
  <p:slideViewPr>
    <p:cSldViewPr showGuides="1">
      <p:cViewPr varScale="1">
        <p:scale>
          <a:sx n="69" d="100"/>
          <a:sy n="69" d="100"/>
        </p:scale>
        <p:origin x="1268" y="4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>
                <a:latin typeface="Roboto" panose="02000000000000000000" pitchFamily="2" charset="0"/>
              </a:rPr>
              <a:t>21/05/2021</a:t>
            </a:fld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3D02C5D1-7818-41B5-ABAD-5E4B38A5388F}" type="datetimeFigureOut">
              <a:rPr lang="en-GB" smtClean="0"/>
              <a:pPr/>
              <a:t>21/05/2021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" panose="02000000000000000000" pitchFamily="2" charset="0"/>
              </a:defRPr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twinkl-life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twinkl-life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1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5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7" r:id="rId3"/>
    <p:sldLayoutId id="2147483662" r:id="rId4"/>
    <p:sldLayoutId id="2147483663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she-association.org.uk/curriculum-and-resources/resources/programme-study-pshe-education-key-stages-1%E2%80%935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40587" y="6420231"/>
            <a:ext cx="4662825" cy="21917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800" b="1" dirty="0">
                <a:solidFill>
                  <a:srgbClr val="FFFFFF"/>
                </a:solidFill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PSHE and Citizenship | UKS2 | Living in the Wider World | Aiming High | The World of Work | Lesson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823" y="1051093"/>
            <a:ext cx="1614353" cy="934372"/>
          </a:xfrm>
          <a:prstGeom prst="rect">
            <a:avLst/>
          </a:prstGeom>
        </p:spPr>
      </p:pic>
      <p:sp>
        <p:nvSpPr>
          <p:cNvPr id="6" name="Text Placeholder 16"/>
          <p:cNvSpPr txBox="1">
            <a:spLocks/>
          </p:cNvSpPr>
          <p:nvPr/>
        </p:nvSpPr>
        <p:spPr>
          <a:xfrm>
            <a:off x="971600" y="3199950"/>
            <a:ext cx="7200800" cy="543989"/>
          </a:xfrm>
          <a:prstGeom prst="roundRect">
            <a:avLst>
              <a:gd name="adj" fmla="val 2585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Living in the Wider World | Aiming High</a:t>
            </a:r>
          </a:p>
        </p:txBody>
      </p:sp>
      <p:sp>
        <p:nvSpPr>
          <p:cNvPr id="7" name="Title 17"/>
          <p:cNvSpPr txBox="1">
            <a:spLocks/>
          </p:cNvSpPr>
          <p:nvPr/>
        </p:nvSpPr>
        <p:spPr>
          <a:xfrm>
            <a:off x="755650" y="2359034"/>
            <a:ext cx="7632700" cy="655294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PSHE and Citizenship</a:t>
            </a:r>
          </a:p>
        </p:txBody>
      </p:sp>
    </p:spTree>
    <p:extLst>
      <p:ext uri="{BB962C8B-B14F-4D97-AF65-F5344CB8AC3E}">
        <p14:creationId xmlns:p14="http://schemas.microsoft.com/office/powerpoint/2010/main" val="140760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0FAF-5F5B-4A63-B443-ED975F7A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2" charset="0"/>
              </a:rPr>
              <a:t>Which Skill?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7C301-194F-4763-BB50-BEDF42E9C40A}"/>
              </a:ext>
            </a:extLst>
          </p:cNvPr>
          <p:cNvSpPr/>
          <p:nvPr/>
        </p:nvSpPr>
        <p:spPr>
          <a:xfrm>
            <a:off x="755650" y="1556792"/>
            <a:ext cx="1278641" cy="460644"/>
          </a:xfrm>
          <a:prstGeom prst="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positivity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A8E38-D2AC-440F-B82F-9B49BBBF76E7}"/>
              </a:ext>
            </a:extLst>
          </p:cNvPr>
          <p:cNvSpPr/>
          <p:nvPr/>
        </p:nvSpPr>
        <p:spPr>
          <a:xfrm>
            <a:off x="755650" y="2198491"/>
            <a:ext cx="2007471" cy="460644"/>
          </a:xfrm>
          <a:prstGeom prst="rect">
            <a:avLst/>
          </a:prstGeom>
          <a:solidFill>
            <a:srgbClr val="00A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making decisions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9EF1B-68F3-4CE5-97A0-766DEA3304F7}"/>
              </a:ext>
            </a:extLst>
          </p:cNvPr>
          <p:cNvSpPr/>
          <p:nvPr/>
        </p:nvSpPr>
        <p:spPr>
          <a:xfrm>
            <a:off x="755650" y="2840190"/>
            <a:ext cx="1503489" cy="460644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teamwork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B0C637-53D5-46B3-BE95-073A5B0373D8}"/>
              </a:ext>
            </a:extLst>
          </p:cNvPr>
          <p:cNvSpPr/>
          <p:nvPr/>
        </p:nvSpPr>
        <p:spPr>
          <a:xfrm>
            <a:off x="755650" y="4765288"/>
            <a:ext cx="1422657" cy="460644"/>
          </a:xfrm>
          <a:prstGeom prst="rect">
            <a:avLst/>
          </a:prstGeom>
          <a:solidFill>
            <a:srgbClr val="6F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creativity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B3AB59-FA20-4185-8D73-A3DD72EF2685}"/>
              </a:ext>
            </a:extLst>
          </p:cNvPr>
          <p:cNvSpPr/>
          <p:nvPr/>
        </p:nvSpPr>
        <p:spPr>
          <a:xfrm>
            <a:off x="755650" y="3481889"/>
            <a:ext cx="2155864" cy="460644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listening to others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A5992-07D7-4ED0-BD3E-5144E321D73E}"/>
              </a:ext>
            </a:extLst>
          </p:cNvPr>
          <p:cNvSpPr/>
          <p:nvPr/>
        </p:nvSpPr>
        <p:spPr>
          <a:xfrm>
            <a:off x="755650" y="4123588"/>
            <a:ext cx="1872208" cy="460644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presenting ideas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75511-9879-4BF6-82C4-F4E7349CE2EB}"/>
              </a:ext>
            </a:extLst>
          </p:cNvPr>
          <p:cNvSpPr/>
          <p:nvPr/>
        </p:nvSpPr>
        <p:spPr>
          <a:xfrm>
            <a:off x="755650" y="5406989"/>
            <a:ext cx="2003096" cy="460644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problem-solving</a:t>
            </a:r>
          </a:p>
        </p:txBody>
      </p:sp>
      <p:pic>
        <p:nvPicPr>
          <p:cNvPr id="11" name="Group Work">
            <a:extLst>
              <a:ext uri="{FF2B5EF4-FFF2-40B4-BE49-F238E27FC236}">
                <a16:creationId xmlns:a16="http://schemas.microsoft.com/office/drawing/2014/main" id="{C9F5725E-902A-460B-924C-AC714BA0A1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50" y="549275"/>
            <a:ext cx="864000" cy="864000"/>
          </a:xfrm>
          <a:prstGeom prst="rect">
            <a:avLst/>
          </a:prstGeom>
        </p:spPr>
      </p:pic>
      <p:pic>
        <p:nvPicPr>
          <p:cNvPr id="13" name="Picture 12" descr="A person wearing a costume&#10;&#10;Description automatically generated">
            <a:extLst>
              <a:ext uri="{FF2B5EF4-FFF2-40B4-BE49-F238E27FC236}">
                <a16:creationId xmlns:a16="http://schemas.microsoft.com/office/drawing/2014/main" id="{AA4558EA-9B74-43BC-B1A2-C297645079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15235" y="1844823"/>
            <a:ext cx="2069103" cy="45342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3F1093-381D-4E04-A2DA-40650CA22D00}"/>
              </a:ext>
            </a:extLst>
          </p:cNvPr>
          <p:cNvSpPr txBox="1"/>
          <p:nvPr/>
        </p:nvSpPr>
        <p:spPr>
          <a:xfrm>
            <a:off x="5292080" y="2204864"/>
            <a:ext cx="3096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seven skills are all skills that you will have achieved or will be working on achieving at the moment.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EB1CF-D389-46BF-BAF5-7595C89236AC}"/>
              </a:ext>
            </a:extLst>
          </p:cNvPr>
          <p:cNvSpPr txBox="1"/>
          <p:nvPr/>
        </p:nvSpPr>
        <p:spPr>
          <a:xfrm>
            <a:off x="5292080" y="3595083"/>
            <a:ext cx="3096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Spend some time with your group considering why each skill would be important to an employer and why they are necessary for the world of work. </a:t>
            </a:r>
          </a:p>
        </p:txBody>
      </p:sp>
    </p:spTree>
    <p:extLst>
      <p:ext uri="{BB962C8B-B14F-4D97-AF65-F5344CB8AC3E}">
        <p14:creationId xmlns:p14="http://schemas.microsoft.com/office/powerpoint/2010/main" val="10731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  <p:bldP spid="9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D9258-7E32-44C9-AD41-5E599006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Areas of 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E484A-BD39-4F5E-BDFD-E4BDF07A70B4}"/>
              </a:ext>
            </a:extLst>
          </p:cNvPr>
          <p:cNvSpPr/>
          <p:nvPr/>
        </p:nvSpPr>
        <p:spPr>
          <a:xfrm>
            <a:off x="755650" y="1473201"/>
            <a:ext cx="7632700" cy="864000"/>
          </a:xfrm>
          <a:prstGeom prst="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ysClr val="windowText" lastClr="000000"/>
                </a:solidFill>
              </a:rPr>
              <a:t>There are many ways to group different jobs. Here we have different jobs grouped in 24 ways.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A9AE4-85C4-4C71-80D2-A01D6E736431}"/>
              </a:ext>
            </a:extLst>
          </p:cNvPr>
          <p:cNvSpPr/>
          <p:nvPr/>
        </p:nvSpPr>
        <p:spPr>
          <a:xfrm>
            <a:off x="462853" y="2636912"/>
            <a:ext cx="3866692" cy="694595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1. Accountancy, Banking and Finance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BEAC71-2AF9-48E2-B477-484F56B032F6}"/>
              </a:ext>
            </a:extLst>
          </p:cNvPr>
          <p:cNvSpPr/>
          <p:nvPr/>
        </p:nvSpPr>
        <p:spPr>
          <a:xfrm>
            <a:off x="462853" y="3440079"/>
            <a:ext cx="3866692" cy="694595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2. Business, Consulting and Management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DBBB5-06F9-41DD-B2F7-238A33642F44}"/>
              </a:ext>
            </a:extLst>
          </p:cNvPr>
          <p:cNvSpPr/>
          <p:nvPr/>
        </p:nvSpPr>
        <p:spPr>
          <a:xfrm>
            <a:off x="462853" y="4243246"/>
            <a:ext cx="3866692" cy="564424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3. Charity and Voluntary Work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5639D2-B54F-40A4-8E3A-AF4CFA55C3DB}"/>
              </a:ext>
            </a:extLst>
          </p:cNvPr>
          <p:cNvSpPr/>
          <p:nvPr/>
        </p:nvSpPr>
        <p:spPr>
          <a:xfrm>
            <a:off x="462853" y="4916242"/>
            <a:ext cx="3866692" cy="564424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4. Creative Arts and Design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E6E801-8635-4118-B2A4-574CC6962CCF}"/>
              </a:ext>
            </a:extLst>
          </p:cNvPr>
          <p:cNvSpPr/>
          <p:nvPr/>
        </p:nvSpPr>
        <p:spPr>
          <a:xfrm>
            <a:off x="462853" y="5589240"/>
            <a:ext cx="3866692" cy="564424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5. Energy and Utilities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AF7F84-0B4E-456B-8EB7-0F6BCD3FB736}"/>
              </a:ext>
            </a:extLst>
          </p:cNvPr>
          <p:cNvSpPr/>
          <p:nvPr/>
        </p:nvSpPr>
        <p:spPr>
          <a:xfrm>
            <a:off x="4814456" y="2636540"/>
            <a:ext cx="3866693" cy="694595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spc="-30" dirty="0"/>
              <a:t>6. Engineering and Manufacturing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182C30-83A5-4A30-BBB1-0C5F59DB8FC0}"/>
              </a:ext>
            </a:extLst>
          </p:cNvPr>
          <p:cNvSpPr/>
          <p:nvPr/>
        </p:nvSpPr>
        <p:spPr>
          <a:xfrm>
            <a:off x="4814456" y="3445200"/>
            <a:ext cx="3866693" cy="564424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7. Environment and Agriculture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9C9D02-4CF5-47BA-94EE-389FC7D9AD3F}"/>
              </a:ext>
            </a:extLst>
          </p:cNvPr>
          <p:cNvSpPr/>
          <p:nvPr/>
        </p:nvSpPr>
        <p:spPr>
          <a:xfrm>
            <a:off x="4814456" y="4123689"/>
            <a:ext cx="3866693" cy="564424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8. Healthcare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1ABC55-ED8F-41BE-AAC0-75528B025E66}"/>
              </a:ext>
            </a:extLst>
          </p:cNvPr>
          <p:cNvSpPr/>
          <p:nvPr/>
        </p:nvSpPr>
        <p:spPr>
          <a:xfrm>
            <a:off x="4814456" y="4802178"/>
            <a:ext cx="3866693" cy="67299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9. Hospitality and Events Management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E23E0E-A24C-4566-B31E-BF250459D110}"/>
              </a:ext>
            </a:extLst>
          </p:cNvPr>
          <p:cNvSpPr/>
          <p:nvPr/>
        </p:nvSpPr>
        <p:spPr>
          <a:xfrm>
            <a:off x="4814456" y="5589240"/>
            <a:ext cx="3866693" cy="564424"/>
          </a:xfrm>
          <a:prstGeom prst="rect">
            <a:avLst/>
          </a:prstGeom>
          <a:solidFill>
            <a:srgbClr val="00A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10. Information Technology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5889A4-B10D-424B-9B2D-7F58EA468472}"/>
              </a:ext>
            </a:extLst>
          </p:cNvPr>
          <p:cNvSpPr/>
          <p:nvPr/>
        </p:nvSpPr>
        <p:spPr>
          <a:xfrm>
            <a:off x="462853" y="2636540"/>
            <a:ext cx="3866692" cy="564051"/>
          </a:xfrm>
          <a:prstGeom prst="rect">
            <a:avLst/>
          </a:prstGeom>
          <a:solidFill>
            <a:srgbClr val="2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11. Law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508A207-98F9-41C0-9D5F-1E92F8D3E717}"/>
              </a:ext>
            </a:extLst>
          </p:cNvPr>
          <p:cNvSpPr/>
          <p:nvPr/>
        </p:nvSpPr>
        <p:spPr>
          <a:xfrm>
            <a:off x="462853" y="3392111"/>
            <a:ext cx="3866692" cy="493349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12. Law Enforcement and Security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D4E024-2668-4B56-8750-8D9A8F6250C3}"/>
              </a:ext>
            </a:extLst>
          </p:cNvPr>
          <p:cNvSpPr/>
          <p:nvPr/>
        </p:nvSpPr>
        <p:spPr>
          <a:xfrm>
            <a:off x="462853" y="4076980"/>
            <a:ext cx="3866692" cy="564424"/>
          </a:xfrm>
          <a:prstGeom prst="rect">
            <a:avLst/>
          </a:prstGeom>
          <a:solidFill>
            <a:srgbClr val="2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13. Leisure, Sport and Tourism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A4D071-3EBB-4FC4-9743-C928C0E4DF87}"/>
              </a:ext>
            </a:extLst>
          </p:cNvPr>
          <p:cNvSpPr/>
          <p:nvPr/>
        </p:nvSpPr>
        <p:spPr>
          <a:xfrm>
            <a:off x="462853" y="4832924"/>
            <a:ext cx="3866692" cy="564424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14. Marketing, Advertising and PR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05070A-C2E9-4D7A-B636-7646DF1392CC}"/>
              </a:ext>
            </a:extLst>
          </p:cNvPr>
          <p:cNvSpPr/>
          <p:nvPr/>
        </p:nvSpPr>
        <p:spPr>
          <a:xfrm>
            <a:off x="462853" y="5588868"/>
            <a:ext cx="3866692" cy="564424"/>
          </a:xfrm>
          <a:prstGeom prst="rect">
            <a:avLst/>
          </a:prstGeom>
          <a:solidFill>
            <a:srgbClr val="2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15. Media and Internet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66D776-D054-4775-8B92-2EB8F0D2BED9}"/>
              </a:ext>
            </a:extLst>
          </p:cNvPr>
          <p:cNvSpPr/>
          <p:nvPr/>
        </p:nvSpPr>
        <p:spPr>
          <a:xfrm>
            <a:off x="4814456" y="2636168"/>
            <a:ext cx="3866693" cy="564423"/>
          </a:xfrm>
          <a:prstGeom prst="rect">
            <a:avLst/>
          </a:prstGeom>
          <a:solidFill>
            <a:srgbClr val="2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16. Property and Construction</a:t>
            </a:r>
            <a:endParaRPr lang="en-GB" spc="-3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64C100-C274-4090-B91A-12D1F46CD193}"/>
              </a:ext>
            </a:extLst>
          </p:cNvPr>
          <p:cNvSpPr/>
          <p:nvPr/>
        </p:nvSpPr>
        <p:spPr>
          <a:xfrm>
            <a:off x="4814456" y="3341800"/>
            <a:ext cx="3866693" cy="694595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17. Public Services and Administration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F9F51B-4A4A-4A8B-84DC-14E4F0246165}"/>
              </a:ext>
            </a:extLst>
          </p:cNvPr>
          <p:cNvSpPr/>
          <p:nvPr/>
        </p:nvSpPr>
        <p:spPr>
          <a:xfrm>
            <a:off x="4814456" y="4177604"/>
            <a:ext cx="3866693" cy="564424"/>
          </a:xfrm>
          <a:prstGeom prst="rect">
            <a:avLst/>
          </a:prstGeom>
          <a:solidFill>
            <a:srgbClr val="2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18. Recruitment and HR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CBABE4-0E0B-42EC-BB18-3BDF21FC74D8}"/>
              </a:ext>
            </a:extLst>
          </p:cNvPr>
          <p:cNvSpPr/>
          <p:nvPr/>
        </p:nvSpPr>
        <p:spPr>
          <a:xfrm>
            <a:off x="4814456" y="4883237"/>
            <a:ext cx="3866693" cy="564424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19. Retail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1CF17-C3A2-450F-AF83-3FC428D62FDD}"/>
              </a:ext>
            </a:extLst>
          </p:cNvPr>
          <p:cNvSpPr/>
          <p:nvPr/>
        </p:nvSpPr>
        <p:spPr>
          <a:xfrm>
            <a:off x="4814456" y="5588868"/>
            <a:ext cx="3866693" cy="564424"/>
          </a:xfrm>
          <a:prstGeom prst="rect">
            <a:avLst/>
          </a:prstGeom>
          <a:solidFill>
            <a:srgbClr val="25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r>
              <a:rPr lang="en-GB" dirty="0"/>
              <a:t>20. Sales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B4793F-6D85-4020-AA61-92DB90B228B6}"/>
              </a:ext>
            </a:extLst>
          </p:cNvPr>
          <p:cNvSpPr/>
          <p:nvPr/>
        </p:nvSpPr>
        <p:spPr>
          <a:xfrm>
            <a:off x="462853" y="2636168"/>
            <a:ext cx="3866692" cy="564051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21. Science and Pharmaceuticals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CF2FE7-76A1-446F-8D3D-F863E53EE40F}"/>
              </a:ext>
            </a:extLst>
          </p:cNvPr>
          <p:cNvSpPr/>
          <p:nvPr/>
        </p:nvSpPr>
        <p:spPr>
          <a:xfrm>
            <a:off x="462853" y="3391739"/>
            <a:ext cx="3866692" cy="493349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22. Social Care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ED637D-39DC-4225-8E43-28A43C13C83B}"/>
              </a:ext>
            </a:extLst>
          </p:cNvPr>
          <p:cNvSpPr/>
          <p:nvPr/>
        </p:nvSpPr>
        <p:spPr>
          <a:xfrm>
            <a:off x="462853" y="4076608"/>
            <a:ext cx="3866692" cy="564424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23. Teaching and Education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0CA6C4F-37A2-429C-BF87-078A5C41FB90}"/>
              </a:ext>
            </a:extLst>
          </p:cNvPr>
          <p:cNvSpPr/>
          <p:nvPr/>
        </p:nvSpPr>
        <p:spPr>
          <a:xfrm>
            <a:off x="462853" y="4832552"/>
            <a:ext cx="3866692" cy="564424"/>
          </a:xfrm>
          <a:prstGeom prst="rect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dirty="0"/>
              <a:t>24. Transport and Logistics</a:t>
            </a:r>
          </a:p>
        </p:txBody>
      </p:sp>
      <p:pic>
        <p:nvPicPr>
          <p:cNvPr id="25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37DB4CE3-F65C-43A9-B0FC-FC8777DD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1AC5528F-81B6-45BD-9DBB-723994D857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298" y="2204865"/>
            <a:ext cx="3397836" cy="4653136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97B09DB-DA3D-43FD-9D46-F538983C31FA}"/>
              </a:ext>
            </a:extLst>
          </p:cNvPr>
          <p:cNvSpPr/>
          <p:nvPr/>
        </p:nvSpPr>
        <p:spPr>
          <a:xfrm>
            <a:off x="1835696" y="2766742"/>
            <a:ext cx="3054134" cy="1094305"/>
          </a:xfrm>
          <a:prstGeom prst="wedgeRectCallout">
            <a:avLst>
              <a:gd name="adj1" fmla="val 56199"/>
              <a:gd name="adj2" fmla="val -262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en-GB" dirty="0"/>
              <a:t>Do you know a definition or explanation for each area of work?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2C7888C-2B55-4B49-B54A-3A2F542F0AC2}"/>
              </a:ext>
            </a:extLst>
          </p:cNvPr>
          <p:cNvSpPr/>
          <p:nvPr/>
        </p:nvSpPr>
        <p:spPr>
          <a:xfrm>
            <a:off x="1848272" y="4149080"/>
            <a:ext cx="3054134" cy="1728192"/>
          </a:xfrm>
          <a:prstGeom prst="wedgeRectCallout">
            <a:avLst>
              <a:gd name="adj1" fmla="val 57135"/>
              <a:gd name="adj2" fmla="val -3324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algn="ctr"/>
            <a:r>
              <a:rPr lang="en-GB" dirty="0"/>
              <a:t>If not, could you research the area of work and then try and explain what it is and what people in those roles do?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9C22213A-63C5-45E2-B8B1-418D2065C0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5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03D8-66BF-45A5-8B9B-49840DA66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CF720E0B-53C8-4E92-B1DA-82F5A6C36B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938577-DF03-4096-BF72-E700F221D943}"/>
              </a:ext>
            </a:extLst>
          </p:cNvPr>
          <p:cNvSpPr txBox="1"/>
          <p:nvPr/>
        </p:nvSpPr>
        <p:spPr>
          <a:xfrm>
            <a:off x="755650" y="1556792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As well as knowing about different careers that exist, it is important to understand the routes you can take to get there.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3AFB7-1D81-463F-A774-46488ECBBB32}"/>
              </a:ext>
            </a:extLst>
          </p:cNvPr>
          <p:cNvSpPr txBox="1"/>
          <p:nvPr/>
        </p:nvSpPr>
        <p:spPr>
          <a:xfrm>
            <a:off x="756047" y="2460238"/>
            <a:ext cx="76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Different routes that exist within our country are: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E0AE7-6EEB-4014-BEDD-5BC496233863}"/>
              </a:ext>
            </a:extLst>
          </p:cNvPr>
          <p:cNvSpPr/>
          <p:nvPr/>
        </p:nvSpPr>
        <p:spPr>
          <a:xfrm>
            <a:off x="457198" y="3094446"/>
            <a:ext cx="3780000" cy="694595"/>
          </a:xfrm>
          <a:prstGeom prst="rect">
            <a:avLst/>
          </a:prstGeom>
          <a:solidFill>
            <a:srgbClr val="796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college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C73570-8507-4A52-9D34-1C29F63052E2}"/>
              </a:ext>
            </a:extLst>
          </p:cNvPr>
          <p:cNvSpPr/>
          <p:nvPr/>
        </p:nvSpPr>
        <p:spPr>
          <a:xfrm>
            <a:off x="457198" y="4102557"/>
            <a:ext cx="3780000" cy="694595"/>
          </a:xfrm>
          <a:prstGeom prst="rect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 experience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282DBA-3083-44C3-BF42-E0FD33DAC450}"/>
              </a:ext>
            </a:extLst>
          </p:cNvPr>
          <p:cNvSpPr/>
          <p:nvPr/>
        </p:nvSpPr>
        <p:spPr>
          <a:xfrm>
            <a:off x="457198" y="5110669"/>
            <a:ext cx="3780000" cy="694595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93C5-B2DE-4EA9-8840-8FE96CFB35A8}"/>
              </a:ext>
            </a:extLst>
          </p:cNvPr>
          <p:cNvSpPr/>
          <p:nvPr/>
        </p:nvSpPr>
        <p:spPr>
          <a:xfrm>
            <a:off x="4906804" y="3095031"/>
            <a:ext cx="3780000" cy="694595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starting your own business</a:t>
            </a:r>
            <a:endParaRPr lang="en-GB" spc="-3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F65C1-07CC-41CE-9C25-B044CA94F4F5}"/>
              </a:ext>
            </a:extLst>
          </p:cNvPr>
          <p:cNvSpPr/>
          <p:nvPr/>
        </p:nvSpPr>
        <p:spPr>
          <a:xfrm>
            <a:off x="4906804" y="4102556"/>
            <a:ext cx="3780000" cy="694595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employment</a:t>
            </a:r>
            <a:endParaRPr lang="en-GB" spc="-3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B43AA-64FC-4056-B031-A72713C773B6}"/>
              </a:ext>
            </a:extLst>
          </p:cNvPr>
          <p:cNvSpPr/>
          <p:nvPr/>
        </p:nvSpPr>
        <p:spPr>
          <a:xfrm>
            <a:off x="4906804" y="5110081"/>
            <a:ext cx="3780000" cy="694595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8800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apprenticeships</a:t>
            </a:r>
            <a:endParaRPr lang="en-GB" spc="-30" dirty="0"/>
          </a:p>
        </p:txBody>
      </p:sp>
      <p:pic>
        <p:nvPicPr>
          <p:cNvPr id="16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DAAA0A45-193B-4F32-A778-69DB0D49D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8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ir in a room&#10;&#10;Description automatically generated">
            <a:extLst>
              <a:ext uri="{FF2B5EF4-FFF2-40B4-BE49-F238E27FC236}">
                <a16:creationId xmlns:a16="http://schemas.microsoft.com/office/drawing/2014/main" id="{84636D17-7D96-4318-8709-55439197D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71" y="769149"/>
            <a:ext cx="8344056" cy="59002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3DBE4-4407-4B2E-9802-C78885EF03E9}"/>
              </a:ext>
            </a:extLst>
          </p:cNvPr>
          <p:cNvSpPr/>
          <p:nvPr/>
        </p:nvSpPr>
        <p:spPr>
          <a:xfrm>
            <a:off x="399971" y="1412776"/>
            <a:ext cx="4028013" cy="5115521"/>
          </a:xfrm>
          <a:custGeom>
            <a:avLst/>
            <a:gdLst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3739981 w 3739981"/>
              <a:gd name="connsiteY2" fmla="*/ 4971505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2739856 w 3739981"/>
              <a:gd name="connsiteY2" fmla="*/ 4961980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981" h="4971505">
                <a:moveTo>
                  <a:pt x="0" y="0"/>
                </a:moveTo>
                <a:lnTo>
                  <a:pt x="3739981" y="0"/>
                </a:lnTo>
                <a:lnTo>
                  <a:pt x="2739856" y="4961980"/>
                </a:lnTo>
                <a:lnTo>
                  <a:pt x="0" y="4971505"/>
                </a:lnTo>
                <a:lnTo>
                  <a:pt x="0" y="0"/>
                </a:lnTo>
                <a:close/>
              </a:path>
            </a:pathLst>
          </a:custGeom>
          <a:solidFill>
            <a:srgbClr val="7969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432000" rIns="396000" rtlCol="0" anchor="t"/>
          <a:lstStyle/>
          <a:p>
            <a:pPr algn="ctr"/>
            <a:r>
              <a:rPr lang="en-GB" sz="2400" b="1" dirty="0"/>
              <a:t>College</a:t>
            </a:r>
          </a:p>
          <a:p>
            <a:pPr algn="ctr"/>
            <a:endParaRPr lang="en-GB" dirty="0"/>
          </a:p>
          <a:p>
            <a:r>
              <a:rPr lang="en-GB" dirty="0"/>
              <a:t>This involves spending more </a:t>
            </a:r>
            <a:br>
              <a:rPr lang="en-GB" dirty="0"/>
            </a:br>
            <a:r>
              <a:rPr lang="en-GB" dirty="0"/>
              <a:t>time learning key information and skills. </a:t>
            </a:r>
          </a:p>
          <a:p>
            <a:r>
              <a:rPr lang="en-GB" dirty="0"/>
              <a:t>At college you will choose a specific course which </a:t>
            </a:r>
            <a:br>
              <a:rPr lang="en-GB" dirty="0"/>
            </a:br>
            <a:r>
              <a:rPr lang="en-GB" dirty="0"/>
              <a:t>interests you. </a:t>
            </a:r>
          </a:p>
          <a:p>
            <a:r>
              <a:rPr lang="en-GB" dirty="0"/>
              <a:t>This might lead directly into</a:t>
            </a:r>
            <a:br>
              <a:rPr lang="en-GB" dirty="0"/>
            </a:br>
            <a:r>
              <a:rPr lang="en-GB" dirty="0"/>
              <a:t>a line of work and will give </a:t>
            </a:r>
            <a:br>
              <a:rPr lang="en-GB" dirty="0"/>
            </a:br>
            <a:r>
              <a:rPr lang="en-GB" dirty="0"/>
              <a:t>you a qualification at </a:t>
            </a:r>
            <a:br>
              <a:rPr lang="en-GB" dirty="0"/>
            </a:br>
            <a:r>
              <a:rPr lang="en-GB" dirty="0"/>
              <a:t>the end.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ED413-BFCC-4275-9824-5B6710DCC153}"/>
              </a:ext>
            </a:extLst>
          </p:cNvPr>
          <p:cNvSpPr/>
          <p:nvPr/>
        </p:nvSpPr>
        <p:spPr>
          <a:xfrm>
            <a:off x="352702" y="332656"/>
            <a:ext cx="8438596" cy="114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8426C22-4594-4D90-9938-F2F5515C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2204864"/>
            <a:ext cx="1667399" cy="4653136"/>
          </a:xfrm>
          <a:prstGeom prst="rect">
            <a:avLst/>
          </a:prstGeom>
        </p:spPr>
      </p:pic>
      <p:pic>
        <p:nvPicPr>
          <p:cNvPr id="8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77A9E37-B539-47A1-B5ED-64866143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278F8B-B674-408C-803D-0FA9924C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52832633-A724-4C9B-A82F-C1757F27C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636D17-7D96-4318-8709-55439197D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1" y="769149"/>
            <a:ext cx="8344055" cy="59002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3DBE4-4407-4B2E-9802-C78885EF03E9}"/>
              </a:ext>
            </a:extLst>
          </p:cNvPr>
          <p:cNvSpPr/>
          <p:nvPr/>
        </p:nvSpPr>
        <p:spPr>
          <a:xfrm>
            <a:off x="399971" y="1412776"/>
            <a:ext cx="4244037" cy="5115521"/>
          </a:xfrm>
          <a:custGeom>
            <a:avLst/>
            <a:gdLst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3739981 w 3739981"/>
              <a:gd name="connsiteY2" fmla="*/ 4971505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2739856 w 3739981"/>
              <a:gd name="connsiteY2" fmla="*/ 4961980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981" h="4971505">
                <a:moveTo>
                  <a:pt x="0" y="0"/>
                </a:moveTo>
                <a:lnTo>
                  <a:pt x="3739981" y="0"/>
                </a:lnTo>
                <a:lnTo>
                  <a:pt x="2739856" y="4961980"/>
                </a:lnTo>
                <a:lnTo>
                  <a:pt x="0" y="4971505"/>
                </a:lnTo>
                <a:lnTo>
                  <a:pt x="0" y="0"/>
                </a:lnTo>
                <a:close/>
              </a:path>
            </a:pathLst>
          </a:custGeom>
          <a:solidFill>
            <a:srgbClr val="EE73A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432000" rIns="396000" rtlCol="0" anchor="t"/>
          <a:lstStyle/>
          <a:p>
            <a:pPr algn="ctr"/>
            <a:r>
              <a:rPr lang="en-GB" sz="2400" b="1" dirty="0"/>
              <a:t>Work Experience</a:t>
            </a:r>
          </a:p>
          <a:p>
            <a:pPr algn="ctr"/>
            <a:endParaRPr lang="en-GB" dirty="0"/>
          </a:p>
          <a:p>
            <a:r>
              <a:rPr lang="en-GB" dirty="0"/>
              <a:t>This involves starting to work in a role that interests you in order to gain some experience and understanding about the job. </a:t>
            </a:r>
            <a:br>
              <a:rPr lang="en-GB" dirty="0"/>
            </a:br>
            <a:r>
              <a:rPr lang="en-GB" dirty="0"/>
              <a:t>This will help you decide if it is right for you but it will also ensure you already have some</a:t>
            </a:r>
            <a:br>
              <a:rPr lang="en-GB" dirty="0"/>
            </a:br>
            <a:r>
              <a:rPr lang="en-GB" dirty="0"/>
              <a:t>of the basic skills needed for </a:t>
            </a:r>
            <a:br>
              <a:rPr lang="en-GB" dirty="0"/>
            </a:br>
            <a:r>
              <a:rPr lang="en-GB" dirty="0"/>
              <a:t>the job. </a:t>
            </a:r>
            <a:br>
              <a:rPr lang="en-GB" dirty="0"/>
            </a:br>
            <a:r>
              <a:rPr lang="en-GB" dirty="0"/>
              <a:t>This might also include </a:t>
            </a:r>
            <a:br>
              <a:rPr lang="en-GB" dirty="0"/>
            </a:br>
            <a:r>
              <a:rPr lang="en-GB" dirty="0"/>
              <a:t>spending some time </a:t>
            </a:r>
            <a:br>
              <a:rPr lang="en-GB" dirty="0"/>
            </a:br>
            <a:r>
              <a:rPr lang="en-GB" dirty="0"/>
              <a:t>volunteering in the role.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ED413-BFCC-4275-9824-5B6710DCC153}"/>
              </a:ext>
            </a:extLst>
          </p:cNvPr>
          <p:cNvSpPr/>
          <p:nvPr/>
        </p:nvSpPr>
        <p:spPr>
          <a:xfrm>
            <a:off x="352702" y="332656"/>
            <a:ext cx="8438596" cy="114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26C22-4594-4D90-9938-F2F5515CC6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2111489"/>
            <a:ext cx="2619824" cy="4413855"/>
          </a:xfrm>
          <a:prstGeom prst="rect">
            <a:avLst/>
          </a:prstGeom>
        </p:spPr>
      </p:pic>
      <p:pic>
        <p:nvPicPr>
          <p:cNvPr id="8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77A9E37-B539-47A1-B5ED-64866143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278F8B-B674-408C-803D-0FA9924C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52832633-A724-4C9B-A82F-C1757F27C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636D17-7D96-4318-8709-55439197D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1" y="1211320"/>
            <a:ext cx="8344056" cy="50158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3DBE4-4407-4B2E-9802-C78885EF03E9}"/>
              </a:ext>
            </a:extLst>
          </p:cNvPr>
          <p:cNvSpPr/>
          <p:nvPr/>
        </p:nvSpPr>
        <p:spPr>
          <a:xfrm>
            <a:off x="399971" y="1412776"/>
            <a:ext cx="4244037" cy="5115521"/>
          </a:xfrm>
          <a:custGeom>
            <a:avLst/>
            <a:gdLst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3739981 w 3739981"/>
              <a:gd name="connsiteY2" fmla="*/ 4971505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2739856 w 3739981"/>
              <a:gd name="connsiteY2" fmla="*/ 4961980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981" h="4971505">
                <a:moveTo>
                  <a:pt x="0" y="0"/>
                </a:moveTo>
                <a:lnTo>
                  <a:pt x="3739981" y="0"/>
                </a:lnTo>
                <a:lnTo>
                  <a:pt x="2739856" y="4961980"/>
                </a:lnTo>
                <a:lnTo>
                  <a:pt x="0" y="4971505"/>
                </a:lnTo>
                <a:lnTo>
                  <a:pt x="0" y="0"/>
                </a:lnTo>
                <a:close/>
              </a:path>
            </a:pathLst>
          </a:custGeom>
          <a:solidFill>
            <a:srgbClr val="F188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432000" rIns="396000" rtlCol="0" anchor="t"/>
          <a:lstStyle/>
          <a:p>
            <a:pPr algn="ctr"/>
            <a:r>
              <a:rPr lang="en-GB" sz="2400" b="1" dirty="0"/>
              <a:t>University</a:t>
            </a:r>
          </a:p>
          <a:p>
            <a:pPr algn="ctr"/>
            <a:endParaRPr lang="en-GB" dirty="0"/>
          </a:p>
          <a:p>
            <a:r>
              <a:rPr lang="en-GB" dirty="0"/>
              <a:t>This also involves more learning and studying.</a:t>
            </a:r>
            <a:br>
              <a:rPr lang="en-GB" dirty="0"/>
            </a:br>
            <a:r>
              <a:rPr lang="en-GB" dirty="0"/>
              <a:t>Studying at university is mixed between taught learning and independent learning. </a:t>
            </a:r>
            <a:br>
              <a:rPr lang="en-GB" dirty="0"/>
            </a:br>
            <a:r>
              <a:rPr lang="en-GB" dirty="0"/>
              <a:t>You will gain a qualification </a:t>
            </a:r>
            <a:br>
              <a:rPr lang="en-GB" dirty="0"/>
            </a:br>
            <a:r>
              <a:rPr lang="en-GB" dirty="0"/>
              <a:t>at the end of the course.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ED413-BFCC-4275-9824-5B6710DCC153}"/>
              </a:ext>
            </a:extLst>
          </p:cNvPr>
          <p:cNvSpPr/>
          <p:nvPr/>
        </p:nvSpPr>
        <p:spPr>
          <a:xfrm>
            <a:off x="352702" y="332656"/>
            <a:ext cx="8438596" cy="114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26C22-4594-4D90-9938-F2F5515C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8571" y="1772817"/>
            <a:ext cx="2332728" cy="5085184"/>
          </a:xfrm>
          <a:prstGeom prst="rect">
            <a:avLst/>
          </a:prstGeom>
        </p:spPr>
      </p:pic>
      <p:pic>
        <p:nvPicPr>
          <p:cNvPr id="8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77A9E37-B539-47A1-B5ED-64866143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278F8B-B674-408C-803D-0FA9924C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52832633-A724-4C9B-A82F-C1757F27C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2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636D17-7D96-4318-8709-55439197D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1" y="1444569"/>
            <a:ext cx="8388704" cy="5296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426C22-4594-4D90-9938-F2F5515CC6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1223" y="3356992"/>
            <a:ext cx="6071056" cy="30623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3DBE4-4407-4B2E-9802-C78885EF03E9}"/>
              </a:ext>
            </a:extLst>
          </p:cNvPr>
          <p:cNvSpPr/>
          <p:nvPr/>
        </p:nvSpPr>
        <p:spPr>
          <a:xfrm>
            <a:off x="399971" y="1412776"/>
            <a:ext cx="4100021" cy="5115521"/>
          </a:xfrm>
          <a:custGeom>
            <a:avLst/>
            <a:gdLst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3739981 w 3739981"/>
              <a:gd name="connsiteY2" fmla="*/ 4971505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2739856 w 3739981"/>
              <a:gd name="connsiteY2" fmla="*/ 4961980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981" h="4971505">
                <a:moveTo>
                  <a:pt x="0" y="0"/>
                </a:moveTo>
                <a:lnTo>
                  <a:pt x="3739981" y="0"/>
                </a:lnTo>
                <a:lnTo>
                  <a:pt x="2739856" y="4961980"/>
                </a:lnTo>
                <a:lnTo>
                  <a:pt x="0" y="4971505"/>
                </a:lnTo>
                <a:lnTo>
                  <a:pt x="0" y="0"/>
                </a:lnTo>
                <a:close/>
              </a:path>
            </a:pathLst>
          </a:custGeom>
          <a:solidFill>
            <a:srgbClr val="85BD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432000" rIns="396000" rtlCol="0" anchor="t"/>
          <a:lstStyle/>
          <a:p>
            <a:pPr algn="ctr"/>
            <a:r>
              <a:rPr lang="en-GB" sz="2400" b="1" dirty="0"/>
              <a:t>Starting Your Own Business</a:t>
            </a:r>
          </a:p>
          <a:p>
            <a:pPr algn="ctr"/>
            <a:endParaRPr lang="en-GB" dirty="0"/>
          </a:p>
          <a:p>
            <a:r>
              <a:rPr lang="en-GB" dirty="0"/>
              <a:t>Starting your own business means you work for yourself and manage your own work. </a:t>
            </a:r>
          </a:p>
          <a:p>
            <a:r>
              <a:rPr lang="en-GB" dirty="0"/>
              <a:t>This may involve having a financial loan at first to help you build your business.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ED413-BFCC-4275-9824-5B6710DCC153}"/>
              </a:ext>
            </a:extLst>
          </p:cNvPr>
          <p:cNvSpPr/>
          <p:nvPr/>
        </p:nvSpPr>
        <p:spPr>
          <a:xfrm>
            <a:off x="352702" y="332656"/>
            <a:ext cx="8438596" cy="114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77A9E37-B539-47A1-B5ED-64866143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278F8B-B674-408C-803D-0FA9924C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52832633-A724-4C9B-A82F-C1757F27C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636D17-7D96-4318-8709-55439197D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7" y="816354"/>
            <a:ext cx="8315041" cy="58796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3DBE4-4407-4B2E-9802-C78885EF03E9}"/>
              </a:ext>
            </a:extLst>
          </p:cNvPr>
          <p:cNvSpPr/>
          <p:nvPr/>
        </p:nvSpPr>
        <p:spPr>
          <a:xfrm>
            <a:off x="399971" y="1412776"/>
            <a:ext cx="3811989" cy="5115521"/>
          </a:xfrm>
          <a:custGeom>
            <a:avLst/>
            <a:gdLst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3739981 w 3739981"/>
              <a:gd name="connsiteY2" fmla="*/ 4971505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2739856 w 3739981"/>
              <a:gd name="connsiteY2" fmla="*/ 4961980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981" h="4971505">
                <a:moveTo>
                  <a:pt x="0" y="0"/>
                </a:moveTo>
                <a:lnTo>
                  <a:pt x="3739981" y="0"/>
                </a:lnTo>
                <a:lnTo>
                  <a:pt x="2739856" y="4961980"/>
                </a:lnTo>
                <a:lnTo>
                  <a:pt x="0" y="4971505"/>
                </a:lnTo>
                <a:lnTo>
                  <a:pt x="0" y="0"/>
                </a:lnTo>
                <a:close/>
              </a:path>
            </a:pathLst>
          </a:custGeom>
          <a:solidFill>
            <a:srgbClr val="25B7B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432000" rIns="396000" rtlCol="0" anchor="t"/>
          <a:lstStyle/>
          <a:p>
            <a:pPr algn="ctr"/>
            <a:r>
              <a:rPr lang="en-GB" sz="2400" b="1" dirty="0"/>
              <a:t>Employment </a:t>
            </a:r>
            <a:endParaRPr lang="en-GB" dirty="0"/>
          </a:p>
          <a:p>
            <a:endParaRPr lang="en-GB" dirty="0"/>
          </a:p>
          <a:p>
            <a:r>
              <a:rPr lang="en-GB" dirty="0"/>
              <a:t>This is where you work for someone else or for a business owned and run by someone else. </a:t>
            </a:r>
          </a:p>
          <a:p>
            <a:r>
              <a:rPr lang="en-GB" dirty="0"/>
              <a:t>You will be paid a set amount and may progress </a:t>
            </a:r>
          </a:p>
          <a:p>
            <a:r>
              <a:rPr lang="en-GB" dirty="0"/>
              <a:t>to having more </a:t>
            </a:r>
          </a:p>
          <a:p>
            <a:r>
              <a:rPr lang="en-GB" dirty="0"/>
              <a:t>responsibility and being </a:t>
            </a:r>
          </a:p>
          <a:p>
            <a:r>
              <a:rPr lang="en-GB" dirty="0"/>
              <a:t>paid more the longer you have been there and the </a:t>
            </a:r>
          </a:p>
          <a:p>
            <a:r>
              <a:rPr lang="en-GB" dirty="0"/>
              <a:t>more skills you have developed.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ED413-BFCC-4275-9824-5B6710DCC153}"/>
              </a:ext>
            </a:extLst>
          </p:cNvPr>
          <p:cNvSpPr/>
          <p:nvPr/>
        </p:nvSpPr>
        <p:spPr>
          <a:xfrm>
            <a:off x="352702" y="332656"/>
            <a:ext cx="8438596" cy="114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426C22-4594-4D90-9938-F2F5515C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8"/>
          <a:stretch/>
        </p:blipFill>
        <p:spPr>
          <a:xfrm>
            <a:off x="4459601" y="2348880"/>
            <a:ext cx="3672408" cy="4509120"/>
          </a:xfrm>
          <a:prstGeom prst="rect">
            <a:avLst/>
          </a:prstGeom>
        </p:spPr>
      </p:pic>
      <p:pic>
        <p:nvPicPr>
          <p:cNvPr id="8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77A9E37-B539-47A1-B5ED-64866143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278F8B-B674-408C-803D-0FA9924C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52832633-A724-4C9B-A82F-C1757F27C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636D17-7D96-4318-8709-55439197D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90" y="692696"/>
            <a:ext cx="8279684" cy="5854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CE79F2-A5F8-48F8-ABCC-408C4596FE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89" y="692696"/>
            <a:ext cx="8279683" cy="5854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3DBE4-4407-4B2E-9802-C78885EF03E9}"/>
              </a:ext>
            </a:extLst>
          </p:cNvPr>
          <p:cNvSpPr/>
          <p:nvPr/>
        </p:nvSpPr>
        <p:spPr>
          <a:xfrm>
            <a:off x="399971" y="1412776"/>
            <a:ext cx="4244037" cy="5115521"/>
          </a:xfrm>
          <a:custGeom>
            <a:avLst/>
            <a:gdLst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3739981 w 3739981"/>
              <a:gd name="connsiteY2" fmla="*/ 4971505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  <a:gd name="connsiteX0" fmla="*/ 0 w 3739981"/>
              <a:gd name="connsiteY0" fmla="*/ 0 h 4971505"/>
              <a:gd name="connsiteX1" fmla="*/ 3739981 w 3739981"/>
              <a:gd name="connsiteY1" fmla="*/ 0 h 4971505"/>
              <a:gd name="connsiteX2" fmla="*/ 2739856 w 3739981"/>
              <a:gd name="connsiteY2" fmla="*/ 4961980 h 4971505"/>
              <a:gd name="connsiteX3" fmla="*/ 0 w 3739981"/>
              <a:gd name="connsiteY3" fmla="*/ 4971505 h 4971505"/>
              <a:gd name="connsiteX4" fmla="*/ 0 w 3739981"/>
              <a:gd name="connsiteY4" fmla="*/ 0 h 497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9981" h="4971505">
                <a:moveTo>
                  <a:pt x="0" y="0"/>
                </a:moveTo>
                <a:lnTo>
                  <a:pt x="3739981" y="0"/>
                </a:lnTo>
                <a:lnTo>
                  <a:pt x="2739856" y="4961980"/>
                </a:lnTo>
                <a:lnTo>
                  <a:pt x="0" y="4971505"/>
                </a:lnTo>
                <a:lnTo>
                  <a:pt x="0" y="0"/>
                </a:lnTo>
                <a:close/>
              </a:path>
            </a:pathLst>
          </a:custGeom>
          <a:solidFill>
            <a:srgbClr val="007A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432000" rIns="396000" rtlCol="0" anchor="t"/>
          <a:lstStyle/>
          <a:p>
            <a:pPr algn="ctr"/>
            <a:r>
              <a:rPr lang="en-GB" sz="2400" b="1" dirty="0"/>
              <a:t>Apprenticeships</a:t>
            </a:r>
          </a:p>
          <a:p>
            <a:pPr algn="ctr"/>
            <a:endParaRPr lang="en-GB" dirty="0"/>
          </a:p>
          <a:p>
            <a:r>
              <a:rPr lang="en-GB" dirty="0"/>
              <a:t>This route involves working, learning and earning money all at the same time. </a:t>
            </a:r>
          </a:p>
          <a:p>
            <a:r>
              <a:rPr lang="en-GB" dirty="0"/>
              <a:t>This route may pay you a reduced amount of money to match the learning and development you are getting </a:t>
            </a:r>
          </a:p>
          <a:p>
            <a:r>
              <a:rPr lang="en-GB" dirty="0"/>
              <a:t>from being in the role. </a:t>
            </a:r>
          </a:p>
          <a:p>
            <a:r>
              <a:rPr lang="en-GB" dirty="0"/>
              <a:t>You will then end the apprenticeship with a qualification in the role.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9ED413-BFCC-4275-9824-5B6710DCC153}"/>
              </a:ext>
            </a:extLst>
          </p:cNvPr>
          <p:cNvSpPr/>
          <p:nvPr/>
        </p:nvSpPr>
        <p:spPr>
          <a:xfrm>
            <a:off x="352702" y="332656"/>
            <a:ext cx="8438596" cy="1140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77A9E37-B539-47A1-B5ED-648661430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278F8B-B674-408C-803D-0FA9924C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dirty="0"/>
              <a:t>Routes into Careers</a:t>
            </a:r>
          </a:p>
        </p:txBody>
      </p:sp>
      <p:pic>
        <p:nvPicPr>
          <p:cNvPr id="4" name="Whole Class">
            <a:extLst>
              <a:ext uri="{FF2B5EF4-FFF2-40B4-BE49-F238E27FC236}">
                <a16:creationId xmlns:a16="http://schemas.microsoft.com/office/drawing/2014/main" id="{52832633-A724-4C9B-A82F-C1757F27C2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9146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ir sitting in front of a computer&#10;&#10;Description automatically generated">
            <a:extLst>
              <a:ext uri="{FF2B5EF4-FFF2-40B4-BE49-F238E27FC236}">
                <a16:creationId xmlns:a16="http://schemas.microsoft.com/office/drawing/2014/main" id="{DE940492-8C55-4FEC-AFC2-E564E5C3D9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8655843" cy="6120680"/>
          </a:xfrm>
          <a:prstGeom prst="rect">
            <a:avLst/>
          </a:prstGeom>
        </p:spPr>
      </p:pic>
      <p:pic>
        <p:nvPicPr>
          <p:cNvPr id="7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3F98BE4C-A0BF-4C92-BEAA-D0FAC1F7E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pic>
        <p:nvPicPr>
          <p:cNvPr id="9" name="Picture 8" descr="A person wearing a costume&#10;&#10;Description automatically generated">
            <a:extLst>
              <a:ext uri="{FF2B5EF4-FFF2-40B4-BE49-F238E27FC236}">
                <a16:creationId xmlns:a16="http://schemas.microsoft.com/office/drawing/2014/main" id="{524AB257-9150-47AB-8369-6B50531280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745" y="2996952"/>
            <a:ext cx="2854510" cy="3861048"/>
          </a:xfrm>
          <a:prstGeom prst="rect">
            <a:avLst/>
          </a:prstGeom>
        </p:spPr>
      </p:pic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3B8E413-5A6B-4F5D-93D8-B50F849C94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3356992"/>
            <a:ext cx="3379775" cy="3501008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81C318EB-9DB8-4EC6-B689-D25023F5C895}"/>
              </a:ext>
            </a:extLst>
          </p:cNvPr>
          <p:cNvSpPr/>
          <p:nvPr/>
        </p:nvSpPr>
        <p:spPr>
          <a:xfrm>
            <a:off x="755650" y="1401895"/>
            <a:ext cx="3379774" cy="1120434"/>
          </a:xfrm>
          <a:prstGeom prst="wedgeRectCallout">
            <a:avLst>
              <a:gd name="adj1" fmla="val -28373"/>
              <a:gd name="adj2" fmla="val 64673"/>
            </a:avLst>
          </a:prstGeom>
          <a:solidFill>
            <a:schemeClr val="bg1"/>
          </a:solidFill>
          <a:ln w="28575">
            <a:solidFill>
              <a:srgbClr val="00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skills might we need in the world of work?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D043E7F-548D-4673-AB5D-03F86EEE7DB9}"/>
              </a:ext>
            </a:extLst>
          </p:cNvPr>
          <p:cNvSpPr/>
          <p:nvPr/>
        </p:nvSpPr>
        <p:spPr>
          <a:xfrm>
            <a:off x="4744043" y="1401895"/>
            <a:ext cx="3137403" cy="1184688"/>
          </a:xfrm>
          <a:prstGeom prst="wedgeRectCallout">
            <a:avLst>
              <a:gd name="adj1" fmla="val 23938"/>
              <a:gd name="adj2" fmla="val 61267"/>
            </a:avLst>
          </a:prstGeom>
          <a:solidFill>
            <a:schemeClr val="bg1"/>
          </a:solidFill>
          <a:ln w="28575">
            <a:solidFill>
              <a:srgbClr val="00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are the different routes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into careers?</a:t>
            </a:r>
          </a:p>
        </p:txBody>
      </p:sp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21127C49-9AC4-4F12-8162-1F8528784EE8}"/>
              </a:ext>
            </a:extLst>
          </p:cNvPr>
          <p:cNvSpPr/>
          <p:nvPr/>
        </p:nvSpPr>
        <p:spPr>
          <a:xfrm>
            <a:off x="2247158" y="2969285"/>
            <a:ext cx="2404291" cy="1184688"/>
          </a:xfrm>
          <a:prstGeom prst="snip2Diag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What have you learnt today?</a:t>
            </a:r>
          </a:p>
        </p:txBody>
      </p:sp>
      <p:sp>
        <p:nvSpPr>
          <p:cNvPr id="15" name="Rectangle: Diagonal Corners Snipped 14">
            <a:extLst>
              <a:ext uri="{FF2B5EF4-FFF2-40B4-BE49-F238E27FC236}">
                <a16:creationId xmlns:a16="http://schemas.microsoft.com/office/drawing/2014/main" id="{13837DB6-F911-4C4E-A824-C7EBBDFF3147}"/>
              </a:ext>
            </a:extLst>
          </p:cNvPr>
          <p:cNvSpPr/>
          <p:nvPr/>
        </p:nvSpPr>
        <p:spPr>
          <a:xfrm>
            <a:off x="3780969" y="4522273"/>
            <a:ext cx="2566055" cy="1184688"/>
          </a:xfrm>
          <a:prstGeom prst="snip2Diag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How will it help you in your daily life?</a:t>
            </a:r>
          </a:p>
        </p:txBody>
      </p:sp>
    </p:spTree>
    <p:extLst>
      <p:ext uri="{BB962C8B-B14F-4D97-AF65-F5344CB8AC3E}">
        <p14:creationId xmlns:p14="http://schemas.microsoft.com/office/powerpoint/2010/main" val="183798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understand there are a variety of routes into different jobs which may match my skills and interests.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state positive things that I have achieved in my life so far.</a:t>
            </a:r>
          </a:p>
          <a:p>
            <a:r>
              <a:rPr lang="en-GB" dirty="0">
                <a:latin typeface="Twinkl" pitchFamily="50" charset="0"/>
              </a:rPr>
              <a:t>I can select areas of work that interest me.</a:t>
            </a:r>
          </a:p>
          <a:p>
            <a:r>
              <a:rPr lang="en-GB" dirty="0">
                <a:latin typeface="Twinkl" pitchFamily="50" charset="0"/>
              </a:rPr>
              <a:t>I understand and can explain the different routes into careers.</a:t>
            </a:r>
          </a:p>
          <a:p>
            <a:pPr marL="0" indent="0">
              <a:buNone/>
            </a:pPr>
            <a:r>
              <a:rPr lang="en-GB" dirty="0">
                <a:latin typeface="Twinkl" pitchFamily="50" charset="0"/>
              </a:rPr>
              <a:t> 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Roboto" panose="02000000000000000000" pitchFamily="2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980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understand there are a variety of routes into different jobs which may match my skills and interests.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410469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state positive things that I have achieved in my life so far.</a:t>
            </a:r>
          </a:p>
          <a:p>
            <a:r>
              <a:rPr lang="en-GB" dirty="0">
                <a:latin typeface="Twinkl" pitchFamily="50" charset="0"/>
              </a:rPr>
              <a:t>I can select areas of work that interest me.</a:t>
            </a:r>
          </a:p>
          <a:p>
            <a:r>
              <a:rPr lang="en-GB" dirty="0">
                <a:latin typeface="Twinkl" pitchFamily="50" charset="0"/>
              </a:rPr>
              <a:t>I understand and can explain the different routes into careers.</a:t>
            </a:r>
          </a:p>
          <a:p>
            <a:pPr marL="0" indent="0">
              <a:buNone/>
            </a:pPr>
            <a:r>
              <a:rPr lang="en-GB" dirty="0">
                <a:latin typeface="Twinkl" pitchFamily="50" charset="0"/>
              </a:rPr>
              <a:t> 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2375756" y="6247089"/>
            <a:ext cx="4392488" cy="6324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This resource is fully in line with the Learning Outcomes and Core Themes outlined in the PSHE Association’s </a:t>
            </a:r>
            <a:r>
              <a:rPr lang="en-GB" sz="800" b="1" u="sng" baseline="30000" dirty="0">
                <a:solidFill>
                  <a:schemeClr val="accent1"/>
                </a:solidFill>
                <a:latin typeface="Roboto" panose="02000000000000000000" pitchFamily="2" charset="0"/>
                <a:cs typeface="Arial" panose="020B0604020202020204" pitchFamily="34" charset="0"/>
                <a:hlinkClick r:id="rId2"/>
              </a:rPr>
              <a:t>Programme of Study</a:t>
            </a:r>
            <a:r>
              <a:rPr lang="en-GB" sz="800" baseline="30000" dirty="0"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ir sitting in front of a computer&#10;&#10;Description automatically generated">
            <a:extLst>
              <a:ext uri="{FF2B5EF4-FFF2-40B4-BE49-F238E27FC236}">
                <a16:creationId xmlns:a16="http://schemas.microsoft.com/office/drawing/2014/main" id="{DE940492-8C55-4FEC-AFC2-E564E5C3D9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04664"/>
            <a:ext cx="8655843" cy="6120680"/>
          </a:xfrm>
          <a:prstGeom prst="rect">
            <a:avLst/>
          </a:prstGeom>
        </p:spPr>
      </p:pic>
      <p:pic>
        <p:nvPicPr>
          <p:cNvPr id="7" name="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3F98BE4C-A0BF-4C92-BEAA-D0FAC1F7E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pic>
        <p:nvPicPr>
          <p:cNvPr id="9" name="Picture 8" descr="A person wearing a costume&#10;&#10;Description automatically generated">
            <a:extLst>
              <a:ext uri="{FF2B5EF4-FFF2-40B4-BE49-F238E27FC236}">
                <a16:creationId xmlns:a16="http://schemas.microsoft.com/office/drawing/2014/main" id="{524AB257-9150-47AB-8369-6B50531280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745" y="2996952"/>
            <a:ext cx="2854510" cy="3861048"/>
          </a:xfrm>
          <a:prstGeom prst="rect">
            <a:avLst/>
          </a:prstGeom>
        </p:spPr>
      </p:pic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3B8E413-5A6B-4F5D-93D8-B50F849C94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6" y="3356992"/>
            <a:ext cx="3379775" cy="3501008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81C318EB-9DB8-4EC6-B689-D25023F5C895}"/>
              </a:ext>
            </a:extLst>
          </p:cNvPr>
          <p:cNvSpPr/>
          <p:nvPr/>
        </p:nvSpPr>
        <p:spPr>
          <a:xfrm>
            <a:off x="1427454" y="1268760"/>
            <a:ext cx="4248472" cy="1332148"/>
          </a:xfrm>
          <a:prstGeom prst="wedgeRectCallout">
            <a:avLst>
              <a:gd name="adj1" fmla="val -33164"/>
              <a:gd name="adj2" fmla="val 63823"/>
            </a:avLst>
          </a:prstGeom>
          <a:solidFill>
            <a:schemeClr val="bg1"/>
          </a:solidFill>
          <a:ln w="28575">
            <a:solidFill>
              <a:srgbClr val="00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skills might we need in the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world of work?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DD043E7F-548D-4673-AB5D-03F86EEE7DB9}"/>
              </a:ext>
            </a:extLst>
          </p:cNvPr>
          <p:cNvSpPr/>
          <p:nvPr/>
        </p:nvSpPr>
        <p:spPr>
          <a:xfrm>
            <a:off x="2783271" y="3320988"/>
            <a:ext cx="3736356" cy="1332148"/>
          </a:xfrm>
          <a:prstGeom prst="wedgeRectCallout">
            <a:avLst>
              <a:gd name="adj1" fmla="val 57940"/>
              <a:gd name="adj2" fmla="val 23478"/>
            </a:avLst>
          </a:prstGeom>
          <a:solidFill>
            <a:schemeClr val="bg1"/>
          </a:solidFill>
          <a:ln w="28575">
            <a:solidFill>
              <a:srgbClr val="00A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are the different routes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into careers?</a:t>
            </a:r>
          </a:p>
        </p:txBody>
      </p:sp>
    </p:spTree>
    <p:extLst>
      <p:ext uri="{BB962C8B-B14F-4D97-AF65-F5344CB8AC3E}">
        <p14:creationId xmlns:p14="http://schemas.microsoft.com/office/powerpoint/2010/main" val="24969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Reconnecting</a:t>
            </a:r>
          </a:p>
        </p:txBody>
      </p:sp>
    </p:spTree>
    <p:extLst>
      <p:ext uri="{BB962C8B-B14F-4D97-AF65-F5344CB8AC3E}">
        <p14:creationId xmlns:p14="http://schemas.microsoft.com/office/powerpoint/2010/main" val="388437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Achievements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4" name="Pairs">
            <a:extLst>
              <a:ext uri="{FF2B5EF4-FFF2-40B4-BE49-F238E27FC236}">
                <a16:creationId xmlns:a16="http://schemas.microsoft.com/office/drawing/2014/main" id="{27AD5E77-3C07-4DAF-A9CE-AA38DD5873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50" y="549275"/>
            <a:ext cx="864000" cy="86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C65F1-84F1-4219-9996-31577EDB0C7C}"/>
              </a:ext>
            </a:extLst>
          </p:cNvPr>
          <p:cNvSpPr/>
          <p:nvPr/>
        </p:nvSpPr>
        <p:spPr>
          <a:xfrm>
            <a:off x="1981622" y="1628800"/>
            <a:ext cx="6408638" cy="648072"/>
          </a:xfrm>
          <a:prstGeom prst="rect">
            <a:avLst/>
          </a:prstGeom>
          <a:solidFill>
            <a:srgbClr val="26B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does ‘achievement’ mean?</a:t>
            </a: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37D221AF-85C6-4C2A-BE54-777EB26EBC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362738"/>
            <a:ext cx="2664296" cy="549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B24C75-3C32-4258-8D42-61B1B990A4B1}"/>
              </a:ext>
            </a:extLst>
          </p:cNvPr>
          <p:cNvSpPr txBox="1"/>
          <p:nvPr/>
        </p:nvSpPr>
        <p:spPr>
          <a:xfrm>
            <a:off x="2627784" y="2435219"/>
            <a:ext cx="5762476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Working with your partner, think about what you feel an ‘achievement’ is.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E53CF-DF52-4704-A544-7B921436CCB7}"/>
              </a:ext>
            </a:extLst>
          </p:cNvPr>
          <p:cNvSpPr txBox="1"/>
          <p:nvPr/>
        </p:nvSpPr>
        <p:spPr>
          <a:xfrm>
            <a:off x="2625874" y="2420888"/>
            <a:ext cx="5762476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 you think of a variety of things you have achieved in your life so far?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525A8-2F26-4739-86D2-E4CCC72C53C4}"/>
              </a:ext>
            </a:extLst>
          </p:cNvPr>
          <p:cNvSpPr txBox="1"/>
          <p:nvPr/>
        </p:nvSpPr>
        <p:spPr>
          <a:xfrm>
            <a:off x="3059832" y="3097622"/>
            <a:ext cx="5184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if you can think of some examples from at school, within friendships, outside of school and at home.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F20402-966F-4DD1-9EB7-9C1072C80C1E}"/>
              </a:ext>
            </a:extLst>
          </p:cNvPr>
          <p:cNvSpPr txBox="1"/>
          <p:nvPr/>
        </p:nvSpPr>
        <p:spPr>
          <a:xfrm>
            <a:off x="3275856" y="4043686"/>
            <a:ext cx="5112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These achievements can be from many years ago or very recent. </a:t>
            </a:r>
          </a:p>
        </p:txBody>
      </p:sp>
      <p:pic>
        <p:nvPicPr>
          <p:cNvPr id="17" name="Picture 16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DF9C9204-9D57-4694-B3EC-038A06C395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79" y="4493611"/>
            <a:ext cx="2390751" cy="3057661"/>
          </a:xfrm>
          <a:prstGeom prst="rect">
            <a:avLst/>
          </a:prstGeom>
        </p:spPr>
      </p:pic>
      <p:pic>
        <p:nvPicPr>
          <p:cNvPr id="19" name="Picture 1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CC9B16DF-1A03-4D85-A881-66EA27D7FE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671" y="4989527"/>
            <a:ext cx="1715127" cy="1103298"/>
          </a:xfrm>
          <a:prstGeom prst="rect">
            <a:avLst/>
          </a:prstGeom>
        </p:spPr>
      </p:pic>
      <p:pic>
        <p:nvPicPr>
          <p:cNvPr id="21" name="Picture 20" descr="A person in a costume&#10;&#10;Description automatically generated">
            <a:extLst>
              <a:ext uri="{FF2B5EF4-FFF2-40B4-BE49-F238E27FC236}">
                <a16:creationId xmlns:a16="http://schemas.microsoft.com/office/drawing/2014/main" id="{971BB0AB-F5AF-460B-9F3A-BB5AD83638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470" y="4562908"/>
            <a:ext cx="1810132" cy="2029155"/>
          </a:xfrm>
          <a:prstGeom prst="rect">
            <a:avLst/>
          </a:prstGeom>
        </p:spPr>
      </p:pic>
      <p:pic>
        <p:nvPicPr>
          <p:cNvPr id="23" name="Picture 22" descr="A person sitting on a bicycle&#10;&#10;Description automatically generated">
            <a:extLst>
              <a:ext uri="{FF2B5EF4-FFF2-40B4-BE49-F238E27FC236}">
                <a16:creationId xmlns:a16="http://schemas.microsoft.com/office/drawing/2014/main" id="{B41A2F48-202F-4CC5-B5A2-824E49F0FE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52981" y="4598506"/>
            <a:ext cx="2062373" cy="2558764"/>
          </a:xfrm>
          <a:prstGeom prst="rect">
            <a:avLst/>
          </a:prstGeom>
        </p:spPr>
      </p:pic>
      <p:pic>
        <p:nvPicPr>
          <p:cNvPr id="25" name="Picture 24" descr="A picture containing holding, pair, dark, person&#10;&#10;Description automatically generated">
            <a:extLst>
              <a:ext uri="{FF2B5EF4-FFF2-40B4-BE49-F238E27FC236}">
                <a16:creationId xmlns:a16="http://schemas.microsoft.com/office/drawing/2014/main" id="{558B9D08-53A0-4DB7-89F9-D708CAD73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49044" y="3596125"/>
            <a:ext cx="1547492" cy="37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17535 -3.7037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dirty="0">
                <a:latin typeface="Twinkl" pitchFamily="2" charset="0"/>
              </a:rPr>
              <a:t>Exploring</a:t>
            </a:r>
          </a:p>
        </p:txBody>
      </p:sp>
    </p:spTree>
    <p:extLst>
      <p:ext uri="{BB962C8B-B14F-4D97-AF65-F5344CB8AC3E}">
        <p14:creationId xmlns:p14="http://schemas.microsoft.com/office/powerpoint/2010/main" val="7169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winkl" pitchFamily="2" charset="0"/>
              </a:rPr>
              <a:t>Which Skill?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BF92A0-260E-4B14-93D1-3D46170C0298}"/>
              </a:ext>
            </a:extLst>
          </p:cNvPr>
          <p:cNvSpPr/>
          <p:nvPr/>
        </p:nvSpPr>
        <p:spPr>
          <a:xfrm>
            <a:off x="2051720" y="1484784"/>
            <a:ext cx="6336630" cy="1296144"/>
          </a:xfrm>
          <a:prstGeom prst="rect">
            <a:avLst/>
          </a:prstGeom>
          <a:solidFill>
            <a:srgbClr val="AFD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144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Innovation and enterprise within work mean coming up with new ideas through inventive and resourceful ways. They encompass many important traits needed for the world of work.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2A9373-3131-49BB-BD6F-DADEC144CCFD}"/>
              </a:ext>
            </a:extLst>
          </p:cNvPr>
          <p:cNvSpPr/>
          <p:nvPr/>
        </p:nvSpPr>
        <p:spPr>
          <a:xfrm>
            <a:off x="2195736" y="5589240"/>
            <a:ext cx="6192614" cy="7119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144000" rtlCol="0" anchor="ctr"/>
          <a:lstStyle/>
          <a:p>
            <a:pPr algn="ctr"/>
            <a:r>
              <a:rPr lang="en-GB" dirty="0"/>
              <a:t>Let’s think a bit more about these skills and look at examples of each one.</a:t>
            </a: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B5C30D27-82FD-4210-AF63-0E1D7CA03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96752"/>
            <a:ext cx="2609791" cy="5889521"/>
          </a:xfrm>
          <a:prstGeom prst="rect">
            <a:avLst/>
          </a:prstGeom>
        </p:spPr>
      </p:pic>
      <p:pic>
        <p:nvPicPr>
          <p:cNvPr id="8" name="Picture 7" descr="A picture containing table, sitting, small, holding&#10;&#10;Description automatically generated">
            <a:extLst>
              <a:ext uri="{FF2B5EF4-FFF2-40B4-BE49-F238E27FC236}">
                <a16:creationId xmlns:a16="http://schemas.microsoft.com/office/drawing/2014/main" id="{B5A8686C-74C4-459D-8734-623047855A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976048"/>
            <a:ext cx="631925" cy="9943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B15270-8D23-47A2-AC3A-94AC7440F7BE}"/>
              </a:ext>
            </a:extLst>
          </p:cNvPr>
          <p:cNvSpPr/>
          <p:nvPr/>
        </p:nvSpPr>
        <p:spPr>
          <a:xfrm>
            <a:off x="627744" y="765175"/>
            <a:ext cx="1008038" cy="1008038"/>
          </a:xfrm>
          <a:prstGeom prst="ellipse">
            <a:avLst/>
          </a:prstGeom>
          <a:solidFill>
            <a:schemeClr val="accent6">
              <a:lumMod val="40000"/>
              <a:lumOff val="60000"/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0F016-D187-4567-ACD7-ED5C5D58614A}"/>
              </a:ext>
            </a:extLst>
          </p:cNvPr>
          <p:cNvSpPr txBox="1"/>
          <p:nvPr/>
        </p:nvSpPr>
        <p:spPr>
          <a:xfrm>
            <a:off x="2841501" y="2924944"/>
            <a:ext cx="554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These can be grouped into seven core skills: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C1E607-15C3-4627-AE88-9A0ADFC81FA4}"/>
              </a:ext>
            </a:extLst>
          </p:cNvPr>
          <p:cNvSpPr/>
          <p:nvPr/>
        </p:nvSpPr>
        <p:spPr>
          <a:xfrm>
            <a:off x="2887486" y="3429000"/>
            <a:ext cx="1278641" cy="460644"/>
          </a:xfrm>
          <a:prstGeom prst="rect">
            <a:avLst/>
          </a:prstGeom>
          <a:solidFill>
            <a:srgbClr val="007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positivity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323A64-E51C-4487-A3BD-E3DE8CB60F2E}"/>
              </a:ext>
            </a:extLst>
          </p:cNvPr>
          <p:cNvSpPr/>
          <p:nvPr/>
        </p:nvSpPr>
        <p:spPr>
          <a:xfrm>
            <a:off x="4436737" y="3429000"/>
            <a:ext cx="2007471" cy="460644"/>
          </a:xfrm>
          <a:prstGeom prst="rect">
            <a:avLst/>
          </a:prstGeom>
          <a:solidFill>
            <a:srgbClr val="00A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making decisions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F63303-702F-4345-B393-F57942F6B74E}"/>
              </a:ext>
            </a:extLst>
          </p:cNvPr>
          <p:cNvSpPr/>
          <p:nvPr/>
        </p:nvSpPr>
        <p:spPr>
          <a:xfrm>
            <a:off x="6740919" y="3429000"/>
            <a:ext cx="1503489" cy="460644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teamwork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7A1F35-DC4A-49F3-91D7-77B95050E5D9}"/>
              </a:ext>
            </a:extLst>
          </p:cNvPr>
          <p:cNvSpPr/>
          <p:nvPr/>
        </p:nvSpPr>
        <p:spPr>
          <a:xfrm>
            <a:off x="7008333" y="4000083"/>
            <a:ext cx="1422657" cy="460644"/>
          </a:xfrm>
          <a:prstGeom prst="rect">
            <a:avLst/>
          </a:prstGeom>
          <a:solidFill>
            <a:srgbClr val="6F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creativity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441AC1-29B8-4F9A-9131-005184EC02C2}"/>
              </a:ext>
            </a:extLst>
          </p:cNvPr>
          <p:cNvSpPr/>
          <p:nvPr/>
        </p:nvSpPr>
        <p:spPr>
          <a:xfrm>
            <a:off x="2754916" y="4000083"/>
            <a:ext cx="2155864" cy="460644"/>
          </a:xfrm>
          <a:prstGeom prst="rect">
            <a:avLst/>
          </a:prstGeom>
          <a:solidFill>
            <a:srgbClr val="009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listening to others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A82ADC-33B7-445D-A623-7DD2BA6E3929}"/>
              </a:ext>
            </a:extLst>
          </p:cNvPr>
          <p:cNvSpPr/>
          <p:nvPr/>
        </p:nvSpPr>
        <p:spPr>
          <a:xfrm>
            <a:off x="5023452" y="4000083"/>
            <a:ext cx="1872208" cy="460644"/>
          </a:xfrm>
          <a:prstGeom prst="rect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presenting ideas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8CDABA-6CAE-43E1-A823-71D08B1CFD6B}"/>
              </a:ext>
            </a:extLst>
          </p:cNvPr>
          <p:cNvSpPr/>
          <p:nvPr/>
        </p:nvSpPr>
        <p:spPr>
          <a:xfrm>
            <a:off x="4438924" y="4576147"/>
            <a:ext cx="2003096" cy="460644"/>
          </a:xfrm>
          <a:prstGeom prst="rect">
            <a:avLst/>
          </a:prstGeom>
          <a:solidFill>
            <a:srgbClr val="B9D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problem-solving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DC3DAD-9E6A-4B35-867F-8CDA6DC63E68}"/>
              </a:ext>
            </a:extLst>
          </p:cNvPr>
          <p:cNvSpPr txBox="1"/>
          <p:nvPr/>
        </p:nvSpPr>
        <p:spPr>
          <a:xfrm>
            <a:off x="2754916" y="5115273"/>
            <a:ext cx="563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These skills are ones that we can practise right now.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id="{92AE976C-841F-4A1E-8C48-47CAFFE2CE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00" y="5436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4" id="{91906BCC-D3E6-4E1E-9D3B-0D795D1CF8BA}" vid="{73F68995-5F23-4703-B337-9914CB83CA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</TotalTime>
  <Words>898</Words>
  <Application>Microsoft Office PowerPoint</Application>
  <PresentationFormat>On-screen Show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Roboto</vt:lpstr>
      <vt:lpstr>Arial</vt:lpstr>
      <vt:lpstr>Sassoon Infant Rg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The Big Questions</vt:lpstr>
      <vt:lpstr>PowerPoint Presentation</vt:lpstr>
      <vt:lpstr>Reconnecting</vt:lpstr>
      <vt:lpstr>My Achievements</vt:lpstr>
      <vt:lpstr>Exploring</vt:lpstr>
      <vt:lpstr>Which Skill?</vt:lpstr>
      <vt:lpstr>Which Skill?</vt:lpstr>
      <vt:lpstr>Areas of Work</vt:lpstr>
      <vt:lpstr>Routes into Careers</vt:lpstr>
      <vt:lpstr>Routes into Careers</vt:lpstr>
      <vt:lpstr>Routes into Careers</vt:lpstr>
      <vt:lpstr>Routes into Careers</vt:lpstr>
      <vt:lpstr>Routes into Careers</vt:lpstr>
      <vt:lpstr>Routes into Careers</vt:lpstr>
      <vt:lpstr>Routes into Careers</vt:lpstr>
      <vt:lpstr>The Big Questions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Ridsdale</dc:creator>
  <cp:lastModifiedBy>Bradley Nash</cp:lastModifiedBy>
  <cp:revision>86</cp:revision>
  <dcterms:created xsi:type="dcterms:W3CDTF">2018-01-15T15:49:44Z</dcterms:created>
  <dcterms:modified xsi:type="dcterms:W3CDTF">2021-05-21T10:47:52Z</dcterms:modified>
</cp:coreProperties>
</file>