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70" r:id="rId2"/>
    <p:sldId id="271" r:id="rId3"/>
    <p:sldId id="272" r:id="rId4"/>
    <p:sldId id="273" r:id="rId5"/>
    <p:sldId id="280" r:id="rId6"/>
    <p:sldId id="274" r:id="rId7"/>
    <p:sldId id="275" r:id="rId8"/>
    <p:sldId id="276" r:id="rId9"/>
    <p:sldId id="277" r:id="rId10"/>
    <p:sldId id="278" r:id="rId11"/>
    <p:sldId id="279" r:id="rId12"/>
    <p:sldId id="294" r:id="rId13"/>
    <p:sldId id="296" r:id="rId14"/>
    <p:sldId id="297" r:id="rId15"/>
    <p:sldId id="298" r:id="rId16"/>
    <p:sldId id="299" r:id="rId17"/>
    <p:sldId id="300" r:id="rId18"/>
    <p:sldId id="269" r:id="rId19"/>
    <p:sldId id="293" r:id="rId20"/>
    <p:sldId id="288" r:id="rId21"/>
    <p:sldId id="257" r:id="rId22"/>
    <p:sldId id="281" r:id="rId23"/>
    <p:sldId id="258" r:id="rId24"/>
    <p:sldId id="259" r:id="rId25"/>
    <p:sldId id="301"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283" r:id="rId40"/>
    <p:sldId id="289" r:id="rId41"/>
    <p:sldId id="262" r:id="rId42"/>
    <p:sldId id="263" r:id="rId43"/>
    <p:sldId id="290" r:id="rId44"/>
    <p:sldId id="264" r:id="rId45"/>
    <p:sldId id="291" r:id="rId46"/>
    <p:sldId id="285" r:id="rId47"/>
    <p:sldId id="286" r:id="rId48"/>
    <p:sldId id="265" r:id="rId49"/>
    <p:sldId id="292" r:id="rId50"/>
    <p:sldId id="266" r:id="rId51"/>
    <p:sldId id="267" r:id="rId52"/>
    <p:sldId id="268" r:id="rId53"/>
    <p:sldId id="317" r:id="rId54"/>
    <p:sldId id="315" r:id="rId55"/>
    <p:sldId id="31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77866C-4074-489D-A812-1D6316BDE8D2}" type="datetimeFigureOut">
              <a:rPr lang="en-GB" smtClean="0"/>
              <a:t>14/04/2021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D50BDE-AF47-448F-B47D-9F6E97EE8461}" type="slidenum">
              <a:rPr lang="en-GB" smtClean="0"/>
              <a:t>‹#›</a:t>
            </a:fld>
            <a:endParaRPr lang="en-GB"/>
          </a:p>
        </p:txBody>
      </p:sp>
    </p:spTree>
    <p:extLst>
      <p:ext uri="{BB962C8B-B14F-4D97-AF65-F5344CB8AC3E}">
        <p14:creationId xmlns:p14="http://schemas.microsoft.com/office/powerpoint/2010/main" val="3254295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B1452A-13F0-40EA-9E1E-7EDE23AB4819}" type="slidenum">
              <a:rPr lang="en-GB" smtClean="0"/>
              <a:t>2</a:t>
            </a:fld>
            <a:endParaRPr lang="en-GB"/>
          </a:p>
        </p:txBody>
      </p:sp>
    </p:spTree>
    <p:extLst>
      <p:ext uri="{BB962C8B-B14F-4D97-AF65-F5344CB8AC3E}">
        <p14:creationId xmlns:p14="http://schemas.microsoft.com/office/powerpoint/2010/main" val="3745491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B1452A-13F0-40EA-9E1E-7EDE23AB4819}" type="slidenum">
              <a:rPr lang="en-GB" smtClean="0"/>
              <a:t>10</a:t>
            </a:fld>
            <a:endParaRPr lang="en-GB"/>
          </a:p>
        </p:txBody>
      </p:sp>
    </p:spTree>
    <p:extLst>
      <p:ext uri="{BB962C8B-B14F-4D97-AF65-F5344CB8AC3E}">
        <p14:creationId xmlns:p14="http://schemas.microsoft.com/office/powerpoint/2010/main" val="3672684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Click on Mr Whoops when he gets out of prison and he’ll jump out and thank you.</a:t>
            </a:r>
          </a:p>
        </p:txBody>
      </p:sp>
      <p:sp>
        <p:nvSpPr>
          <p:cNvPr id="4" name="Slide Number Placeholder 3"/>
          <p:cNvSpPr>
            <a:spLocks noGrp="1"/>
          </p:cNvSpPr>
          <p:nvPr>
            <p:ph type="sldNum" sz="quarter" idx="5"/>
          </p:nvPr>
        </p:nvSpPr>
        <p:spPr/>
        <p:txBody>
          <a:bodyPr/>
          <a:lstStyle/>
          <a:p>
            <a:pPr>
              <a:defRPr/>
            </a:pPr>
            <a:fld id="{F5F9CD7A-D78E-4B36-83F6-047307F19D1B}" type="slidenum">
              <a:rPr lang="en-GB" smtClean="0"/>
              <a:pPr>
                <a:defRPr/>
              </a:pPr>
              <a:t>14</a:t>
            </a:fld>
            <a:endParaRPr lang="en-GB"/>
          </a:p>
        </p:txBody>
      </p:sp>
    </p:spTree>
    <p:extLst>
      <p:ext uri="{BB962C8B-B14F-4D97-AF65-F5344CB8AC3E}">
        <p14:creationId xmlns:p14="http://schemas.microsoft.com/office/powerpoint/2010/main" val="3731904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Click the lock to make it disappear and to lift the bar. Once all the bars have been removed, click on Mr Whoops to make him jump out and thank the children for playing.</a:t>
            </a:r>
          </a:p>
        </p:txBody>
      </p:sp>
      <p:sp>
        <p:nvSpPr>
          <p:cNvPr id="4" name="Slide Number Placeholder 3"/>
          <p:cNvSpPr>
            <a:spLocks noGrp="1"/>
          </p:cNvSpPr>
          <p:nvPr>
            <p:ph type="sldNum" sz="quarter" idx="5"/>
          </p:nvPr>
        </p:nvSpPr>
        <p:spPr/>
        <p:txBody>
          <a:bodyPr/>
          <a:lstStyle/>
          <a:p>
            <a:pPr>
              <a:defRPr/>
            </a:pPr>
            <a:fld id="{9BECD104-8754-44EB-B6A6-4270DFC6EEAA}" type="slidenum">
              <a:rPr lang="en-GB" smtClean="0"/>
              <a:pPr>
                <a:defRPr/>
              </a:pPr>
              <a:t>16</a:t>
            </a:fld>
            <a:endParaRPr lang="en-GB"/>
          </a:p>
        </p:txBody>
      </p:sp>
    </p:spTree>
    <p:extLst>
      <p:ext uri="{BB962C8B-B14F-4D97-AF65-F5344CB8AC3E}">
        <p14:creationId xmlns:p14="http://schemas.microsoft.com/office/powerpoint/2010/main" val="2295455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A4EE1F-3C54-48ED-8682-42F59051624B}" type="slidenum">
              <a:rPr lang="en-GB" smtClean="0"/>
              <a:t>48</a:t>
            </a:fld>
            <a:endParaRPr lang="en-GB"/>
          </a:p>
        </p:txBody>
      </p:sp>
    </p:spTree>
    <p:extLst>
      <p:ext uri="{BB962C8B-B14F-4D97-AF65-F5344CB8AC3E}">
        <p14:creationId xmlns:p14="http://schemas.microsoft.com/office/powerpoint/2010/main" val="2274646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A4EE1F-3C54-48ED-8682-42F59051624B}" type="slidenum">
              <a:rPr lang="en-GB" smtClean="0"/>
              <a:t>50</a:t>
            </a:fld>
            <a:endParaRPr lang="en-GB"/>
          </a:p>
        </p:txBody>
      </p:sp>
    </p:spTree>
    <p:extLst>
      <p:ext uri="{BB962C8B-B14F-4D97-AF65-F5344CB8AC3E}">
        <p14:creationId xmlns:p14="http://schemas.microsoft.com/office/powerpoint/2010/main" val="3480151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A4EE1F-3C54-48ED-8682-42F59051624B}" type="slidenum">
              <a:rPr lang="en-GB" smtClean="0"/>
              <a:t>51</a:t>
            </a:fld>
            <a:endParaRPr lang="en-GB"/>
          </a:p>
        </p:txBody>
      </p:sp>
    </p:spTree>
    <p:extLst>
      <p:ext uri="{BB962C8B-B14F-4D97-AF65-F5344CB8AC3E}">
        <p14:creationId xmlns:p14="http://schemas.microsoft.com/office/powerpoint/2010/main" val="3514068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A4EE1F-3C54-48ED-8682-42F59051624B}" type="slidenum">
              <a:rPr lang="en-GB" smtClean="0"/>
              <a:t>52</a:t>
            </a:fld>
            <a:endParaRPr lang="en-GB"/>
          </a:p>
        </p:txBody>
      </p:sp>
    </p:spTree>
    <p:extLst>
      <p:ext uri="{BB962C8B-B14F-4D97-AF65-F5344CB8AC3E}">
        <p14:creationId xmlns:p14="http://schemas.microsoft.com/office/powerpoint/2010/main" val="4290460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799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06E2126-B783-4B97-9AD0-4E9BC5273ABB}" type="datetimeFigureOut">
              <a:rPr lang="en-GB" smtClean="0"/>
              <a:t>14/04/2021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A5712E-9A9A-4BCC-87BF-E11D7B25A3BB}" type="slidenum">
              <a:rPr lang="en-GB" smtClean="0"/>
              <a:t>‹#›</a:t>
            </a:fld>
            <a:endParaRPr lang="en-GB"/>
          </a:p>
        </p:txBody>
      </p:sp>
    </p:spTree>
    <p:extLst>
      <p:ext uri="{BB962C8B-B14F-4D97-AF65-F5344CB8AC3E}">
        <p14:creationId xmlns:p14="http://schemas.microsoft.com/office/powerpoint/2010/main" val="4118051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06E2126-B783-4B97-9AD0-4E9BC5273ABB}" type="datetimeFigureOut">
              <a:rPr lang="en-GB" smtClean="0"/>
              <a:t>14/04/2021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A5712E-9A9A-4BCC-87BF-E11D7B25A3BB}" type="slidenum">
              <a:rPr lang="en-GB" smtClean="0"/>
              <a:t>‹#›</a:t>
            </a:fld>
            <a:endParaRPr lang="en-GB"/>
          </a:p>
        </p:txBody>
      </p:sp>
    </p:spTree>
    <p:extLst>
      <p:ext uri="{BB962C8B-B14F-4D97-AF65-F5344CB8AC3E}">
        <p14:creationId xmlns:p14="http://schemas.microsoft.com/office/powerpoint/2010/main" val="2998749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06E2126-B783-4B97-9AD0-4E9BC5273ABB}" type="datetimeFigureOut">
              <a:rPr lang="en-GB" smtClean="0"/>
              <a:t>14/04/2021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A5712E-9A9A-4BCC-87BF-E11D7B25A3BB}" type="slidenum">
              <a:rPr lang="en-GB" smtClean="0"/>
              <a:t>‹#›</a:t>
            </a:fld>
            <a:endParaRPr lang="en-GB"/>
          </a:p>
        </p:txBody>
      </p:sp>
    </p:spTree>
    <p:extLst>
      <p:ext uri="{BB962C8B-B14F-4D97-AF65-F5344CB8AC3E}">
        <p14:creationId xmlns:p14="http://schemas.microsoft.com/office/powerpoint/2010/main" val="688993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Year 1 2A / Year 2 2B">
    <p:spTree>
      <p:nvGrpSpPr>
        <p:cNvPr id="1" name=""/>
        <p:cNvGrpSpPr/>
        <p:nvPr/>
      </p:nvGrpSpPr>
      <p:grpSpPr>
        <a:xfrm>
          <a:off x="0" y="0"/>
          <a:ext cx="0" cy="0"/>
          <a:chOff x="0" y="0"/>
          <a:chExt cx="0" cy="0"/>
        </a:xfrm>
      </p:grpSpPr>
      <p:sp>
        <p:nvSpPr>
          <p:cNvPr id="2" name="Rounded Rectangle 1"/>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1247843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Year 5 2A / Year 6 2B">
    <p:spTree>
      <p:nvGrpSpPr>
        <p:cNvPr id="1" name=""/>
        <p:cNvGrpSpPr/>
        <p:nvPr/>
      </p:nvGrpSpPr>
      <p:grpSpPr>
        <a:xfrm>
          <a:off x="0" y="0"/>
          <a:ext cx="0" cy="0"/>
          <a:chOff x="0" y="0"/>
          <a:chExt cx="0" cy="0"/>
        </a:xfrm>
      </p:grpSpPr>
      <p:sp>
        <p:nvSpPr>
          <p:cNvPr id="2" name="Rounded Rectangle 1"/>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1840598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6_End Slide">
  <p:cSld name="6_End Slide">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680020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06E2126-B783-4B97-9AD0-4E9BC5273ABB}" type="datetimeFigureOut">
              <a:rPr lang="en-GB" smtClean="0"/>
              <a:t>14/04/2021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A5712E-9A9A-4BCC-87BF-E11D7B25A3BB}" type="slidenum">
              <a:rPr lang="en-GB" smtClean="0"/>
              <a:t>‹#›</a:t>
            </a:fld>
            <a:endParaRPr lang="en-GB"/>
          </a:p>
        </p:txBody>
      </p:sp>
    </p:spTree>
    <p:extLst>
      <p:ext uri="{BB962C8B-B14F-4D97-AF65-F5344CB8AC3E}">
        <p14:creationId xmlns:p14="http://schemas.microsoft.com/office/powerpoint/2010/main" val="696616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06E2126-B783-4B97-9AD0-4E9BC5273ABB}" type="datetimeFigureOut">
              <a:rPr lang="en-GB" smtClean="0"/>
              <a:t>14/04/2021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A5712E-9A9A-4BCC-87BF-E11D7B25A3BB}" type="slidenum">
              <a:rPr lang="en-GB" smtClean="0"/>
              <a:t>‹#›</a:t>
            </a:fld>
            <a:endParaRPr lang="en-GB"/>
          </a:p>
        </p:txBody>
      </p:sp>
    </p:spTree>
    <p:extLst>
      <p:ext uri="{BB962C8B-B14F-4D97-AF65-F5344CB8AC3E}">
        <p14:creationId xmlns:p14="http://schemas.microsoft.com/office/powerpoint/2010/main" val="4026478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06E2126-B783-4B97-9AD0-4E9BC5273ABB}" type="datetimeFigureOut">
              <a:rPr lang="en-GB" smtClean="0"/>
              <a:t>14/04/2021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A5712E-9A9A-4BCC-87BF-E11D7B25A3BB}" type="slidenum">
              <a:rPr lang="en-GB" smtClean="0"/>
              <a:t>‹#›</a:t>
            </a:fld>
            <a:endParaRPr lang="en-GB"/>
          </a:p>
        </p:txBody>
      </p:sp>
    </p:spTree>
    <p:extLst>
      <p:ext uri="{BB962C8B-B14F-4D97-AF65-F5344CB8AC3E}">
        <p14:creationId xmlns:p14="http://schemas.microsoft.com/office/powerpoint/2010/main" val="3080344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06E2126-B783-4B97-9AD0-4E9BC5273ABB}" type="datetimeFigureOut">
              <a:rPr lang="en-GB" smtClean="0"/>
              <a:t>14/04/2021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AA5712E-9A9A-4BCC-87BF-E11D7B25A3BB}" type="slidenum">
              <a:rPr lang="en-GB" smtClean="0"/>
              <a:t>‹#›</a:t>
            </a:fld>
            <a:endParaRPr lang="en-GB"/>
          </a:p>
        </p:txBody>
      </p:sp>
    </p:spTree>
    <p:extLst>
      <p:ext uri="{BB962C8B-B14F-4D97-AF65-F5344CB8AC3E}">
        <p14:creationId xmlns:p14="http://schemas.microsoft.com/office/powerpoint/2010/main" val="2826958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06E2126-B783-4B97-9AD0-4E9BC5273ABB}" type="datetimeFigureOut">
              <a:rPr lang="en-GB" smtClean="0"/>
              <a:t>14/04/2021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AA5712E-9A9A-4BCC-87BF-E11D7B25A3BB}" type="slidenum">
              <a:rPr lang="en-GB" smtClean="0"/>
              <a:t>‹#›</a:t>
            </a:fld>
            <a:endParaRPr lang="en-GB"/>
          </a:p>
        </p:txBody>
      </p:sp>
    </p:spTree>
    <p:extLst>
      <p:ext uri="{BB962C8B-B14F-4D97-AF65-F5344CB8AC3E}">
        <p14:creationId xmlns:p14="http://schemas.microsoft.com/office/powerpoint/2010/main" val="3489806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6E2126-B783-4B97-9AD0-4E9BC5273ABB}" type="datetimeFigureOut">
              <a:rPr lang="en-GB" smtClean="0"/>
              <a:t>14/04/2021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AA5712E-9A9A-4BCC-87BF-E11D7B25A3BB}" type="slidenum">
              <a:rPr lang="en-GB" smtClean="0"/>
              <a:t>‹#›</a:t>
            </a:fld>
            <a:endParaRPr lang="en-GB"/>
          </a:p>
        </p:txBody>
      </p:sp>
    </p:spTree>
    <p:extLst>
      <p:ext uri="{BB962C8B-B14F-4D97-AF65-F5344CB8AC3E}">
        <p14:creationId xmlns:p14="http://schemas.microsoft.com/office/powerpoint/2010/main" val="2144470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06E2126-B783-4B97-9AD0-4E9BC5273ABB}" type="datetimeFigureOut">
              <a:rPr lang="en-GB" smtClean="0"/>
              <a:t>14/04/2021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A5712E-9A9A-4BCC-87BF-E11D7B25A3BB}" type="slidenum">
              <a:rPr lang="en-GB" smtClean="0"/>
              <a:t>‹#›</a:t>
            </a:fld>
            <a:endParaRPr lang="en-GB"/>
          </a:p>
        </p:txBody>
      </p:sp>
    </p:spTree>
    <p:extLst>
      <p:ext uri="{BB962C8B-B14F-4D97-AF65-F5344CB8AC3E}">
        <p14:creationId xmlns:p14="http://schemas.microsoft.com/office/powerpoint/2010/main" val="3111425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06E2126-B783-4B97-9AD0-4E9BC5273ABB}" type="datetimeFigureOut">
              <a:rPr lang="en-GB" smtClean="0"/>
              <a:t>14/04/2021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A5712E-9A9A-4BCC-87BF-E11D7B25A3BB}" type="slidenum">
              <a:rPr lang="en-GB" smtClean="0"/>
              <a:t>‹#›</a:t>
            </a:fld>
            <a:endParaRPr lang="en-GB"/>
          </a:p>
        </p:txBody>
      </p:sp>
    </p:spTree>
    <p:extLst>
      <p:ext uri="{BB962C8B-B14F-4D97-AF65-F5344CB8AC3E}">
        <p14:creationId xmlns:p14="http://schemas.microsoft.com/office/powerpoint/2010/main" val="2477116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6E2126-B783-4B97-9AD0-4E9BC5273ABB}" type="datetimeFigureOut">
              <a:rPr lang="en-GB" smtClean="0"/>
              <a:t>14/04/2021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5712E-9A9A-4BCC-87BF-E11D7B25A3BB}" type="slidenum">
              <a:rPr lang="en-GB" smtClean="0"/>
              <a:t>‹#›</a:t>
            </a:fld>
            <a:endParaRPr lang="en-GB"/>
          </a:p>
        </p:txBody>
      </p:sp>
    </p:spTree>
    <p:extLst>
      <p:ext uri="{BB962C8B-B14F-4D97-AF65-F5344CB8AC3E}">
        <p14:creationId xmlns:p14="http://schemas.microsoft.com/office/powerpoint/2010/main" val="1538762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incoherency.co.uk/countdown/practice-old/"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youtube.com/watch?v=qfnUq2_0FOY"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youtube.com/watch?v=qfnUq2_0FOY"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qfnUq2_0FOY"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1634" y="703931"/>
            <a:ext cx="6642738" cy="2169825"/>
          </a:xfrm>
          <a:prstGeom prst="rect">
            <a:avLst/>
          </a:prstGeom>
          <a:noFill/>
        </p:spPr>
        <p:txBody>
          <a:bodyPr wrap="square" rtlCol="0">
            <a:spAutoFit/>
          </a:bodyPr>
          <a:lstStyle/>
          <a:p>
            <a:pPr algn="ctr"/>
            <a:r>
              <a:rPr lang="en-GB" sz="4500" b="1" u="sng" dirty="0">
                <a:latin typeface="Arial" panose="020B0604020202020204" pitchFamily="34" charset="0"/>
                <a:cs typeface="Arial" panose="020B0604020202020204" pitchFamily="34" charset="0"/>
              </a:rPr>
              <a:t>Week </a:t>
            </a:r>
            <a:r>
              <a:rPr lang="en-GB" sz="4500" b="1" u="sng" dirty="0" smtClean="0">
                <a:latin typeface="Arial" panose="020B0604020202020204" pitchFamily="34" charset="0"/>
                <a:cs typeface="Arial" panose="020B0604020202020204" pitchFamily="34" charset="0"/>
              </a:rPr>
              <a:t>30 </a:t>
            </a:r>
            <a:endParaRPr lang="en-GB" sz="4500" b="1" u="sng" dirty="0">
              <a:latin typeface="Arial" panose="020B0604020202020204" pitchFamily="34" charset="0"/>
              <a:cs typeface="Arial" panose="020B0604020202020204" pitchFamily="34" charset="0"/>
            </a:endParaRPr>
          </a:p>
          <a:p>
            <a:pPr algn="ctr"/>
            <a:r>
              <a:rPr lang="en-GB" sz="4500" b="1" u="sng" dirty="0" smtClean="0">
                <a:latin typeface="Arial" panose="020B0604020202020204" pitchFamily="34" charset="0"/>
                <a:cs typeface="Arial" panose="020B0604020202020204" pitchFamily="34" charset="0"/>
              </a:rPr>
              <a:t>Monday </a:t>
            </a:r>
            <a:r>
              <a:rPr lang="en-GB" sz="4500" b="1" u="sng" dirty="0">
                <a:latin typeface="Arial" panose="020B0604020202020204" pitchFamily="34" charset="0"/>
                <a:cs typeface="Arial" panose="020B0604020202020204" pitchFamily="34" charset="0"/>
              </a:rPr>
              <a:t>English</a:t>
            </a:r>
          </a:p>
          <a:p>
            <a:endParaRPr lang="en-GB" sz="4500" b="1" dirty="0"/>
          </a:p>
        </p:txBody>
      </p:sp>
      <p:sp>
        <p:nvSpPr>
          <p:cNvPr id="3" name="TextBox 2"/>
          <p:cNvSpPr txBox="1"/>
          <p:nvPr/>
        </p:nvSpPr>
        <p:spPr>
          <a:xfrm>
            <a:off x="2461285" y="3068961"/>
            <a:ext cx="7323437" cy="2169825"/>
          </a:xfrm>
          <a:prstGeom prst="rect">
            <a:avLst/>
          </a:prstGeom>
          <a:noFill/>
        </p:spPr>
        <p:txBody>
          <a:bodyPr wrap="square" rtlCol="0">
            <a:spAutoFit/>
          </a:bodyPr>
          <a:lstStyle/>
          <a:p>
            <a:pPr algn="ctr"/>
            <a:r>
              <a:rPr lang="en-GB" sz="4500" b="1" dirty="0">
                <a:latin typeface="Arial" panose="020B0604020202020204" pitchFamily="34" charset="0"/>
                <a:cs typeface="Arial" panose="020B0604020202020204" pitchFamily="34" charset="0"/>
              </a:rPr>
              <a:t>Macbeth narrative –paragraphs 2 and 3: description and dialogue</a:t>
            </a:r>
          </a:p>
        </p:txBody>
      </p:sp>
    </p:spTree>
    <p:extLst>
      <p:ext uri="{BB962C8B-B14F-4D97-AF65-F5344CB8AC3E}">
        <p14:creationId xmlns:p14="http://schemas.microsoft.com/office/powerpoint/2010/main" val="2671410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0" y="188640"/>
            <a:ext cx="9144000" cy="1656184"/>
          </a:xfrm>
        </p:spPr>
        <p:txBody>
          <a:bodyPr>
            <a:noAutofit/>
          </a:bodyPr>
          <a:lstStyle/>
          <a:p>
            <a:pPr marL="0" indent="0" algn="ctr">
              <a:buNone/>
            </a:pPr>
            <a:r>
              <a:rPr lang="en-GB" b="1" dirty="0">
                <a:latin typeface="Segoe Script" panose="020B0504020000000003" pitchFamily="34" charset="0"/>
                <a:cs typeface="Arial" panose="020B0604020202020204" pitchFamily="34" charset="0"/>
              </a:rPr>
              <a:t>Write a short paragraph of dialogue, describing how Macbeth and Banquo both feel, when the witches appear. </a:t>
            </a:r>
          </a:p>
        </p:txBody>
      </p:sp>
      <p:sp>
        <p:nvSpPr>
          <p:cNvPr id="5" name="TextBox 4"/>
          <p:cNvSpPr txBox="1"/>
          <p:nvPr/>
        </p:nvSpPr>
        <p:spPr>
          <a:xfrm>
            <a:off x="2405119" y="5916100"/>
            <a:ext cx="7200800" cy="707886"/>
          </a:xfrm>
          <a:prstGeom prst="rect">
            <a:avLst/>
          </a:prstGeom>
          <a:noFill/>
        </p:spPr>
        <p:txBody>
          <a:bodyPr wrap="square" rtlCol="0">
            <a:spAutoFit/>
          </a:bodyPr>
          <a:lstStyle/>
          <a:p>
            <a:pPr algn="ctr"/>
            <a:r>
              <a:rPr lang="en-GB" sz="4000" dirty="0">
                <a:solidFill>
                  <a:srgbClr val="FF0000"/>
                </a:solidFill>
                <a:latin typeface="Britannic Bold" panose="020B0903060703020204" pitchFamily="34" charset="0"/>
              </a:rPr>
              <a:t>Write a line, miss a line</a:t>
            </a:r>
          </a:p>
        </p:txBody>
      </p:sp>
      <p:sp>
        <p:nvSpPr>
          <p:cNvPr id="2" name="Rectangle 1"/>
          <p:cNvSpPr/>
          <p:nvPr/>
        </p:nvSpPr>
        <p:spPr>
          <a:xfrm>
            <a:off x="129309" y="1499313"/>
            <a:ext cx="11970327" cy="4154984"/>
          </a:xfrm>
          <a:prstGeom prst="rect">
            <a:avLst/>
          </a:prstGeom>
        </p:spPr>
        <p:txBody>
          <a:bodyPr wrap="square">
            <a:spAutoFit/>
          </a:bodyPr>
          <a:lstStyle/>
          <a:p>
            <a:r>
              <a:rPr lang="en-GB" sz="2400" dirty="0">
                <a:latin typeface="Segoe Script" panose="030B0504020000000003" pitchFamily="66" charset="0"/>
                <a:ea typeface="Calibri" panose="020F0502020204030204" pitchFamily="34" charset="0"/>
                <a:cs typeface="Arial" panose="020B0604020202020204" pitchFamily="34" charset="0"/>
              </a:rPr>
              <a:t>After a few seconds, the frail ghouls melted back into the earth. The two warriors continued on their journey. </a:t>
            </a:r>
          </a:p>
          <a:p>
            <a:endParaRPr lang="en-GB" sz="2400" dirty="0">
              <a:latin typeface="Segoe Script" panose="030B0504020000000003" pitchFamily="66" charset="0"/>
              <a:ea typeface="Calibri" panose="020F0502020204030204" pitchFamily="34" charset="0"/>
              <a:cs typeface="Arial" panose="020B0604020202020204" pitchFamily="34" charset="0"/>
            </a:endParaRPr>
          </a:p>
          <a:p>
            <a:r>
              <a:rPr lang="en-GB" sz="2400" dirty="0">
                <a:latin typeface="Segoe Script" panose="030B0504020000000003" pitchFamily="66" charset="0"/>
                <a:ea typeface="Calibri" panose="020F0502020204030204" pitchFamily="34" charset="0"/>
                <a:cs typeface="Arial" panose="020B0604020202020204" pitchFamily="34" charset="0"/>
              </a:rPr>
              <a:t>“Those old hags claimed I am to be the Thane of Cawdor…then…the King of all Scotland! How foolish they were!” Macbeth </a:t>
            </a:r>
            <a:r>
              <a:rPr lang="en-GB" sz="2400" dirty="0" smtClean="0">
                <a:latin typeface="Segoe Script" panose="030B0504020000000003" pitchFamily="66" charset="0"/>
                <a:ea typeface="Calibri" panose="020F0502020204030204" pitchFamily="34" charset="0"/>
                <a:cs typeface="Arial" panose="020B0604020202020204" pitchFamily="34" charset="0"/>
              </a:rPr>
              <a:t>laughed loudly</a:t>
            </a:r>
            <a:r>
              <a:rPr lang="en-GB" sz="2400" dirty="0">
                <a:latin typeface="Segoe Script" panose="030B0504020000000003" pitchFamily="66" charset="0"/>
                <a:ea typeface="Calibri" panose="020F0502020204030204" pitchFamily="34" charset="0"/>
                <a:cs typeface="Arial" panose="020B0604020202020204" pitchFamily="34" charset="0"/>
              </a:rPr>
              <a:t>.</a:t>
            </a:r>
          </a:p>
          <a:p>
            <a:r>
              <a:rPr lang="en-GB" sz="2400" dirty="0">
                <a:latin typeface="Segoe Script" panose="030B0504020000000003" pitchFamily="66" charset="0"/>
                <a:ea typeface="Calibri" panose="020F0502020204030204" pitchFamily="34" charset="0"/>
                <a:cs typeface="Arial" panose="020B0604020202020204" pitchFamily="34" charset="0"/>
              </a:rPr>
              <a:t> </a:t>
            </a:r>
          </a:p>
          <a:p>
            <a:r>
              <a:rPr lang="en-GB" sz="2400" dirty="0">
                <a:latin typeface="Segoe Script" panose="030B0504020000000003" pitchFamily="66" charset="0"/>
                <a:ea typeface="Calibri" panose="020F0502020204030204" pitchFamily="34" charset="0"/>
                <a:cs typeface="Arial" panose="020B0604020202020204" pitchFamily="34" charset="0"/>
              </a:rPr>
              <a:t>“True, my friend. But remember that they also predicted that my son will be the King, one of these days…” responded Banquo, thoughtfully.</a:t>
            </a:r>
          </a:p>
          <a:p>
            <a:endParaRPr lang="en-GB" sz="2400" dirty="0">
              <a:latin typeface="Segoe Script" panose="030B0504020000000003" pitchFamily="66" charset="0"/>
              <a:ea typeface="Calibri" panose="020F0502020204030204" pitchFamily="34" charset="0"/>
              <a:cs typeface="Arial" panose="020B0604020202020204" pitchFamily="34" charset="0"/>
            </a:endParaRPr>
          </a:p>
          <a:p>
            <a:r>
              <a:rPr lang="en-GB" sz="2400" dirty="0">
                <a:latin typeface="Segoe Script" panose="030B0504020000000003" pitchFamily="66" charset="0"/>
                <a:ea typeface="Calibri" panose="020F0502020204030204" pitchFamily="34" charset="0"/>
                <a:cs typeface="Arial" panose="020B0604020202020204" pitchFamily="34" charset="0"/>
              </a:rPr>
              <a:t>“Hmmm… yes, they did mention that possibility.” Macbeth whispered, not laughing any more.</a:t>
            </a:r>
          </a:p>
        </p:txBody>
      </p:sp>
    </p:spTree>
    <p:extLst>
      <p:ext uri="{BB962C8B-B14F-4D97-AF65-F5344CB8AC3E}">
        <p14:creationId xmlns:p14="http://schemas.microsoft.com/office/powerpoint/2010/main" val="181495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703512" y="188640"/>
            <a:ext cx="8812290" cy="14401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4400" b="1" dirty="0">
                <a:latin typeface="Segoe Script" panose="020B0504020000000003" pitchFamily="34" charset="0"/>
                <a:cs typeface="Arial" panose="020B0604020202020204" pitchFamily="34" charset="0"/>
              </a:rPr>
              <a:t>Let’s have a look at some of your work, so far. </a:t>
            </a:r>
          </a:p>
        </p:txBody>
      </p:sp>
      <p:sp>
        <p:nvSpPr>
          <p:cNvPr id="5" name="Rectangle 4"/>
          <p:cNvSpPr/>
          <p:nvPr/>
        </p:nvSpPr>
        <p:spPr>
          <a:xfrm>
            <a:off x="1703512" y="2060849"/>
            <a:ext cx="8812290" cy="4031873"/>
          </a:xfrm>
          <a:prstGeom prst="rect">
            <a:avLst/>
          </a:prstGeom>
        </p:spPr>
        <p:txBody>
          <a:bodyPr wrap="square">
            <a:spAutoFit/>
          </a:bodyPr>
          <a:lstStyle/>
          <a:p>
            <a:pPr marL="514350" indent="-514350">
              <a:buFont typeface="+mj-lt"/>
              <a:buAutoNum type="arabicPeriod"/>
            </a:pPr>
            <a:r>
              <a:rPr lang="en-GB" sz="3200" dirty="0">
                <a:latin typeface="Segoe Script" panose="030B0504020000000003" pitchFamily="66" charset="0"/>
                <a:cs typeface="Arial" panose="020B0604020202020204" pitchFamily="34" charset="0"/>
              </a:rPr>
              <a:t>Vocabulary for precision (expanded noun phrases, adverbials).</a:t>
            </a:r>
          </a:p>
          <a:p>
            <a:pPr marL="514350" indent="-514350">
              <a:buFont typeface="+mj-lt"/>
              <a:buAutoNum type="arabicPeriod"/>
            </a:pPr>
            <a:r>
              <a:rPr lang="en-GB" sz="3200" dirty="0">
                <a:latin typeface="Segoe Script" panose="030B0504020000000003" pitchFamily="66" charset="0"/>
                <a:cs typeface="Arial" panose="020B0604020202020204" pitchFamily="34" charset="0"/>
              </a:rPr>
              <a:t>Figurative language (conveying the gloomy atmosphere…the sense of impending doom).</a:t>
            </a:r>
          </a:p>
          <a:p>
            <a:pPr marL="514350" indent="-514350">
              <a:buFont typeface="+mj-lt"/>
              <a:buAutoNum type="arabicPeriod"/>
            </a:pPr>
            <a:r>
              <a:rPr lang="en-GB" sz="3200" dirty="0">
                <a:latin typeface="Segoe Script" panose="030B0504020000000003" pitchFamily="66" charset="0"/>
                <a:cs typeface="Arial" panose="020B0604020202020204" pitchFamily="34" charset="0"/>
              </a:rPr>
              <a:t>Accurate speech that conveys how the characters are feeling.</a:t>
            </a:r>
          </a:p>
          <a:p>
            <a:pPr marL="514350" indent="-514350">
              <a:buFont typeface="+mj-lt"/>
              <a:buAutoNum type="arabicPeriod"/>
            </a:pPr>
            <a:r>
              <a:rPr lang="en-GB" sz="3200" dirty="0">
                <a:latin typeface="Segoe Script" panose="030B0504020000000003" pitchFamily="66" charset="0"/>
                <a:cs typeface="Arial" panose="020B0604020202020204" pitchFamily="34" charset="0"/>
              </a:rPr>
              <a:t>3 x WOW words</a:t>
            </a:r>
          </a:p>
        </p:txBody>
      </p:sp>
    </p:spTree>
    <p:extLst>
      <p:ext uri="{BB962C8B-B14F-4D97-AF65-F5344CB8AC3E}">
        <p14:creationId xmlns:p14="http://schemas.microsoft.com/office/powerpoint/2010/main" val="10329271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1634" y="1322768"/>
            <a:ext cx="6642738" cy="2169825"/>
          </a:xfrm>
          <a:prstGeom prst="rect">
            <a:avLst/>
          </a:prstGeom>
          <a:noFill/>
        </p:spPr>
        <p:txBody>
          <a:bodyPr wrap="square" rtlCol="0">
            <a:spAutoFit/>
          </a:bodyPr>
          <a:lstStyle/>
          <a:p>
            <a:pPr algn="ctr"/>
            <a:r>
              <a:rPr lang="en-GB" sz="4500" b="1" u="sng" dirty="0">
                <a:latin typeface="Arial" panose="020B0604020202020204" pitchFamily="34" charset="0"/>
                <a:cs typeface="Arial" panose="020B0604020202020204" pitchFamily="34" charset="0"/>
              </a:rPr>
              <a:t>Week </a:t>
            </a:r>
            <a:r>
              <a:rPr lang="en-GB" sz="4500" b="1" u="sng" dirty="0" smtClean="0">
                <a:latin typeface="Arial" panose="020B0604020202020204" pitchFamily="34" charset="0"/>
                <a:cs typeface="Arial" panose="020B0604020202020204" pitchFamily="34" charset="0"/>
              </a:rPr>
              <a:t>30 </a:t>
            </a:r>
            <a:endParaRPr lang="en-GB" sz="4500" b="1" u="sng" dirty="0">
              <a:latin typeface="Arial" panose="020B0604020202020204" pitchFamily="34" charset="0"/>
              <a:cs typeface="Arial" panose="020B0604020202020204" pitchFamily="34" charset="0"/>
            </a:endParaRPr>
          </a:p>
          <a:p>
            <a:pPr algn="ctr"/>
            <a:r>
              <a:rPr lang="en-GB" sz="4500" b="1" u="sng" dirty="0" smtClean="0">
                <a:latin typeface="Arial" panose="020B0604020202020204" pitchFamily="34" charset="0"/>
                <a:cs typeface="Arial" panose="020B0604020202020204" pitchFamily="34" charset="0"/>
              </a:rPr>
              <a:t>Monday </a:t>
            </a:r>
            <a:r>
              <a:rPr lang="en-GB" sz="4500" b="1" u="sng" dirty="0">
                <a:latin typeface="Arial" panose="020B0604020202020204" pitchFamily="34" charset="0"/>
                <a:cs typeface="Arial" panose="020B0604020202020204" pitchFamily="34" charset="0"/>
              </a:rPr>
              <a:t>Spellings</a:t>
            </a:r>
          </a:p>
          <a:p>
            <a:endParaRPr lang="en-GB" sz="4500" b="1" dirty="0"/>
          </a:p>
        </p:txBody>
      </p:sp>
      <p:sp>
        <p:nvSpPr>
          <p:cNvPr id="3" name="TextBox 2"/>
          <p:cNvSpPr txBox="1"/>
          <p:nvPr/>
        </p:nvSpPr>
        <p:spPr>
          <a:xfrm>
            <a:off x="2999877" y="3100178"/>
            <a:ext cx="6246251" cy="784830"/>
          </a:xfrm>
          <a:prstGeom prst="rect">
            <a:avLst/>
          </a:prstGeom>
          <a:noFill/>
        </p:spPr>
        <p:txBody>
          <a:bodyPr wrap="square" rtlCol="0">
            <a:spAutoFit/>
          </a:bodyPr>
          <a:lstStyle/>
          <a:p>
            <a:pPr algn="ctr"/>
            <a:r>
              <a:rPr lang="en-GB" sz="4500" b="1" dirty="0">
                <a:latin typeface="Arial" panose="020B0604020202020204" pitchFamily="34" charset="0"/>
                <a:cs typeface="Arial" panose="020B0604020202020204" pitchFamily="34" charset="0"/>
              </a:rPr>
              <a:t>a</a:t>
            </a:r>
            <a:r>
              <a:rPr lang="en-GB" sz="4500" b="1" dirty="0" smtClean="0">
                <a:latin typeface="Arial" panose="020B0604020202020204" pitchFamily="34" charset="0"/>
                <a:cs typeface="Arial" panose="020B0604020202020204" pitchFamily="34" charset="0"/>
              </a:rPr>
              <a:t>dverbials of time</a:t>
            </a:r>
            <a:endParaRPr lang="en-GB" sz="4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05387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1389" y="681038"/>
            <a:ext cx="7786687"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786063" y="2335214"/>
            <a:ext cx="6837362" cy="2236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035" name="TextBox 4"/>
          <p:cNvSpPr txBox="1">
            <a:spLocks noChangeArrowheads="1"/>
          </p:cNvSpPr>
          <p:nvPr/>
        </p:nvSpPr>
        <p:spPr bwMode="auto">
          <a:xfrm>
            <a:off x="3213101" y="2638426"/>
            <a:ext cx="5973763"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000">
                <a:solidFill>
                  <a:schemeClr val="tx1"/>
                </a:solidFill>
              </a:rPr>
              <a:t>This week, we are going to practise spelling a collection of words that are all </a:t>
            </a:r>
            <a:r>
              <a:rPr lang="en-GB" altLang="en-US" sz="2000" b="1">
                <a:solidFill>
                  <a:schemeClr val="tx1"/>
                </a:solidFill>
              </a:rPr>
              <a:t>adverbials of time</a:t>
            </a:r>
            <a:r>
              <a:rPr lang="en-GB" altLang="en-US" sz="2000">
                <a:solidFill>
                  <a:schemeClr val="tx1"/>
                </a:solidFill>
              </a:rPr>
              <a:t>.</a:t>
            </a:r>
            <a:br>
              <a:rPr lang="en-GB" altLang="en-US" sz="2000">
                <a:solidFill>
                  <a:schemeClr val="tx1"/>
                </a:solidFill>
              </a:rPr>
            </a:br>
            <a:r>
              <a:rPr lang="en-GB" altLang="en-US" sz="2000">
                <a:solidFill>
                  <a:schemeClr val="tx1"/>
                </a:solidFill>
              </a:rPr>
              <a:t/>
            </a:r>
            <a:br>
              <a:rPr lang="en-GB" altLang="en-US" sz="2000">
                <a:solidFill>
                  <a:schemeClr val="tx1"/>
                </a:solidFill>
              </a:rPr>
            </a:br>
            <a:r>
              <a:rPr lang="en-GB" altLang="en-US" sz="2000">
                <a:solidFill>
                  <a:schemeClr val="tx1"/>
                </a:solidFill>
              </a:rPr>
              <a:t>Adverbials of time describe the timing of the action in a sentence. </a:t>
            </a:r>
          </a:p>
        </p:txBody>
      </p:sp>
    </p:spTree>
    <p:extLst>
      <p:ext uri="{BB962C8B-B14F-4D97-AF65-F5344CB8AC3E}">
        <p14:creationId xmlns:p14="http://schemas.microsoft.com/office/powerpoint/2010/main" val="2606285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fade">
                                      <p:cBhvr>
                                        <p:cTn id="7" dur="500"/>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84"/>
          <p:cNvGrpSpPr>
            <a:grpSpLocks/>
          </p:cNvGrpSpPr>
          <p:nvPr/>
        </p:nvGrpSpPr>
        <p:grpSpPr bwMode="auto">
          <a:xfrm>
            <a:off x="3808414" y="1471613"/>
            <a:ext cx="4346575" cy="4525962"/>
            <a:chOff x="589628" y="2240688"/>
            <a:chExt cx="3920855" cy="4081685"/>
          </a:xfrm>
        </p:grpSpPr>
        <p:sp>
          <p:nvSpPr>
            <p:cNvPr id="9" name="Parallelogram 8"/>
            <p:cNvSpPr/>
            <p:nvPr/>
          </p:nvSpPr>
          <p:spPr>
            <a:xfrm flipH="1">
              <a:off x="598220" y="5980205"/>
              <a:ext cx="3912263" cy="342168"/>
            </a:xfrm>
            <a:prstGeom prst="parallelogram">
              <a:avLst>
                <a:gd name="adj" fmla="val 59150"/>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6" name="Parallelogram 45"/>
            <p:cNvSpPr/>
            <p:nvPr/>
          </p:nvSpPr>
          <p:spPr>
            <a:xfrm rot="16200000" flipH="1" flipV="1">
              <a:off x="2388724" y="4203481"/>
              <a:ext cx="4017260" cy="191890"/>
            </a:xfrm>
            <a:prstGeom prst="parallelogram">
              <a:avLst>
                <a:gd name="adj" fmla="val 173399"/>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4510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65610" y="2340349"/>
              <a:ext cx="3631027" cy="364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94406" y="6189228"/>
              <a:ext cx="3707485" cy="125987"/>
            </a:xfrm>
            <a:prstGeom prst="rect">
              <a:avLst/>
            </a:prstGeom>
            <a:solidFill>
              <a:schemeClr val="bg2">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 name="Parallelogram 43"/>
            <p:cNvSpPr/>
            <p:nvPr/>
          </p:nvSpPr>
          <p:spPr>
            <a:xfrm flipH="1">
              <a:off x="591060" y="2240688"/>
              <a:ext cx="3912263" cy="239088"/>
            </a:xfrm>
            <a:prstGeom prst="parallelogram">
              <a:avLst>
                <a:gd name="adj" fmla="val 59150"/>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Rectangle 12"/>
            <p:cNvSpPr/>
            <p:nvPr/>
          </p:nvSpPr>
          <p:spPr>
            <a:xfrm>
              <a:off x="795838" y="2476913"/>
              <a:ext cx="3707484" cy="216182"/>
            </a:xfrm>
            <a:prstGeom prst="rect">
              <a:avLst/>
            </a:prstGeom>
            <a:solidFill>
              <a:schemeClr val="bg2">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5" name="Parallelogram 44"/>
            <p:cNvSpPr/>
            <p:nvPr/>
          </p:nvSpPr>
          <p:spPr>
            <a:xfrm rot="16200000" flipH="1" flipV="1">
              <a:off x="-1348110" y="4178426"/>
              <a:ext cx="4075958" cy="200482"/>
            </a:xfrm>
            <a:prstGeom prst="parallelogram">
              <a:avLst>
                <a:gd name="adj" fmla="val 121358"/>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4505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68800" y="2346326"/>
            <a:ext cx="3189288"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3"/>
          <p:cNvSpPr txBox="1">
            <a:spLocks noChangeArrowheads="1"/>
          </p:cNvSpPr>
          <p:nvPr/>
        </p:nvSpPr>
        <p:spPr bwMode="auto">
          <a:xfrm>
            <a:off x="2112963" y="654051"/>
            <a:ext cx="7956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000">
                <a:solidFill>
                  <a:schemeClr val="tx1"/>
                </a:solidFill>
                <a:latin typeface="Twinkl SemiBold" pitchFamily="2" charset="0"/>
              </a:rPr>
              <a:t>Can you identify the real time adverbial words within the grid to break Mr Whoops out of jail? Use a dictionary if you need to. </a:t>
            </a:r>
          </a:p>
        </p:txBody>
      </p:sp>
      <p:pic>
        <p:nvPicPr>
          <p:cNvPr id="45061" name="Picture 10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88330" flipH="1">
            <a:off x="7539038" y="5784850"/>
            <a:ext cx="4619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0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88330" flipH="1">
            <a:off x="7154863" y="5784850"/>
            <a:ext cx="4619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0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88330" flipH="1">
            <a:off x="6769101" y="5784850"/>
            <a:ext cx="46196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0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88330" flipH="1">
            <a:off x="6384926" y="5784850"/>
            <a:ext cx="46196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0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88330" flipH="1">
            <a:off x="6011863" y="5784850"/>
            <a:ext cx="4619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88330" flipH="1">
            <a:off x="5629276" y="5784850"/>
            <a:ext cx="46196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0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88330" flipH="1">
            <a:off x="5248276" y="5784850"/>
            <a:ext cx="46196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88330" flipH="1">
            <a:off x="4865688" y="5784850"/>
            <a:ext cx="4619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1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88330" flipH="1">
            <a:off x="4484689" y="5784850"/>
            <a:ext cx="4603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Picture 1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88330" flipH="1">
            <a:off x="4100513" y="5784850"/>
            <a:ext cx="4619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71" name="Group 63"/>
          <p:cNvGrpSpPr>
            <a:grpSpLocks/>
          </p:cNvGrpSpPr>
          <p:nvPr/>
        </p:nvGrpSpPr>
        <p:grpSpPr bwMode="auto">
          <a:xfrm>
            <a:off x="4230688" y="1982789"/>
            <a:ext cx="125412" cy="3883025"/>
            <a:chOff x="1011183" y="2687766"/>
            <a:chExt cx="113924" cy="3502324"/>
          </a:xfrm>
        </p:grpSpPr>
        <p:sp>
          <p:nvSpPr>
            <p:cNvPr id="18" name="Rectangle 17"/>
            <p:cNvSpPr/>
            <p:nvPr/>
          </p:nvSpPr>
          <p:spPr>
            <a:xfrm rot="5400000">
              <a:off x="-683017" y="4381966"/>
              <a:ext cx="3502324" cy="113924"/>
            </a:xfrm>
            <a:prstGeom prst="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57" name="Straight Connector 56"/>
            <p:cNvCxnSpPr/>
            <p:nvPr/>
          </p:nvCxnSpPr>
          <p:spPr>
            <a:xfrm flipH="1">
              <a:off x="1087613" y="2697789"/>
              <a:ext cx="4327" cy="348227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072" name="Group 73"/>
          <p:cNvGrpSpPr>
            <a:grpSpLocks/>
          </p:cNvGrpSpPr>
          <p:nvPr/>
        </p:nvGrpSpPr>
        <p:grpSpPr bwMode="auto">
          <a:xfrm>
            <a:off x="4613276" y="1982789"/>
            <a:ext cx="125413" cy="3883025"/>
            <a:chOff x="1361054" y="2687766"/>
            <a:chExt cx="113924" cy="3502324"/>
          </a:xfrm>
        </p:grpSpPr>
        <p:sp>
          <p:nvSpPr>
            <p:cNvPr id="48" name="Rectangle 47"/>
            <p:cNvSpPr/>
            <p:nvPr/>
          </p:nvSpPr>
          <p:spPr>
            <a:xfrm rot="5400000">
              <a:off x="-333146" y="4381966"/>
              <a:ext cx="3502324" cy="113924"/>
            </a:xfrm>
            <a:prstGeom prst="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65" name="Straight Connector 64"/>
            <p:cNvCxnSpPr/>
            <p:nvPr/>
          </p:nvCxnSpPr>
          <p:spPr>
            <a:xfrm flipH="1">
              <a:off x="1436042" y="2697789"/>
              <a:ext cx="4327" cy="348227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073" name="Group 74"/>
          <p:cNvGrpSpPr>
            <a:grpSpLocks/>
          </p:cNvGrpSpPr>
          <p:nvPr/>
        </p:nvGrpSpPr>
        <p:grpSpPr bwMode="auto">
          <a:xfrm>
            <a:off x="4995863" y="1982789"/>
            <a:ext cx="125412" cy="3883025"/>
            <a:chOff x="1710925" y="2687766"/>
            <a:chExt cx="113924" cy="3502324"/>
          </a:xfrm>
        </p:grpSpPr>
        <p:sp>
          <p:nvSpPr>
            <p:cNvPr id="49" name="Rectangle 48"/>
            <p:cNvSpPr/>
            <p:nvPr/>
          </p:nvSpPr>
          <p:spPr>
            <a:xfrm rot="5400000">
              <a:off x="16725" y="4381966"/>
              <a:ext cx="3502324" cy="113924"/>
            </a:xfrm>
            <a:prstGeom prst="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66" name="Straight Connector 65"/>
            <p:cNvCxnSpPr/>
            <p:nvPr/>
          </p:nvCxnSpPr>
          <p:spPr>
            <a:xfrm flipH="1">
              <a:off x="1783029" y="2697789"/>
              <a:ext cx="2884" cy="348227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074" name="Group 75"/>
          <p:cNvGrpSpPr>
            <a:grpSpLocks/>
          </p:cNvGrpSpPr>
          <p:nvPr/>
        </p:nvGrpSpPr>
        <p:grpSpPr bwMode="auto">
          <a:xfrm>
            <a:off x="5378450" y="1982789"/>
            <a:ext cx="127000" cy="3883025"/>
            <a:chOff x="2060796" y="2687766"/>
            <a:chExt cx="113924" cy="3502324"/>
          </a:xfrm>
        </p:grpSpPr>
        <p:sp>
          <p:nvSpPr>
            <p:cNvPr id="50" name="Rectangle 49"/>
            <p:cNvSpPr/>
            <p:nvPr/>
          </p:nvSpPr>
          <p:spPr>
            <a:xfrm rot="5400000">
              <a:off x="366596" y="4381966"/>
              <a:ext cx="3502324" cy="113924"/>
            </a:xfrm>
            <a:prstGeom prst="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67" name="Straight Connector 66"/>
            <p:cNvCxnSpPr/>
            <p:nvPr/>
          </p:nvCxnSpPr>
          <p:spPr>
            <a:xfrm flipH="1">
              <a:off x="2136271" y="2697789"/>
              <a:ext cx="4272" cy="348227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075" name="Group 76"/>
          <p:cNvGrpSpPr>
            <a:grpSpLocks/>
          </p:cNvGrpSpPr>
          <p:nvPr/>
        </p:nvGrpSpPr>
        <p:grpSpPr bwMode="auto">
          <a:xfrm>
            <a:off x="5761038" y="1982789"/>
            <a:ext cx="127000" cy="3883025"/>
            <a:chOff x="2410667" y="2687766"/>
            <a:chExt cx="113924" cy="3502324"/>
          </a:xfrm>
        </p:grpSpPr>
        <p:sp>
          <p:nvSpPr>
            <p:cNvPr id="51" name="Rectangle 50"/>
            <p:cNvSpPr/>
            <p:nvPr/>
          </p:nvSpPr>
          <p:spPr>
            <a:xfrm rot="5400000">
              <a:off x="716467" y="4381966"/>
              <a:ext cx="3502324" cy="113924"/>
            </a:xfrm>
            <a:prstGeom prst="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68" name="Straight Connector 67"/>
            <p:cNvCxnSpPr/>
            <p:nvPr/>
          </p:nvCxnSpPr>
          <p:spPr>
            <a:xfrm flipH="1">
              <a:off x="2490414" y="2697789"/>
              <a:ext cx="4272" cy="348227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076" name="Group 77"/>
          <p:cNvGrpSpPr>
            <a:grpSpLocks/>
          </p:cNvGrpSpPr>
          <p:nvPr/>
        </p:nvGrpSpPr>
        <p:grpSpPr bwMode="auto">
          <a:xfrm>
            <a:off x="6143625" y="1982789"/>
            <a:ext cx="127000" cy="3883025"/>
            <a:chOff x="2760538" y="2687766"/>
            <a:chExt cx="113924" cy="3502324"/>
          </a:xfrm>
        </p:grpSpPr>
        <p:sp>
          <p:nvSpPr>
            <p:cNvPr id="52" name="Rectangle 51"/>
            <p:cNvSpPr/>
            <p:nvPr/>
          </p:nvSpPr>
          <p:spPr>
            <a:xfrm rot="5400000">
              <a:off x="1066338" y="4381966"/>
              <a:ext cx="3502324" cy="113924"/>
            </a:xfrm>
            <a:prstGeom prst="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69" name="Straight Connector 68"/>
            <p:cNvCxnSpPr/>
            <p:nvPr/>
          </p:nvCxnSpPr>
          <p:spPr>
            <a:xfrm flipH="1">
              <a:off x="2838861" y="2697789"/>
              <a:ext cx="4272" cy="348227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077" name="Group 78"/>
          <p:cNvGrpSpPr>
            <a:grpSpLocks/>
          </p:cNvGrpSpPr>
          <p:nvPr/>
        </p:nvGrpSpPr>
        <p:grpSpPr bwMode="auto">
          <a:xfrm>
            <a:off x="6526213" y="1982789"/>
            <a:ext cx="127000" cy="3883025"/>
            <a:chOff x="3110409" y="2687766"/>
            <a:chExt cx="113924" cy="3502324"/>
          </a:xfrm>
        </p:grpSpPr>
        <p:sp>
          <p:nvSpPr>
            <p:cNvPr id="53" name="Rectangle 52"/>
            <p:cNvSpPr/>
            <p:nvPr/>
          </p:nvSpPr>
          <p:spPr>
            <a:xfrm rot="5400000">
              <a:off x="1416209" y="4381966"/>
              <a:ext cx="3502324" cy="113924"/>
            </a:xfrm>
            <a:prstGeom prst="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70" name="Straight Connector 69"/>
            <p:cNvCxnSpPr/>
            <p:nvPr/>
          </p:nvCxnSpPr>
          <p:spPr>
            <a:xfrm flipH="1">
              <a:off x="3185883" y="2697789"/>
              <a:ext cx="4273" cy="348227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078" name="Group 79"/>
          <p:cNvGrpSpPr>
            <a:grpSpLocks/>
          </p:cNvGrpSpPr>
          <p:nvPr/>
        </p:nvGrpSpPr>
        <p:grpSpPr bwMode="auto">
          <a:xfrm>
            <a:off x="6908800" y="1982789"/>
            <a:ext cx="127000" cy="3883025"/>
            <a:chOff x="3460280" y="2687766"/>
            <a:chExt cx="113924" cy="3502324"/>
          </a:xfrm>
        </p:grpSpPr>
        <p:sp>
          <p:nvSpPr>
            <p:cNvPr id="54" name="Rectangle 53"/>
            <p:cNvSpPr/>
            <p:nvPr/>
          </p:nvSpPr>
          <p:spPr>
            <a:xfrm rot="5400000">
              <a:off x="1766080" y="4381966"/>
              <a:ext cx="3502324" cy="113924"/>
            </a:xfrm>
            <a:prstGeom prst="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71" name="Straight Connector 70"/>
            <p:cNvCxnSpPr/>
            <p:nvPr/>
          </p:nvCxnSpPr>
          <p:spPr>
            <a:xfrm flipH="1">
              <a:off x="3534331" y="2697789"/>
              <a:ext cx="4273" cy="348227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079" name="Group 80"/>
          <p:cNvGrpSpPr>
            <a:grpSpLocks/>
          </p:cNvGrpSpPr>
          <p:nvPr/>
        </p:nvGrpSpPr>
        <p:grpSpPr bwMode="auto">
          <a:xfrm>
            <a:off x="7292976" y="1982789"/>
            <a:ext cx="125413" cy="3883025"/>
            <a:chOff x="3810151" y="2687766"/>
            <a:chExt cx="113924" cy="3502324"/>
          </a:xfrm>
        </p:grpSpPr>
        <p:sp>
          <p:nvSpPr>
            <p:cNvPr id="55" name="Rectangle 54"/>
            <p:cNvSpPr/>
            <p:nvPr/>
          </p:nvSpPr>
          <p:spPr>
            <a:xfrm rot="5400000">
              <a:off x="2115951" y="4381966"/>
              <a:ext cx="3502324" cy="113924"/>
            </a:xfrm>
            <a:prstGeom prst="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72" name="Straight Connector 71"/>
            <p:cNvCxnSpPr/>
            <p:nvPr/>
          </p:nvCxnSpPr>
          <p:spPr>
            <a:xfrm flipH="1">
              <a:off x="3882255" y="2697789"/>
              <a:ext cx="4327" cy="348227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080" name="Group 81"/>
          <p:cNvGrpSpPr>
            <a:grpSpLocks/>
          </p:cNvGrpSpPr>
          <p:nvPr/>
        </p:nvGrpSpPr>
        <p:grpSpPr bwMode="auto">
          <a:xfrm>
            <a:off x="7675563" y="1982789"/>
            <a:ext cx="125412" cy="3883025"/>
            <a:chOff x="4160018" y="2687766"/>
            <a:chExt cx="113924" cy="3502324"/>
          </a:xfrm>
        </p:grpSpPr>
        <p:sp>
          <p:nvSpPr>
            <p:cNvPr id="56" name="Rectangle 55"/>
            <p:cNvSpPr/>
            <p:nvPr/>
          </p:nvSpPr>
          <p:spPr>
            <a:xfrm rot="5400000">
              <a:off x="2465818" y="4381966"/>
              <a:ext cx="3502324" cy="113924"/>
            </a:xfrm>
            <a:prstGeom prst="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73" name="Straight Connector 72"/>
            <p:cNvCxnSpPr/>
            <p:nvPr/>
          </p:nvCxnSpPr>
          <p:spPr>
            <a:xfrm flipH="1">
              <a:off x="4230680" y="2697789"/>
              <a:ext cx="4327" cy="348227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30510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81350" y="1465263"/>
            <a:ext cx="5880100"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hlinkClick r:id="" action="ppaction://hlinkshowjump?jump=nextslide"/>
          </p:cNvPr>
          <p:cNvSpPr/>
          <p:nvPr/>
        </p:nvSpPr>
        <p:spPr>
          <a:xfrm>
            <a:off x="3382964" y="1725613"/>
            <a:ext cx="5456237" cy="3378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x pollEnate"/>
          <p:cNvSpPr>
            <a:spLocks noChangeArrowheads="1"/>
          </p:cNvSpPr>
          <p:nvPr/>
        </p:nvSpPr>
        <p:spPr bwMode="auto">
          <a:xfrm>
            <a:off x="3498851" y="1908175"/>
            <a:ext cx="133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rgbClr val="92D050"/>
                </a:solidFill>
              </a:rPr>
              <a:t>imediattely</a:t>
            </a:r>
          </a:p>
        </p:txBody>
      </p:sp>
      <p:sp>
        <p:nvSpPr>
          <p:cNvPr id="5" name="x activEate"/>
          <p:cNvSpPr>
            <a:spLocks noChangeArrowheads="1"/>
          </p:cNvSpPr>
          <p:nvPr/>
        </p:nvSpPr>
        <p:spPr bwMode="auto">
          <a:xfrm>
            <a:off x="5143640" y="1903413"/>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rgbClr val="92D050"/>
                </a:solidFill>
              </a:rPr>
              <a:t>latly</a:t>
            </a:r>
          </a:p>
        </p:txBody>
      </p:sp>
      <p:sp>
        <p:nvSpPr>
          <p:cNvPr id="7" name="x advertate"/>
          <p:cNvSpPr>
            <a:spLocks noChangeArrowheads="1"/>
          </p:cNvSpPr>
          <p:nvPr/>
        </p:nvSpPr>
        <p:spPr bwMode="auto">
          <a:xfrm>
            <a:off x="7562850" y="1903413"/>
            <a:ext cx="1095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a:solidFill>
                  <a:srgbClr val="92D050"/>
                </a:solidFill>
              </a:rPr>
              <a:t>previusly</a:t>
            </a:r>
          </a:p>
        </p:txBody>
      </p:sp>
      <p:sp>
        <p:nvSpPr>
          <p:cNvPr id="8" name="communicate">
            <a:hlinkClick r:id="" action="ppaction://hlinkshowjump?jump=nextslide"/>
          </p:cNvPr>
          <p:cNvSpPr>
            <a:spLocks noChangeArrowheads="1"/>
          </p:cNvSpPr>
          <p:nvPr/>
        </p:nvSpPr>
        <p:spPr bwMode="auto">
          <a:xfrm>
            <a:off x="6353175" y="1903414"/>
            <a:ext cx="839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rgbClr val="92D050"/>
                </a:solidFill>
              </a:rPr>
              <a:t>earlier</a:t>
            </a:r>
          </a:p>
        </p:txBody>
      </p:sp>
      <p:sp>
        <p:nvSpPr>
          <p:cNvPr id="10" name="elasticate">
            <a:hlinkClick r:id="" action="ppaction://hlinkshowjump?jump=nextslide"/>
          </p:cNvPr>
          <p:cNvSpPr>
            <a:spLocks noChangeArrowheads="1"/>
          </p:cNvSpPr>
          <p:nvPr/>
        </p:nvSpPr>
        <p:spPr bwMode="auto">
          <a:xfrm>
            <a:off x="3556000" y="2566989"/>
            <a:ext cx="1227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rgbClr val="92D050"/>
                </a:solidFill>
              </a:rPr>
              <a:t>previously</a:t>
            </a:r>
          </a:p>
        </p:txBody>
      </p:sp>
      <p:sp>
        <p:nvSpPr>
          <p:cNvPr id="11" name="motivate">
            <a:hlinkClick r:id="" action="ppaction://hlinkshowjump?jump=nextslide"/>
          </p:cNvPr>
          <p:cNvSpPr>
            <a:spLocks noChangeArrowheads="1"/>
          </p:cNvSpPr>
          <p:nvPr/>
        </p:nvSpPr>
        <p:spPr bwMode="auto">
          <a:xfrm>
            <a:off x="5124404" y="2584450"/>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rgbClr val="92D050"/>
                </a:solidFill>
              </a:rPr>
              <a:t>later</a:t>
            </a:r>
          </a:p>
        </p:txBody>
      </p:sp>
      <p:sp>
        <p:nvSpPr>
          <p:cNvPr id="12" name="pollinate">
            <a:hlinkClick r:id="" action="ppaction://hlinkshowjump?jump=nextslide"/>
          </p:cNvPr>
          <p:cNvSpPr>
            <a:spLocks noChangeArrowheads="1"/>
          </p:cNvSpPr>
          <p:nvPr/>
        </p:nvSpPr>
        <p:spPr bwMode="auto">
          <a:xfrm>
            <a:off x="6162675" y="2563814"/>
            <a:ext cx="1174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rgbClr val="92D050"/>
                </a:solidFill>
              </a:rPr>
              <a:t>yesterday</a:t>
            </a:r>
          </a:p>
        </p:txBody>
      </p:sp>
      <p:sp>
        <p:nvSpPr>
          <p:cNvPr id="14" name="x classicate"/>
          <p:cNvSpPr>
            <a:spLocks noChangeArrowheads="1"/>
          </p:cNvSpPr>
          <p:nvPr/>
        </p:nvSpPr>
        <p:spPr bwMode="auto">
          <a:xfrm>
            <a:off x="7664451" y="2563814"/>
            <a:ext cx="900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rgbClr val="92D050"/>
                </a:solidFill>
              </a:rPr>
              <a:t>earlyer</a:t>
            </a:r>
          </a:p>
        </p:txBody>
      </p:sp>
      <p:sp>
        <p:nvSpPr>
          <p:cNvPr id="15" name="x realate"/>
          <p:cNvSpPr>
            <a:spLocks noChangeArrowheads="1"/>
          </p:cNvSpPr>
          <p:nvPr/>
        </p:nvSpPr>
        <p:spPr bwMode="auto">
          <a:xfrm>
            <a:off x="3460952" y="3260725"/>
            <a:ext cx="14029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rgbClr val="92D050"/>
                </a:solidFill>
              </a:rPr>
              <a:t>evenshually</a:t>
            </a:r>
          </a:p>
        </p:txBody>
      </p:sp>
      <p:sp>
        <p:nvSpPr>
          <p:cNvPr id="16" name="x terrorate"/>
          <p:cNvSpPr>
            <a:spLocks noChangeArrowheads="1"/>
          </p:cNvSpPr>
          <p:nvPr/>
        </p:nvSpPr>
        <p:spPr bwMode="auto">
          <a:xfrm>
            <a:off x="4945064" y="3260725"/>
            <a:ext cx="992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rgbClr val="92D050"/>
                </a:solidFill>
              </a:rPr>
              <a:t>resently</a:t>
            </a:r>
          </a:p>
        </p:txBody>
      </p:sp>
      <p:sp>
        <p:nvSpPr>
          <p:cNvPr id="17" name="hyphenate">
            <a:hlinkClick r:id="" action="ppaction://hlinkshowjump?jump=nextslide"/>
          </p:cNvPr>
          <p:cNvSpPr>
            <a:spLocks noChangeArrowheads="1"/>
          </p:cNvSpPr>
          <p:nvPr/>
        </p:nvSpPr>
        <p:spPr bwMode="auto">
          <a:xfrm>
            <a:off x="6396351" y="3260725"/>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rgbClr val="92D050"/>
                </a:solidFill>
              </a:rPr>
              <a:t>lately</a:t>
            </a:r>
          </a:p>
        </p:txBody>
      </p:sp>
      <p:sp>
        <p:nvSpPr>
          <p:cNvPr id="19" name="x visualate"/>
          <p:cNvSpPr>
            <a:spLocks noChangeArrowheads="1"/>
          </p:cNvSpPr>
          <p:nvPr/>
        </p:nvSpPr>
        <p:spPr bwMode="auto">
          <a:xfrm>
            <a:off x="7781445" y="3260725"/>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rgbClr val="92D050"/>
                </a:solidFill>
              </a:rPr>
              <a:t>finaly</a:t>
            </a:r>
          </a:p>
        </p:txBody>
      </p:sp>
      <p:sp>
        <p:nvSpPr>
          <p:cNvPr id="20" name="captivate">
            <a:hlinkClick r:id="" action="ppaction://hlinkshowjump?jump=nextslide"/>
          </p:cNvPr>
          <p:cNvSpPr>
            <a:spLocks noChangeArrowheads="1"/>
          </p:cNvSpPr>
          <p:nvPr/>
        </p:nvSpPr>
        <p:spPr bwMode="auto">
          <a:xfrm>
            <a:off x="3742597" y="3884613"/>
            <a:ext cx="7745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rgbClr val="92D050"/>
                </a:solidFill>
              </a:rPr>
              <a:t>finally</a:t>
            </a:r>
          </a:p>
        </p:txBody>
      </p:sp>
      <p:sp>
        <p:nvSpPr>
          <p:cNvPr id="21" name="x comunicate"/>
          <p:cNvSpPr>
            <a:spLocks noChangeArrowheads="1"/>
          </p:cNvSpPr>
          <p:nvPr/>
        </p:nvSpPr>
        <p:spPr bwMode="auto">
          <a:xfrm>
            <a:off x="4795839" y="3890964"/>
            <a:ext cx="1290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rgbClr val="92D050"/>
                </a:solidFill>
              </a:rPr>
              <a:t>tommorow</a:t>
            </a:r>
          </a:p>
        </p:txBody>
      </p:sp>
      <p:sp>
        <p:nvSpPr>
          <p:cNvPr id="22" name="x noticate"/>
          <p:cNvSpPr>
            <a:spLocks noChangeArrowheads="1"/>
          </p:cNvSpPr>
          <p:nvPr/>
        </p:nvSpPr>
        <p:spPr bwMode="auto">
          <a:xfrm>
            <a:off x="6149975" y="3884614"/>
            <a:ext cx="1201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rgbClr val="92D050"/>
                </a:solidFill>
              </a:rPr>
              <a:t>yesturday</a:t>
            </a:r>
          </a:p>
        </p:txBody>
      </p:sp>
      <p:sp>
        <p:nvSpPr>
          <p:cNvPr id="23" name="activate">
            <a:hlinkClick r:id="" action="ppaction://hlinkshowjump?jump=nextslide"/>
          </p:cNvPr>
          <p:cNvSpPr>
            <a:spLocks noChangeArrowheads="1"/>
          </p:cNvSpPr>
          <p:nvPr/>
        </p:nvSpPr>
        <p:spPr bwMode="auto">
          <a:xfrm>
            <a:off x="7388226" y="3895725"/>
            <a:ext cx="1452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rgbClr val="92D050"/>
                </a:solidFill>
              </a:rPr>
              <a:t>immediately</a:t>
            </a:r>
          </a:p>
        </p:txBody>
      </p:sp>
      <p:sp>
        <p:nvSpPr>
          <p:cNvPr id="24" name="x captiveate"/>
          <p:cNvSpPr>
            <a:spLocks noChangeArrowheads="1"/>
          </p:cNvSpPr>
          <p:nvPr/>
        </p:nvSpPr>
        <p:spPr bwMode="auto">
          <a:xfrm>
            <a:off x="6169026" y="4545014"/>
            <a:ext cx="1177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rgbClr val="92D050"/>
                </a:solidFill>
              </a:rPr>
              <a:t>eventualy</a:t>
            </a:r>
          </a:p>
        </p:txBody>
      </p:sp>
      <p:sp>
        <p:nvSpPr>
          <p:cNvPr id="25" name="medicate">
            <a:hlinkClick r:id="" action="ppaction://hlinkshowjump?jump=nextslide"/>
          </p:cNvPr>
          <p:cNvSpPr>
            <a:spLocks noChangeArrowheads="1"/>
          </p:cNvSpPr>
          <p:nvPr/>
        </p:nvSpPr>
        <p:spPr bwMode="auto">
          <a:xfrm>
            <a:off x="4940301" y="4545014"/>
            <a:ext cx="1001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rgbClr val="92D050"/>
                </a:solidFill>
              </a:rPr>
              <a:t>recently</a:t>
            </a:r>
          </a:p>
        </p:txBody>
      </p:sp>
      <p:sp>
        <p:nvSpPr>
          <p:cNvPr id="26" name="validate">
            <a:hlinkClick r:id="" action="ppaction://hlinkshowjump?jump=nextslide"/>
          </p:cNvPr>
          <p:cNvSpPr>
            <a:spLocks noChangeArrowheads="1"/>
          </p:cNvSpPr>
          <p:nvPr/>
        </p:nvSpPr>
        <p:spPr bwMode="auto">
          <a:xfrm>
            <a:off x="3538538" y="4545014"/>
            <a:ext cx="1185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rgbClr val="92D050"/>
                </a:solidFill>
              </a:rPr>
              <a:t>tomorrow</a:t>
            </a:r>
          </a:p>
        </p:txBody>
      </p:sp>
      <p:sp>
        <p:nvSpPr>
          <p:cNvPr id="27" name="alienate">
            <a:hlinkClick r:id="" action="ppaction://hlinkshowjump?jump=nextslide"/>
          </p:cNvPr>
          <p:cNvSpPr>
            <a:spLocks noChangeArrowheads="1"/>
          </p:cNvSpPr>
          <p:nvPr/>
        </p:nvSpPr>
        <p:spPr bwMode="auto">
          <a:xfrm>
            <a:off x="7494588" y="4545014"/>
            <a:ext cx="124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rgbClr val="92D050"/>
                </a:solidFill>
              </a:rPr>
              <a:t>eventually</a:t>
            </a:r>
          </a:p>
        </p:txBody>
      </p:sp>
      <p:sp>
        <p:nvSpPr>
          <p:cNvPr id="47128" name="TextBox 3"/>
          <p:cNvSpPr txBox="1">
            <a:spLocks noChangeArrowheads="1"/>
          </p:cNvSpPr>
          <p:nvPr/>
        </p:nvSpPr>
        <p:spPr bwMode="auto">
          <a:xfrm>
            <a:off x="2125663" y="608014"/>
            <a:ext cx="79565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 typeface="Arial" panose="020B0604020202020204" pitchFamily="34" charset="0"/>
              <a:buNone/>
            </a:pPr>
            <a:r>
              <a:rPr lang="en-GB" altLang="en-US" sz="2200">
                <a:solidFill>
                  <a:schemeClr val="tx1"/>
                </a:solidFill>
                <a:latin typeface="Twinkl SemiBold" pitchFamily="2" charset="0"/>
              </a:rPr>
              <a:t>Click the correct spelling words on the screen to lift the bars from the jail that Mr Whoops is held in.</a:t>
            </a:r>
          </a:p>
          <a:p>
            <a:pPr algn="ctr" eaLnBrk="1" hangingPunct="1">
              <a:lnSpc>
                <a:spcPct val="100000"/>
              </a:lnSpc>
              <a:spcBef>
                <a:spcPct val="0"/>
              </a:spcBef>
              <a:buFontTx/>
              <a:buNone/>
            </a:pPr>
            <a:endParaRPr lang="en-GB" altLang="en-US" sz="2200">
              <a:solidFill>
                <a:schemeClr val="tx1"/>
              </a:solidFill>
              <a:latin typeface="Twinkl SemiBold" pitchFamily="2" charset="0"/>
            </a:endParaRPr>
          </a:p>
        </p:txBody>
      </p:sp>
    </p:spTree>
    <p:extLst>
      <p:ext uri="{BB962C8B-B14F-4D97-AF65-F5344CB8AC3E}">
        <p14:creationId xmlns:p14="http://schemas.microsoft.com/office/powerpoint/2010/main" val="2689118899"/>
      </p:ext>
    </p:extLst>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0" restart="whenNotActive" fill="hold" evtFilter="cancelBubble" nodeType="interactiveSeq">
                <p:stCondLst>
                  <p:cond evt="onClick" delay="0">
                    <p:tgtEl>
                      <p:spTgt spid="22"/>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4" presetClass="exit" presetSubtype="10" fill="hold" grpId="0" nodeType="clickEffect">
                                  <p:stCondLst>
                                    <p:cond delay="0"/>
                                  </p:stCondLst>
                                  <p:childTnLst>
                                    <p:animEffect transition="out" filter="randombar(horizontal)">
                                      <p:cBhvr>
                                        <p:cTn id="54" dur="500"/>
                                        <p:tgtEl>
                                          <p:spTgt spid="22"/>
                                        </p:tgtEl>
                                      </p:cBhvr>
                                    </p:animEffect>
                                    <p:set>
                                      <p:cBhvr>
                                        <p:cTn id="5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4"/>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4" presetClass="exit" presetSubtype="10" fill="hold" grpId="0" nodeType="clickEffect">
                                  <p:stCondLst>
                                    <p:cond delay="0"/>
                                  </p:stCondLst>
                                  <p:childTnLst>
                                    <p:animEffect transition="out" filter="randombar(horizontal)">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3" presetClass="emph" presetSubtype="10" fill="hold" grpId="0" nodeType="clickEffect">
                                  <p:stCondLst>
                                    <p:cond delay="0"/>
                                  </p:stCondLst>
                                  <p:childTnLst>
                                    <p:animClr clrSpc="hsl" dir="ccw">
                                      <p:cBhvr override="childStyle">
                                        <p:cTn id="66" dur="1000" fill="hold"/>
                                        <p:tgtEl>
                                          <p:spTgt spid="27"/>
                                        </p:tgtEl>
                                        <p:attrNameLst>
                                          <p:attrName>style.color</p:attrName>
                                        </p:attrNameLst>
                                      </p:cBhvr>
                                      <p:to>
                                        <a:srgbClr val="A973AF"/>
                                      </p:to>
                                    </p:animClr>
                                  </p:childTnLst>
                                </p:cTn>
                              </p:par>
                            </p:childTnLst>
                          </p:cTn>
                        </p:par>
                      </p:childTnLst>
                    </p:cTn>
                  </p:par>
                </p:childTnLst>
              </p:cTn>
              <p:nextCondLst>
                <p:cond evt="onClick" delay="0">
                  <p:tgtEl>
                    <p:spTgt spid="27"/>
                  </p:tgtEl>
                </p:cond>
              </p:nextCondLst>
            </p:seq>
            <p:seq concurrent="1" nextAc="seek">
              <p:cTn id="67" restart="whenNotActive" fill="hold" evtFilter="cancelBubble" nodeType="interactiveSeq">
                <p:stCondLst>
                  <p:cond evt="onClick" delay="0">
                    <p:tgtEl>
                      <p:spTgt spid="26"/>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3" presetClass="emph" presetSubtype="10" fill="hold" grpId="0" nodeType="clickEffect">
                                  <p:stCondLst>
                                    <p:cond delay="0"/>
                                  </p:stCondLst>
                                  <p:childTnLst>
                                    <p:animClr clrSpc="hsl" dir="ccw">
                                      <p:cBhvr override="childStyle">
                                        <p:cTn id="71" dur="1000" fill="hold"/>
                                        <p:tgtEl>
                                          <p:spTgt spid="26"/>
                                        </p:tgtEl>
                                        <p:attrNameLst>
                                          <p:attrName>style.color</p:attrName>
                                        </p:attrNameLst>
                                      </p:cBhvr>
                                      <p:to>
                                        <a:srgbClr val="A973AF"/>
                                      </p:to>
                                    </p:animClr>
                                  </p:childTnLst>
                                </p:cTn>
                              </p:par>
                            </p:childTnLst>
                          </p:cTn>
                        </p:par>
                      </p:childTnLst>
                    </p:cTn>
                  </p:par>
                </p:childTnLst>
              </p:cTn>
              <p:nextCondLst>
                <p:cond evt="onClick" delay="0">
                  <p:tgtEl>
                    <p:spTgt spid="26"/>
                  </p:tgtEl>
                </p:cond>
              </p:nextCondLst>
            </p:seq>
            <p:seq concurrent="1" nextAc="seek">
              <p:cTn id="72" restart="whenNotActive" fill="hold" evtFilter="cancelBubble" nodeType="interactiveSeq">
                <p:stCondLst>
                  <p:cond evt="onClick" delay="0">
                    <p:tgtEl>
                      <p:spTgt spid="25"/>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3" presetClass="emph" presetSubtype="10" fill="hold" grpId="0" nodeType="clickEffect">
                                  <p:stCondLst>
                                    <p:cond delay="0"/>
                                  </p:stCondLst>
                                  <p:childTnLst>
                                    <p:animClr clrSpc="hsl" dir="ccw">
                                      <p:cBhvr override="childStyle">
                                        <p:cTn id="76" dur="1000" fill="hold"/>
                                        <p:tgtEl>
                                          <p:spTgt spid="25"/>
                                        </p:tgtEl>
                                        <p:attrNameLst>
                                          <p:attrName>style.color</p:attrName>
                                        </p:attrNameLst>
                                      </p:cBhvr>
                                      <p:to>
                                        <a:srgbClr val="A973AF"/>
                                      </p:to>
                                    </p:animClr>
                                  </p:childTnLst>
                                </p:cTn>
                              </p:par>
                            </p:childTnLst>
                          </p:cTn>
                        </p:par>
                      </p:childTnLst>
                    </p:cTn>
                  </p:par>
                </p:childTnLst>
              </p:cTn>
              <p:nextCondLst>
                <p:cond evt="onClick" delay="0">
                  <p:tgtEl>
                    <p:spTgt spid="25"/>
                  </p:tgtEl>
                </p:cond>
              </p:nextCondLst>
            </p:seq>
            <p:seq concurrent="1" nextAc="seek">
              <p:cTn id="77" restart="whenNotActive" fill="hold" evtFilter="cancelBubble" nodeType="interactiveSeq">
                <p:stCondLst>
                  <p:cond evt="onClick" delay="0">
                    <p:tgtEl>
                      <p:spTgt spid="23"/>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3" presetClass="emph" presetSubtype="10" fill="hold" grpId="0" nodeType="clickEffect">
                                  <p:stCondLst>
                                    <p:cond delay="0"/>
                                  </p:stCondLst>
                                  <p:childTnLst>
                                    <p:animClr clrSpc="hsl" dir="ccw">
                                      <p:cBhvr override="childStyle">
                                        <p:cTn id="81" dur="1000" fill="hold"/>
                                        <p:tgtEl>
                                          <p:spTgt spid="23"/>
                                        </p:tgtEl>
                                        <p:attrNameLst>
                                          <p:attrName>style.color</p:attrName>
                                        </p:attrNameLst>
                                      </p:cBhvr>
                                      <p:to>
                                        <a:srgbClr val="A973AF"/>
                                      </p:to>
                                    </p:animClr>
                                  </p:childTnLst>
                                </p:cTn>
                              </p:par>
                            </p:childTnLst>
                          </p:cTn>
                        </p:par>
                      </p:childTnLst>
                    </p:cTn>
                  </p:par>
                </p:childTnLst>
              </p:cTn>
              <p:nextCondLst>
                <p:cond evt="onClick" delay="0">
                  <p:tgtEl>
                    <p:spTgt spid="23"/>
                  </p:tgtEl>
                </p:cond>
              </p:nextCondLst>
            </p:seq>
            <p:seq concurrent="1" nextAc="seek">
              <p:cTn id="82" restart="whenNotActive" fill="hold" evtFilter="cancelBubble" nodeType="interactiveSeq">
                <p:stCondLst>
                  <p:cond evt="onClick" delay="0">
                    <p:tgtEl>
                      <p:spTgt spid="20"/>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3" presetClass="emph" presetSubtype="10" fill="hold" grpId="0" nodeType="clickEffect">
                                  <p:stCondLst>
                                    <p:cond delay="0"/>
                                  </p:stCondLst>
                                  <p:childTnLst>
                                    <p:animClr clrSpc="hsl" dir="ccw">
                                      <p:cBhvr override="childStyle">
                                        <p:cTn id="86" dur="1000" fill="hold"/>
                                        <p:tgtEl>
                                          <p:spTgt spid="20"/>
                                        </p:tgtEl>
                                        <p:attrNameLst>
                                          <p:attrName>style.color</p:attrName>
                                        </p:attrNameLst>
                                      </p:cBhvr>
                                      <p:to>
                                        <a:srgbClr val="A973AF"/>
                                      </p:to>
                                    </p:animClr>
                                  </p:childTnLst>
                                </p:cTn>
                              </p:par>
                            </p:childTnLst>
                          </p:cTn>
                        </p:par>
                      </p:childTnLst>
                    </p:cTn>
                  </p:par>
                </p:childTnLst>
              </p:cTn>
              <p:nextCondLst>
                <p:cond evt="onClick" delay="0">
                  <p:tgtEl>
                    <p:spTgt spid="20"/>
                  </p:tgtEl>
                </p:cond>
              </p:nextCondLst>
            </p:seq>
            <p:seq concurrent="1" nextAc="seek">
              <p:cTn id="87" restart="whenNotActive" fill="hold" evtFilter="cancelBubble" nodeType="interactiveSeq">
                <p:stCondLst>
                  <p:cond evt="onClick" delay="0">
                    <p:tgtEl>
                      <p:spTgt spid="17"/>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3" presetClass="emph" presetSubtype="10" fill="hold" grpId="0" nodeType="clickEffect">
                                  <p:stCondLst>
                                    <p:cond delay="0"/>
                                  </p:stCondLst>
                                  <p:childTnLst>
                                    <p:animClr clrSpc="hsl" dir="ccw">
                                      <p:cBhvr override="childStyle">
                                        <p:cTn id="91" dur="1000" fill="hold"/>
                                        <p:tgtEl>
                                          <p:spTgt spid="17"/>
                                        </p:tgtEl>
                                        <p:attrNameLst>
                                          <p:attrName>style.color</p:attrName>
                                        </p:attrNameLst>
                                      </p:cBhvr>
                                      <p:to>
                                        <a:srgbClr val="A973AF"/>
                                      </p:to>
                                    </p:animClr>
                                  </p:childTnLst>
                                </p:cTn>
                              </p:par>
                            </p:childTnLst>
                          </p:cTn>
                        </p:par>
                      </p:childTnLst>
                    </p:cTn>
                  </p:par>
                </p:childTnLst>
              </p:cTn>
              <p:nextCondLst>
                <p:cond evt="onClick" delay="0">
                  <p:tgtEl>
                    <p:spTgt spid="17"/>
                  </p:tgtEl>
                </p:cond>
              </p:nextCondLst>
            </p:seq>
            <p:seq concurrent="1" nextAc="seek">
              <p:cTn id="92" restart="whenNotActive" fill="hold" evtFilter="cancelBubble" nodeType="interactiveSeq">
                <p:stCondLst>
                  <p:cond evt="onClick" delay="0">
                    <p:tgtEl>
                      <p:spTgt spid="12"/>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3" presetClass="emph" presetSubtype="10" fill="hold" grpId="0" nodeType="clickEffect">
                                  <p:stCondLst>
                                    <p:cond delay="0"/>
                                  </p:stCondLst>
                                  <p:childTnLst>
                                    <p:animClr clrSpc="hsl" dir="ccw">
                                      <p:cBhvr override="childStyle">
                                        <p:cTn id="96" dur="1000" fill="hold"/>
                                        <p:tgtEl>
                                          <p:spTgt spid="12"/>
                                        </p:tgtEl>
                                        <p:attrNameLst>
                                          <p:attrName>style.color</p:attrName>
                                        </p:attrNameLst>
                                      </p:cBhvr>
                                      <p:to>
                                        <a:srgbClr val="A973AF"/>
                                      </p:to>
                                    </p:animClr>
                                  </p:childTnLst>
                                </p:cTn>
                              </p:par>
                            </p:childTnLst>
                          </p:cTn>
                        </p:par>
                      </p:childTnLst>
                    </p:cTn>
                  </p:par>
                </p:childTnLst>
              </p:cTn>
              <p:nextCondLst>
                <p:cond evt="onClick" delay="0">
                  <p:tgtEl>
                    <p:spTgt spid="12"/>
                  </p:tgtEl>
                </p:cond>
              </p:nextCondLst>
            </p:seq>
            <p:seq concurrent="1" nextAc="seek">
              <p:cTn id="97" restart="whenNotActive" fill="hold" evtFilter="cancelBubble" nodeType="interactiveSeq">
                <p:stCondLst>
                  <p:cond evt="onClick" delay="0">
                    <p:tgtEl>
                      <p:spTgt spid="11"/>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3" presetClass="emph" presetSubtype="10" fill="hold" grpId="0" nodeType="clickEffect">
                                  <p:stCondLst>
                                    <p:cond delay="0"/>
                                  </p:stCondLst>
                                  <p:childTnLst>
                                    <p:animClr clrSpc="hsl" dir="ccw">
                                      <p:cBhvr override="childStyle">
                                        <p:cTn id="101" dur="1000" fill="hold"/>
                                        <p:tgtEl>
                                          <p:spTgt spid="11"/>
                                        </p:tgtEl>
                                        <p:attrNameLst>
                                          <p:attrName>style.color</p:attrName>
                                        </p:attrNameLst>
                                      </p:cBhvr>
                                      <p:to>
                                        <a:srgbClr val="A973AF"/>
                                      </p:to>
                                    </p:animClr>
                                  </p:childTnLst>
                                </p:cTn>
                              </p:par>
                            </p:childTnLst>
                          </p:cTn>
                        </p:par>
                      </p:childTnLst>
                    </p:cTn>
                  </p:par>
                </p:childTnLst>
              </p:cTn>
              <p:nextCondLst>
                <p:cond evt="onClick" delay="0">
                  <p:tgtEl>
                    <p:spTgt spid="11"/>
                  </p:tgtEl>
                </p:cond>
              </p:nextCondLst>
            </p:seq>
            <p:seq concurrent="1" nextAc="seek">
              <p:cTn id="102" restart="whenNotActive" fill="hold" evtFilter="cancelBubble" nodeType="interactiveSeq">
                <p:stCondLst>
                  <p:cond evt="onClick" delay="0">
                    <p:tgtEl>
                      <p:spTgt spid="10"/>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3" presetClass="emph" presetSubtype="10" fill="hold" nodeType="clickEffect">
                                  <p:stCondLst>
                                    <p:cond delay="0"/>
                                  </p:stCondLst>
                                  <p:childTnLst>
                                    <p:animClr clrSpc="hsl" dir="ccw">
                                      <p:cBhvr override="childStyle">
                                        <p:cTn id="106" dur="1000" fill="hold"/>
                                        <p:tgtEl>
                                          <p:spTgt spid="10">
                                            <p:txEl>
                                              <p:pRg st="0" end="0"/>
                                            </p:txEl>
                                          </p:spTgt>
                                        </p:tgtEl>
                                        <p:attrNameLst>
                                          <p:attrName>style.color</p:attrName>
                                        </p:attrNameLst>
                                      </p:cBhvr>
                                      <p:to>
                                        <a:srgbClr val="A973AF"/>
                                      </p:to>
                                    </p:animClr>
                                  </p:childTnLst>
                                </p:cTn>
                              </p:par>
                            </p:childTnLst>
                          </p:cTn>
                        </p:par>
                      </p:childTnLst>
                    </p:cTn>
                  </p:par>
                </p:childTnLst>
              </p:cTn>
              <p:nextCondLst>
                <p:cond evt="onClick" delay="0">
                  <p:tgtEl>
                    <p:spTgt spid="10"/>
                  </p:tgtEl>
                </p:cond>
              </p:nextCondLst>
            </p:seq>
            <p:seq concurrent="1" nextAc="seek">
              <p:cTn id="107" restart="whenNotActive" fill="hold" evtFilter="cancelBubble" nodeType="interactiveSeq">
                <p:stCondLst>
                  <p:cond evt="onClick" delay="0">
                    <p:tgtEl>
                      <p:spTgt spid="8"/>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3" presetClass="emph" presetSubtype="10" fill="hold" grpId="0" nodeType="clickEffect">
                                  <p:stCondLst>
                                    <p:cond delay="0"/>
                                  </p:stCondLst>
                                  <p:childTnLst>
                                    <p:animClr clrSpc="hsl" dir="ccw">
                                      <p:cBhvr override="childStyle">
                                        <p:cTn id="111" dur="1000" fill="hold"/>
                                        <p:tgtEl>
                                          <p:spTgt spid="8"/>
                                        </p:tgtEl>
                                        <p:attrNameLst>
                                          <p:attrName>style.color</p:attrName>
                                        </p:attrNameLst>
                                      </p:cBhvr>
                                      <p:to>
                                        <a:srgbClr val="A973AF"/>
                                      </p:to>
                                    </p:animClr>
                                  </p:childTnLst>
                                </p:cTn>
                              </p:par>
                            </p:childTnLst>
                          </p:cTn>
                        </p:par>
                      </p:childTnLst>
                    </p:cTn>
                  </p:par>
                </p:childTnLst>
              </p:cTn>
              <p:nextCondLst>
                <p:cond evt="onClick" delay="0">
                  <p:tgtEl>
                    <p:spTgt spid="8"/>
                  </p:tgtEl>
                </p:cond>
              </p:nextCondLst>
            </p:seq>
          </p:childTnLst>
        </p:cTn>
      </p:par>
    </p:tnLst>
    <p:bldLst>
      <p:bldP spid="4" grpId="0"/>
      <p:bldP spid="5" grpId="0"/>
      <p:bldP spid="7" grpId="0"/>
      <p:bldP spid="8" grpId="0"/>
      <p:bldP spid="11" grpId="0"/>
      <p:bldP spid="12" grpId="0"/>
      <p:bldP spid="14" grpId="0"/>
      <p:bldP spid="15" grpId="0"/>
      <p:bldP spid="16" grpId="0"/>
      <p:bldP spid="17" grpId="0"/>
      <p:bldP spid="19" grpId="0"/>
      <p:bldP spid="20" grpId="0"/>
      <p:bldP spid="21" grpId="0"/>
      <p:bldP spid="22" grpId="0"/>
      <p:bldP spid="23" grpId="0"/>
      <p:bldP spid="24" grpId="0"/>
      <p:bldP spid="25" grpId="0"/>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84"/>
          <p:cNvGrpSpPr>
            <a:grpSpLocks/>
          </p:cNvGrpSpPr>
          <p:nvPr/>
        </p:nvGrpSpPr>
        <p:grpSpPr bwMode="auto">
          <a:xfrm>
            <a:off x="3808414" y="1262063"/>
            <a:ext cx="4346575" cy="4525962"/>
            <a:chOff x="589628" y="2240688"/>
            <a:chExt cx="3920855" cy="4081685"/>
          </a:xfrm>
        </p:grpSpPr>
        <p:sp>
          <p:nvSpPr>
            <p:cNvPr id="9" name="Parallelogram 8"/>
            <p:cNvSpPr/>
            <p:nvPr/>
          </p:nvSpPr>
          <p:spPr>
            <a:xfrm flipH="1">
              <a:off x="598220" y="5980205"/>
              <a:ext cx="3912263" cy="342168"/>
            </a:xfrm>
            <a:prstGeom prst="parallelogram">
              <a:avLst>
                <a:gd name="adj" fmla="val 59150"/>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6" name="Parallelogram 45"/>
            <p:cNvSpPr/>
            <p:nvPr/>
          </p:nvSpPr>
          <p:spPr>
            <a:xfrm rot="16200000" flipH="1" flipV="1">
              <a:off x="2388724" y="4203481"/>
              <a:ext cx="4017260" cy="191890"/>
            </a:xfrm>
            <a:prstGeom prst="parallelogram">
              <a:avLst>
                <a:gd name="adj" fmla="val 173399"/>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481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65610" y="2340349"/>
              <a:ext cx="3631027" cy="364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94406" y="6189228"/>
              <a:ext cx="3707485" cy="125987"/>
            </a:xfrm>
            <a:prstGeom prst="rect">
              <a:avLst/>
            </a:prstGeom>
            <a:solidFill>
              <a:schemeClr val="bg2">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 name="Parallelogram 43"/>
            <p:cNvSpPr/>
            <p:nvPr/>
          </p:nvSpPr>
          <p:spPr>
            <a:xfrm flipH="1">
              <a:off x="591060" y="2240688"/>
              <a:ext cx="3912263" cy="239088"/>
            </a:xfrm>
            <a:prstGeom prst="parallelogram">
              <a:avLst>
                <a:gd name="adj" fmla="val 59150"/>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Rectangle 12"/>
            <p:cNvSpPr/>
            <p:nvPr/>
          </p:nvSpPr>
          <p:spPr>
            <a:xfrm>
              <a:off x="795838" y="2476913"/>
              <a:ext cx="3707484" cy="216182"/>
            </a:xfrm>
            <a:prstGeom prst="rect">
              <a:avLst/>
            </a:prstGeom>
            <a:solidFill>
              <a:schemeClr val="bg2">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5" name="Parallelogram 44"/>
            <p:cNvSpPr/>
            <p:nvPr/>
          </p:nvSpPr>
          <p:spPr>
            <a:xfrm rot="16200000" flipH="1" flipV="1">
              <a:off x="-1348110" y="4178426"/>
              <a:ext cx="4075958" cy="200482"/>
            </a:xfrm>
            <a:prstGeom prst="parallelogram">
              <a:avLst>
                <a:gd name="adj" fmla="val 121358"/>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2" name="Mr Whoops in jail"/>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68800" y="2136776"/>
            <a:ext cx="3189288"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Box 3"/>
          <p:cNvSpPr txBox="1">
            <a:spLocks noChangeArrowheads="1"/>
          </p:cNvSpPr>
          <p:nvPr/>
        </p:nvSpPr>
        <p:spPr bwMode="auto">
          <a:xfrm>
            <a:off x="2112963" y="654050"/>
            <a:ext cx="79565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200">
                <a:solidFill>
                  <a:schemeClr val="tx1"/>
                </a:solidFill>
                <a:latin typeface="Twinkl SemiBold" pitchFamily="2" charset="0"/>
              </a:rPr>
              <a:t>Thanks, just a few more to get!</a:t>
            </a:r>
          </a:p>
        </p:txBody>
      </p:sp>
      <p:pic>
        <p:nvPicPr>
          <p:cNvPr id="103" name="lock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88330" flipH="1">
            <a:off x="7539038" y="5575300"/>
            <a:ext cx="4619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lock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88330" flipH="1">
            <a:off x="7154863" y="5575300"/>
            <a:ext cx="4619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lock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88330" flipH="1">
            <a:off x="6769101" y="5575300"/>
            <a:ext cx="46196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lock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88330" flipH="1">
            <a:off x="6384926" y="5575300"/>
            <a:ext cx="46196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lock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88330" flipH="1">
            <a:off x="6011863" y="5575300"/>
            <a:ext cx="4619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lock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88330" flipH="1">
            <a:off x="5629276" y="5575300"/>
            <a:ext cx="46196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loc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88330" flipH="1">
            <a:off x="5248276" y="5575300"/>
            <a:ext cx="46196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loc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88330" flipH="1">
            <a:off x="4865688" y="5575300"/>
            <a:ext cx="4619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lock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88330" flipH="1">
            <a:off x="4508501" y="5575300"/>
            <a:ext cx="46196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loc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88330" flipH="1">
            <a:off x="4100513" y="5575300"/>
            <a:ext cx="4619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 name="Bar 1"/>
          <p:cNvGrpSpPr>
            <a:grpSpLocks/>
          </p:cNvGrpSpPr>
          <p:nvPr/>
        </p:nvGrpSpPr>
        <p:grpSpPr bwMode="auto">
          <a:xfrm>
            <a:off x="4230688" y="1773239"/>
            <a:ext cx="125412" cy="3883025"/>
            <a:chOff x="1011183" y="2687766"/>
            <a:chExt cx="113924" cy="3502324"/>
          </a:xfrm>
        </p:grpSpPr>
        <p:sp>
          <p:nvSpPr>
            <p:cNvPr id="18" name="Rectangle 17"/>
            <p:cNvSpPr/>
            <p:nvPr/>
          </p:nvSpPr>
          <p:spPr>
            <a:xfrm rot="5400000">
              <a:off x="-683017" y="4381966"/>
              <a:ext cx="3502324" cy="113924"/>
            </a:xfrm>
            <a:prstGeom prst="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57" name="Straight Connector 56"/>
            <p:cNvCxnSpPr/>
            <p:nvPr/>
          </p:nvCxnSpPr>
          <p:spPr>
            <a:xfrm flipH="1">
              <a:off x="1087613" y="2697789"/>
              <a:ext cx="4327" cy="348227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4" name="Bar 2"/>
          <p:cNvGrpSpPr>
            <a:grpSpLocks/>
          </p:cNvGrpSpPr>
          <p:nvPr/>
        </p:nvGrpSpPr>
        <p:grpSpPr bwMode="auto">
          <a:xfrm>
            <a:off x="4613276" y="1773239"/>
            <a:ext cx="125413" cy="3883025"/>
            <a:chOff x="1361054" y="2687766"/>
            <a:chExt cx="113924" cy="3502324"/>
          </a:xfrm>
        </p:grpSpPr>
        <p:sp>
          <p:nvSpPr>
            <p:cNvPr id="48" name="Rectangle 47"/>
            <p:cNvSpPr/>
            <p:nvPr/>
          </p:nvSpPr>
          <p:spPr>
            <a:xfrm rot="5400000">
              <a:off x="-333146" y="4381966"/>
              <a:ext cx="3502324" cy="113924"/>
            </a:xfrm>
            <a:prstGeom prst="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65" name="Straight Connector 64"/>
            <p:cNvCxnSpPr/>
            <p:nvPr/>
          </p:nvCxnSpPr>
          <p:spPr>
            <a:xfrm flipH="1">
              <a:off x="1436042" y="2697789"/>
              <a:ext cx="4327" cy="348227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5" name="Bar 3"/>
          <p:cNvGrpSpPr>
            <a:grpSpLocks/>
          </p:cNvGrpSpPr>
          <p:nvPr/>
        </p:nvGrpSpPr>
        <p:grpSpPr bwMode="auto">
          <a:xfrm>
            <a:off x="4995863" y="1773239"/>
            <a:ext cx="125412" cy="3883025"/>
            <a:chOff x="1710925" y="2687766"/>
            <a:chExt cx="113924" cy="3502324"/>
          </a:xfrm>
        </p:grpSpPr>
        <p:sp>
          <p:nvSpPr>
            <p:cNvPr id="49" name="Rectangle 48"/>
            <p:cNvSpPr/>
            <p:nvPr/>
          </p:nvSpPr>
          <p:spPr>
            <a:xfrm rot="5400000">
              <a:off x="16725" y="4381966"/>
              <a:ext cx="3502324" cy="113924"/>
            </a:xfrm>
            <a:prstGeom prst="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66" name="Straight Connector 65"/>
            <p:cNvCxnSpPr/>
            <p:nvPr/>
          </p:nvCxnSpPr>
          <p:spPr>
            <a:xfrm flipH="1">
              <a:off x="1783029" y="2697789"/>
              <a:ext cx="2884" cy="348227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6" name="Bar 4"/>
          <p:cNvGrpSpPr>
            <a:grpSpLocks/>
          </p:cNvGrpSpPr>
          <p:nvPr/>
        </p:nvGrpSpPr>
        <p:grpSpPr bwMode="auto">
          <a:xfrm>
            <a:off x="5378450" y="1773239"/>
            <a:ext cx="127000" cy="3883025"/>
            <a:chOff x="2060796" y="2687766"/>
            <a:chExt cx="113924" cy="3502324"/>
          </a:xfrm>
        </p:grpSpPr>
        <p:sp>
          <p:nvSpPr>
            <p:cNvPr id="50" name="Rectangle 49"/>
            <p:cNvSpPr/>
            <p:nvPr/>
          </p:nvSpPr>
          <p:spPr>
            <a:xfrm rot="5400000">
              <a:off x="366596" y="4381966"/>
              <a:ext cx="3502324" cy="113924"/>
            </a:xfrm>
            <a:prstGeom prst="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67" name="Straight Connector 66"/>
            <p:cNvCxnSpPr/>
            <p:nvPr/>
          </p:nvCxnSpPr>
          <p:spPr>
            <a:xfrm flipH="1">
              <a:off x="2136271" y="2697789"/>
              <a:ext cx="4272" cy="348227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7" name="Bar 5"/>
          <p:cNvGrpSpPr>
            <a:grpSpLocks/>
          </p:cNvGrpSpPr>
          <p:nvPr/>
        </p:nvGrpSpPr>
        <p:grpSpPr bwMode="auto">
          <a:xfrm>
            <a:off x="5761038" y="1773239"/>
            <a:ext cx="127000" cy="3883025"/>
            <a:chOff x="2410667" y="2687766"/>
            <a:chExt cx="113924" cy="3502324"/>
          </a:xfrm>
        </p:grpSpPr>
        <p:sp>
          <p:nvSpPr>
            <p:cNvPr id="51" name="Rectangle 50"/>
            <p:cNvSpPr/>
            <p:nvPr/>
          </p:nvSpPr>
          <p:spPr>
            <a:xfrm rot="5400000">
              <a:off x="716467" y="4381966"/>
              <a:ext cx="3502324" cy="113924"/>
            </a:xfrm>
            <a:prstGeom prst="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68" name="Straight Connector 67"/>
            <p:cNvCxnSpPr/>
            <p:nvPr/>
          </p:nvCxnSpPr>
          <p:spPr>
            <a:xfrm flipH="1">
              <a:off x="2490414" y="2697789"/>
              <a:ext cx="4272" cy="348227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8" name="Bar 6"/>
          <p:cNvGrpSpPr>
            <a:grpSpLocks/>
          </p:cNvGrpSpPr>
          <p:nvPr/>
        </p:nvGrpSpPr>
        <p:grpSpPr bwMode="auto">
          <a:xfrm>
            <a:off x="6143625" y="1773239"/>
            <a:ext cx="127000" cy="3883025"/>
            <a:chOff x="2760538" y="2687766"/>
            <a:chExt cx="113924" cy="3502324"/>
          </a:xfrm>
        </p:grpSpPr>
        <p:sp>
          <p:nvSpPr>
            <p:cNvPr id="52" name="Rectangle 51"/>
            <p:cNvSpPr/>
            <p:nvPr/>
          </p:nvSpPr>
          <p:spPr>
            <a:xfrm rot="5400000">
              <a:off x="1066338" y="4381966"/>
              <a:ext cx="3502324" cy="113924"/>
            </a:xfrm>
            <a:prstGeom prst="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69" name="Straight Connector 68"/>
            <p:cNvCxnSpPr/>
            <p:nvPr/>
          </p:nvCxnSpPr>
          <p:spPr>
            <a:xfrm flipH="1">
              <a:off x="2838861" y="2697789"/>
              <a:ext cx="4272" cy="348227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9" name="Bar 7"/>
          <p:cNvGrpSpPr>
            <a:grpSpLocks/>
          </p:cNvGrpSpPr>
          <p:nvPr/>
        </p:nvGrpSpPr>
        <p:grpSpPr bwMode="auto">
          <a:xfrm>
            <a:off x="6526213" y="1773239"/>
            <a:ext cx="127000" cy="3883025"/>
            <a:chOff x="3110409" y="2687766"/>
            <a:chExt cx="113924" cy="3502324"/>
          </a:xfrm>
        </p:grpSpPr>
        <p:sp>
          <p:nvSpPr>
            <p:cNvPr id="53" name="Rectangle 52"/>
            <p:cNvSpPr/>
            <p:nvPr/>
          </p:nvSpPr>
          <p:spPr>
            <a:xfrm rot="5400000">
              <a:off x="1416209" y="4381966"/>
              <a:ext cx="3502324" cy="113924"/>
            </a:xfrm>
            <a:prstGeom prst="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70" name="Straight Connector 69"/>
            <p:cNvCxnSpPr/>
            <p:nvPr/>
          </p:nvCxnSpPr>
          <p:spPr>
            <a:xfrm flipH="1">
              <a:off x="3185883" y="2697789"/>
              <a:ext cx="4273" cy="348227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0" name="Bar 8"/>
          <p:cNvGrpSpPr>
            <a:grpSpLocks/>
          </p:cNvGrpSpPr>
          <p:nvPr/>
        </p:nvGrpSpPr>
        <p:grpSpPr bwMode="auto">
          <a:xfrm>
            <a:off x="6908800" y="1773239"/>
            <a:ext cx="127000" cy="3883025"/>
            <a:chOff x="3460280" y="2687766"/>
            <a:chExt cx="113924" cy="3502324"/>
          </a:xfrm>
        </p:grpSpPr>
        <p:sp>
          <p:nvSpPr>
            <p:cNvPr id="54" name="Rectangle 53"/>
            <p:cNvSpPr/>
            <p:nvPr/>
          </p:nvSpPr>
          <p:spPr>
            <a:xfrm rot="5400000">
              <a:off x="1766080" y="4381966"/>
              <a:ext cx="3502324" cy="113924"/>
            </a:xfrm>
            <a:prstGeom prst="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71" name="Straight Connector 70"/>
            <p:cNvCxnSpPr/>
            <p:nvPr/>
          </p:nvCxnSpPr>
          <p:spPr>
            <a:xfrm flipH="1">
              <a:off x="3534331" y="2697789"/>
              <a:ext cx="4273" cy="348227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1" name="Bar 9"/>
          <p:cNvGrpSpPr>
            <a:grpSpLocks/>
          </p:cNvGrpSpPr>
          <p:nvPr/>
        </p:nvGrpSpPr>
        <p:grpSpPr bwMode="auto">
          <a:xfrm>
            <a:off x="7292976" y="1773239"/>
            <a:ext cx="125413" cy="3883025"/>
            <a:chOff x="3810151" y="2687766"/>
            <a:chExt cx="113924" cy="3502324"/>
          </a:xfrm>
        </p:grpSpPr>
        <p:sp>
          <p:nvSpPr>
            <p:cNvPr id="55" name="Rectangle 54"/>
            <p:cNvSpPr/>
            <p:nvPr/>
          </p:nvSpPr>
          <p:spPr>
            <a:xfrm rot="5400000">
              <a:off x="2115951" y="4381966"/>
              <a:ext cx="3502324" cy="113924"/>
            </a:xfrm>
            <a:prstGeom prst="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72" name="Straight Connector 71"/>
            <p:cNvCxnSpPr/>
            <p:nvPr/>
          </p:nvCxnSpPr>
          <p:spPr>
            <a:xfrm flipH="1">
              <a:off x="3882255" y="2697789"/>
              <a:ext cx="4327" cy="348227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2" name="Bar 10"/>
          <p:cNvGrpSpPr>
            <a:grpSpLocks/>
          </p:cNvGrpSpPr>
          <p:nvPr/>
        </p:nvGrpSpPr>
        <p:grpSpPr bwMode="auto">
          <a:xfrm>
            <a:off x="7675563" y="1773239"/>
            <a:ext cx="125412" cy="3883025"/>
            <a:chOff x="4160018" y="2687766"/>
            <a:chExt cx="113924" cy="3502324"/>
          </a:xfrm>
        </p:grpSpPr>
        <p:sp>
          <p:nvSpPr>
            <p:cNvPr id="56" name="Rectangle 55"/>
            <p:cNvSpPr/>
            <p:nvPr/>
          </p:nvSpPr>
          <p:spPr>
            <a:xfrm rot="5400000">
              <a:off x="2465818" y="4381966"/>
              <a:ext cx="3502324" cy="113924"/>
            </a:xfrm>
            <a:prstGeom prst="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73" name="Straight Connector 72"/>
            <p:cNvCxnSpPr/>
            <p:nvPr/>
          </p:nvCxnSpPr>
          <p:spPr>
            <a:xfrm flipH="1">
              <a:off x="4230680" y="2697789"/>
              <a:ext cx="4327" cy="348227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8" name="Right Arrow 57">
            <a:hlinkClick r:id="" action="ppaction://hlinkshowjump?jump=previousslide"/>
          </p:cNvPr>
          <p:cNvSpPr/>
          <p:nvPr/>
        </p:nvSpPr>
        <p:spPr>
          <a:xfrm rot="10800000">
            <a:off x="2112964" y="5913439"/>
            <a:ext cx="530225" cy="344487"/>
          </a:xfrm>
          <a:prstGeom prst="rightArrow">
            <a:avLst>
              <a:gd name="adj1" fmla="val 50000"/>
              <a:gd name="adj2" fmla="val 72309"/>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73575" y="2268539"/>
            <a:ext cx="3068638"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ular Callout 7"/>
          <p:cNvSpPr/>
          <p:nvPr/>
        </p:nvSpPr>
        <p:spPr>
          <a:xfrm>
            <a:off x="2292351" y="749301"/>
            <a:ext cx="3152775" cy="1870075"/>
          </a:xfrm>
          <a:prstGeom prst="wedgeRoundRectCallout">
            <a:avLst>
              <a:gd name="adj1" fmla="val -3170"/>
              <a:gd name="adj2" fmla="val 55302"/>
              <a:gd name="adj3" fmla="val 16667"/>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 bIns="144000" anchor="ctr"/>
          <a:lstStyle/>
          <a:p>
            <a:pPr algn="ctr">
              <a:defRPr/>
            </a:pPr>
            <a:r>
              <a:rPr lang="en-GB" dirty="0">
                <a:solidFill>
                  <a:schemeClr val="tx1"/>
                </a:solidFill>
              </a:rPr>
              <a:t>Thanks for helping me escape! Your spelling knowledge time adverbial words really helped out there.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78264" y="2214563"/>
            <a:ext cx="3635375" cy="404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Right Arrow 58">
            <a:hlinkClick r:id="rId8" action="ppaction://hlinksldjump"/>
          </p:cNvPr>
          <p:cNvSpPr/>
          <p:nvPr/>
        </p:nvSpPr>
        <p:spPr>
          <a:xfrm>
            <a:off x="9540875" y="5913439"/>
            <a:ext cx="528638" cy="344487"/>
          </a:xfrm>
          <a:prstGeom prst="rightArrow">
            <a:avLst>
              <a:gd name="adj1" fmla="val 50000"/>
              <a:gd name="adj2" fmla="val 72309"/>
            </a:avLst>
          </a:prstGeom>
          <a:solidFill>
            <a:srgbClr val="FCD18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965260728"/>
      </p:ext>
    </p:extLst>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1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31" presetClass="exit" presetSubtype="0" fill="hold" nodeType="clickEffect">
                                  <p:stCondLst>
                                    <p:cond delay="0"/>
                                  </p:stCondLst>
                                  <p:childTnLst>
                                    <p:anim calcmode="lin" valueType="num">
                                      <p:cBhvr>
                                        <p:cTn id="6" dur="1000"/>
                                        <p:tgtEl>
                                          <p:spTgt spid="113"/>
                                        </p:tgtEl>
                                        <p:attrNameLst>
                                          <p:attrName>ppt_w</p:attrName>
                                        </p:attrNameLst>
                                      </p:cBhvr>
                                      <p:tavLst>
                                        <p:tav tm="0">
                                          <p:val>
                                            <p:strVal val="ppt_w"/>
                                          </p:val>
                                        </p:tav>
                                        <p:tav tm="100000">
                                          <p:val>
                                            <p:fltVal val="0"/>
                                          </p:val>
                                        </p:tav>
                                      </p:tavLst>
                                    </p:anim>
                                    <p:anim calcmode="lin" valueType="num">
                                      <p:cBhvr>
                                        <p:cTn id="7" dur="1000"/>
                                        <p:tgtEl>
                                          <p:spTgt spid="113"/>
                                        </p:tgtEl>
                                        <p:attrNameLst>
                                          <p:attrName>ppt_h</p:attrName>
                                        </p:attrNameLst>
                                      </p:cBhvr>
                                      <p:tavLst>
                                        <p:tav tm="0">
                                          <p:val>
                                            <p:strVal val="ppt_h"/>
                                          </p:val>
                                        </p:tav>
                                        <p:tav tm="100000">
                                          <p:val>
                                            <p:fltVal val="0"/>
                                          </p:val>
                                        </p:tav>
                                      </p:tavLst>
                                    </p:anim>
                                    <p:anim calcmode="lin" valueType="num">
                                      <p:cBhvr>
                                        <p:cTn id="8" dur="1000"/>
                                        <p:tgtEl>
                                          <p:spTgt spid="113"/>
                                        </p:tgtEl>
                                        <p:attrNameLst>
                                          <p:attrName>style.rotation</p:attrName>
                                        </p:attrNameLst>
                                      </p:cBhvr>
                                      <p:tavLst>
                                        <p:tav tm="0">
                                          <p:val>
                                            <p:fltVal val="0"/>
                                          </p:val>
                                        </p:tav>
                                        <p:tav tm="100000">
                                          <p:val>
                                            <p:fltVal val="90"/>
                                          </p:val>
                                        </p:tav>
                                      </p:tavLst>
                                    </p:anim>
                                    <p:animEffect transition="out" filter="fade">
                                      <p:cBhvr>
                                        <p:cTn id="9" dur="1000"/>
                                        <p:tgtEl>
                                          <p:spTgt spid="113"/>
                                        </p:tgtEl>
                                      </p:cBhvr>
                                    </p:animEffect>
                                    <p:set>
                                      <p:cBhvr>
                                        <p:cTn id="10" dur="1" fill="hold">
                                          <p:stCondLst>
                                            <p:cond delay="999"/>
                                          </p:stCondLst>
                                        </p:cTn>
                                        <p:tgtEl>
                                          <p:spTgt spid="113"/>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64"/>
                                        </p:tgtEl>
                                      </p:cBhvr>
                                    </p:animEffect>
                                    <p:set>
                                      <p:cBhvr>
                                        <p:cTn id="1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14" restart="whenNotActive" fill="hold" evtFilter="cancelBubble" nodeType="interactiveSeq">
                <p:stCondLst>
                  <p:cond evt="onClick" delay="0">
                    <p:tgtEl>
                      <p:spTgt spid="11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31" presetClass="exit" presetSubtype="0" fill="hold" nodeType="clickEffect">
                                  <p:stCondLst>
                                    <p:cond delay="0"/>
                                  </p:stCondLst>
                                  <p:childTnLst>
                                    <p:anim calcmode="lin" valueType="num">
                                      <p:cBhvr>
                                        <p:cTn id="18" dur="1000"/>
                                        <p:tgtEl>
                                          <p:spTgt spid="112"/>
                                        </p:tgtEl>
                                        <p:attrNameLst>
                                          <p:attrName>ppt_w</p:attrName>
                                        </p:attrNameLst>
                                      </p:cBhvr>
                                      <p:tavLst>
                                        <p:tav tm="0">
                                          <p:val>
                                            <p:strVal val="ppt_w"/>
                                          </p:val>
                                        </p:tav>
                                        <p:tav tm="100000">
                                          <p:val>
                                            <p:fltVal val="0"/>
                                          </p:val>
                                        </p:tav>
                                      </p:tavLst>
                                    </p:anim>
                                    <p:anim calcmode="lin" valueType="num">
                                      <p:cBhvr>
                                        <p:cTn id="19" dur="1000"/>
                                        <p:tgtEl>
                                          <p:spTgt spid="112"/>
                                        </p:tgtEl>
                                        <p:attrNameLst>
                                          <p:attrName>ppt_h</p:attrName>
                                        </p:attrNameLst>
                                      </p:cBhvr>
                                      <p:tavLst>
                                        <p:tav tm="0">
                                          <p:val>
                                            <p:strVal val="ppt_h"/>
                                          </p:val>
                                        </p:tav>
                                        <p:tav tm="100000">
                                          <p:val>
                                            <p:fltVal val="0"/>
                                          </p:val>
                                        </p:tav>
                                      </p:tavLst>
                                    </p:anim>
                                    <p:anim calcmode="lin" valueType="num">
                                      <p:cBhvr>
                                        <p:cTn id="20" dur="1000"/>
                                        <p:tgtEl>
                                          <p:spTgt spid="112"/>
                                        </p:tgtEl>
                                        <p:attrNameLst>
                                          <p:attrName>style.rotation</p:attrName>
                                        </p:attrNameLst>
                                      </p:cBhvr>
                                      <p:tavLst>
                                        <p:tav tm="0">
                                          <p:val>
                                            <p:fltVal val="0"/>
                                          </p:val>
                                        </p:tav>
                                        <p:tav tm="100000">
                                          <p:val>
                                            <p:fltVal val="90"/>
                                          </p:val>
                                        </p:tav>
                                      </p:tavLst>
                                    </p:anim>
                                    <p:animEffect transition="out" filter="fade">
                                      <p:cBhvr>
                                        <p:cTn id="21" dur="1000"/>
                                        <p:tgtEl>
                                          <p:spTgt spid="112"/>
                                        </p:tgtEl>
                                      </p:cBhvr>
                                    </p:animEffect>
                                    <p:set>
                                      <p:cBhvr>
                                        <p:cTn id="22" dur="1" fill="hold">
                                          <p:stCondLst>
                                            <p:cond delay="999"/>
                                          </p:stCondLst>
                                        </p:cTn>
                                        <p:tgtEl>
                                          <p:spTgt spid="112"/>
                                        </p:tgtEl>
                                        <p:attrNameLst>
                                          <p:attrName>style.visibility</p:attrName>
                                        </p:attrNameLst>
                                      </p:cBhvr>
                                      <p:to>
                                        <p:strVal val="hidden"/>
                                      </p:to>
                                    </p:set>
                                  </p:childTnLst>
                                </p:cTn>
                              </p:par>
                              <p:par>
                                <p:cTn id="23" presetID="22" presetClass="exit" presetSubtype="4" fill="hold" nodeType="withEffect">
                                  <p:stCondLst>
                                    <p:cond delay="0"/>
                                  </p:stCondLst>
                                  <p:childTnLst>
                                    <p:animEffect transition="out" filter="wipe(down)">
                                      <p:cBhvr>
                                        <p:cTn id="24" dur="500"/>
                                        <p:tgtEl>
                                          <p:spTgt spid="74"/>
                                        </p:tgtEl>
                                      </p:cBhvr>
                                    </p:animEffect>
                                    <p:set>
                                      <p:cBhvr>
                                        <p:cTn id="25"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26" restart="whenNotActive" fill="hold" evtFilter="cancelBubble" nodeType="interactiveSeq">
                <p:stCondLst>
                  <p:cond evt="onClick" delay="0">
                    <p:tgtEl>
                      <p:spTgt spid="111"/>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31" presetClass="exit" presetSubtype="0" fill="hold" nodeType="clickEffect">
                                  <p:stCondLst>
                                    <p:cond delay="0"/>
                                  </p:stCondLst>
                                  <p:childTnLst>
                                    <p:anim calcmode="lin" valueType="num">
                                      <p:cBhvr>
                                        <p:cTn id="30" dur="1000"/>
                                        <p:tgtEl>
                                          <p:spTgt spid="111"/>
                                        </p:tgtEl>
                                        <p:attrNameLst>
                                          <p:attrName>ppt_w</p:attrName>
                                        </p:attrNameLst>
                                      </p:cBhvr>
                                      <p:tavLst>
                                        <p:tav tm="0">
                                          <p:val>
                                            <p:strVal val="ppt_w"/>
                                          </p:val>
                                        </p:tav>
                                        <p:tav tm="100000">
                                          <p:val>
                                            <p:fltVal val="0"/>
                                          </p:val>
                                        </p:tav>
                                      </p:tavLst>
                                    </p:anim>
                                    <p:anim calcmode="lin" valueType="num">
                                      <p:cBhvr>
                                        <p:cTn id="31" dur="1000"/>
                                        <p:tgtEl>
                                          <p:spTgt spid="111"/>
                                        </p:tgtEl>
                                        <p:attrNameLst>
                                          <p:attrName>ppt_h</p:attrName>
                                        </p:attrNameLst>
                                      </p:cBhvr>
                                      <p:tavLst>
                                        <p:tav tm="0">
                                          <p:val>
                                            <p:strVal val="ppt_h"/>
                                          </p:val>
                                        </p:tav>
                                        <p:tav tm="100000">
                                          <p:val>
                                            <p:fltVal val="0"/>
                                          </p:val>
                                        </p:tav>
                                      </p:tavLst>
                                    </p:anim>
                                    <p:anim calcmode="lin" valueType="num">
                                      <p:cBhvr>
                                        <p:cTn id="32" dur="1000"/>
                                        <p:tgtEl>
                                          <p:spTgt spid="111"/>
                                        </p:tgtEl>
                                        <p:attrNameLst>
                                          <p:attrName>style.rotation</p:attrName>
                                        </p:attrNameLst>
                                      </p:cBhvr>
                                      <p:tavLst>
                                        <p:tav tm="0">
                                          <p:val>
                                            <p:fltVal val="0"/>
                                          </p:val>
                                        </p:tav>
                                        <p:tav tm="100000">
                                          <p:val>
                                            <p:fltVal val="90"/>
                                          </p:val>
                                        </p:tav>
                                      </p:tavLst>
                                    </p:anim>
                                    <p:animEffect transition="out" filter="fade">
                                      <p:cBhvr>
                                        <p:cTn id="33" dur="1000"/>
                                        <p:tgtEl>
                                          <p:spTgt spid="111"/>
                                        </p:tgtEl>
                                      </p:cBhvr>
                                    </p:animEffect>
                                    <p:set>
                                      <p:cBhvr>
                                        <p:cTn id="34" dur="1" fill="hold">
                                          <p:stCondLst>
                                            <p:cond delay="999"/>
                                          </p:stCondLst>
                                        </p:cTn>
                                        <p:tgtEl>
                                          <p:spTgt spid="111"/>
                                        </p:tgtEl>
                                        <p:attrNameLst>
                                          <p:attrName>style.visibility</p:attrName>
                                        </p:attrNameLst>
                                      </p:cBhvr>
                                      <p:to>
                                        <p:strVal val="hidden"/>
                                      </p:to>
                                    </p:set>
                                  </p:childTnLst>
                                </p:cTn>
                              </p:par>
                              <p:par>
                                <p:cTn id="35" presetID="22" presetClass="exit" presetSubtype="4" fill="hold" nodeType="withEffect">
                                  <p:stCondLst>
                                    <p:cond delay="0"/>
                                  </p:stCondLst>
                                  <p:childTnLst>
                                    <p:animEffect transition="out" filter="wipe(down)">
                                      <p:cBhvr>
                                        <p:cTn id="36" dur="500"/>
                                        <p:tgtEl>
                                          <p:spTgt spid="75"/>
                                        </p:tgtEl>
                                      </p:cBhvr>
                                    </p:animEffect>
                                    <p:set>
                                      <p:cBhvr>
                                        <p:cTn id="37"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38" restart="whenNotActive" fill="hold" evtFilter="cancelBubble" nodeType="interactiveSeq">
                <p:stCondLst>
                  <p:cond evt="onClick" delay="0">
                    <p:tgtEl>
                      <p:spTgt spid="103"/>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31" presetClass="exit" presetSubtype="0" fill="hold" nodeType="clickEffect">
                                  <p:stCondLst>
                                    <p:cond delay="0"/>
                                  </p:stCondLst>
                                  <p:childTnLst>
                                    <p:anim calcmode="lin" valueType="num">
                                      <p:cBhvr>
                                        <p:cTn id="42" dur="1000"/>
                                        <p:tgtEl>
                                          <p:spTgt spid="103"/>
                                        </p:tgtEl>
                                        <p:attrNameLst>
                                          <p:attrName>ppt_w</p:attrName>
                                        </p:attrNameLst>
                                      </p:cBhvr>
                                      <p:tavLst>
                                        <p:tav tm="0">
                                          <p:val>
                                            <p:strVal val="ppt_w"/>
                                          </p:val>
                                        </p:tav>
                                        <p:tav tm="100000">
                                          <p:val>
                                            <p:fltVal val="0"/>
                                          </p:val>
                                        </p:tav>
                                      </p:tavLst>
                                    </p:anim>
                                    <p:anim calcmode="lin" valueType="num">
                                      <p:cBhvr>
                                        <p:cTn id="43" dur="1000"/>
                                        <p:tgtEl>
                                          <p:spTgt spid="103"/>
                                        </p:tgtEl>
                                        <p:attrNameLst>
                                          <p:attrName>ppt_h</p:attrName>
                                        </p:attrNameLst>
                                      </p:cBhvr>
                                      <p:tavLst>
                                        <p:tav tm="0">
                                          <p:val>
                                            <p:strVal val="ppt_h"/>
                                          </p:val>
                                        </p:tav>
                                        <p:tav tm="100000">
                                          <p:val>
                                            <p:fltVal val="0"/>
                                          </p:val>
                                        </p:tav>
                                      </p:tavLst>
                                    </p:anim>
                                    <p:anim calcmode="lin" valueType="num">
                                      <p:cBhvr>
                                        <p:cTn id="44" dur="1000"/>
                                        <p:tgtEl>
                                          <p:spTgt spid="103"/>
                                        </p:tgtEl>
                                        <p:attrNameLst>
                                          <p:attrName>style.rotation</p:attrName>
                                        </p:attrNameLst>
                                      </p:cBhvr>
                                      <p:tavLst>
                                        <p:tav tm="0">
                                          <p:val>
                                            <p:fltVal val="0"/>
                                          </p:val>
                                        </p:tav>
                                        <p:tav tm="100000">
                                          <p:val>
                                            <p:fltVal val="90"/>
                                          </p:val>
                                        </p:tav>
                                      </p:tavLst>
                                    </p:anim>
                                    <p:animEffect transition="out" filter="fade">
                                      <p:cBhvr>
                                        <p:cTn id="45" dur="1000"/>
                                        <p:tgtEl>
                                          <p:spTgt spid="103"/>
                                        </p:tgtEl>
                                      </p:cBhvr>
                                    </p:animEffect>
                                    <p:set>
                                      <p:cBhvr>
                                        <p:cTn id="46" dur="1" fill="hold">
                                          <p:stCondLst>
                                            <p:cond delay="999"/>
                                          </p:stCondLst>
                                        </p:cTn>
                                        <p:tgtEl>
                                          <p:spTgt spid="103"/>
                                        </p:tgtEl>
                                        <p:attrNameLst>
                                          <p:attrName>style.visibility</p:attrName>
                                        </p:attrNameLst>
                                      </p:cBhvr>
                                      <p:to>
                                        <p:strVal val="hidden"/>
                                      </p:to>
                                    </p:set>
                                  </p:childTnLst>
                                </p:cTn>
                              </p:par>
                              <p:par>
                                <p:cTn id="47" presetID="22" presetClass="exit" presetSubtype="4" fill="hold" nodeType="withEffect">
                                  <p:stCondLst>
                                    <p:cond delay="0"/>
                                  </p:stCondLst>
                                  <p:childTnLst>
                                    <p:animEffect transition="out" filter="wipe(down)">
                                      <p:cBhvr>
                                        <p:cTn id="48" dur="500"/>
                                        <p:tgtEl>
                                          <p:spTgt spid="82"/>
                                        </p:tgtEl>
                                      </p:cBhvr>
                                    </p:animEffect>
                                    <p:set>
                                      <p:cBhvr>
                                        <p:cTn id="49"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50" restart="whenNotActive" fill="hold" evtFilter="cancelBubble" nodeType="interactiveSeq">
                <p:stCondLst>
                  <p:cond evt="onClick" delay="0">
                    <p:tgtEl>
                      <p:spTgt spid="105"/>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31" presetClass="exit" presetSubtype="0" fill="hold" nodeType="clickEffect">
                                  <p:stCondLst>
                                    <p:cond delay="0"/>
                                  </p:stCondLst>
                                  <p:childTnLst>
                                    <p:anim calcmode="lin" valueType="num">
                                      <p:cBhvr>
                                        <p:cTn id="54" dur="1000"/>
                                        <p:tgtEl>
                                          <p:spTgt spid="105"/>
                                        </p:tgtEl>
                                        <p:attrNameLst>
                                          <p:attrName>ppt_w</p:attrName>
                                        </p:attrNameLst>
                                      </p:cBhvr>
                                      <p:tavLst>
                                        <p:tav tm="0">
                                          <p:val>
                                            <p:strVal val="ppt_w"/>
                                          </p:val>
                                        </p:tav>
                                        <p:tav tm="100000">
                                          <p:val>
                                            <p:fltVal val="0"/>
                                          </p:val>
                                        </p:tav>
                                      </p:tavLst>
                                    </p:anim>
                                    <p:anim calcmode="lin" valueType="num">
                                      <p:cBhvr>
                                        <p:cTn id="55" dur="1000"/>
                                        <p:tgtEl>
                                          <p:spTgt spid="105"/>
                                        </p:tgtEl>
                                        <p:attrNameLst>
                                          <p:attrName>ppt_h</p:attrName>
                                        </p:attrNameLst>
                                      </p:cBhvr>
                                      <p:tavLst>
                                        <p:tav tm="0">
                                          <p:val>
                                            <p:strVal val="ppt_h"/>
                                          </p:val>
                                        </p:tav>
                                        <p:tav tm="100000">
                                          <p:val>
                                            <p:fltVal val="0"/>
                                          </p:val>
                                        </p:tav>
                                      </p:tavLst>
                                    </p:anim>
                                    <p:anim calcmode="lin" valueType="num">
                                      <p:cBhvr>
                                        <p:cTn id="56" dur="1000"/>
                                        <p:tgtEl>
                                          <p:spTgt spid="105"/>
                                        </p:tgtEl>
                                        <p:attrNameLst>
                                          <p:attrName>style.rotation</p:attrName>
                                        </p:attrNameLst>
                                      </p:cBhvr>
                                      <p:tavLst>
                                        <p:tav tm="0">
                                          <p:val>
                                            <p:fltVal val="0"/>
                                          </p:val>
                                        </p:tav>
                                        <p:tav tm="100000">
                                          <p:val>
                                            <p:fltVal val="90"/>
                                          </p:val>
                                        </p:tav>
                                      </p:tavLst>
                                    </p:anim>
                                    <p:animEffect transition="out" filter="fade">
                                      <p:cBhvr>
                                        <p:cTn id="57" dur="1000"/>
                                        <p:tgtEl>
                                          <p:spTgt spid="105"/>
                                        </p:tgtEl>
                                      </p:cBhvr>
                                    </p:animEffect>
                                    <p:set>
                                      <p:cBhvr>
                                        <p:cTn id="58" dur="1" fill="hold">
                                          <p:stCondLst>
                                            <p:cond delay="999"/>
                                          </p:stCondLst>
                                        </p:cTn>
                                        <p:tgtEl>
                                          <p:spTgt spid="105"/>
                                        </p:tgtEl>
                                        <p:attrNameLst>
                                          <p:attrName>style.visibility</p:attrName>
                                        </p:attrNameLst>
                                      </p:cBhvr>
                                      <p:to>
                                        <p:strVal val="hidden"/>
                                      </p:to>
                                    </p:set>
                                  </p:childTnLst>
                                </p:cTn>
                              </p:par>
                              <p:par>
                                <p:cTn id="59" presetID="22" presetClass="exit" presetSubtype="4" fill="hold" nodeType="withEffect">
                                  <p:stCondLst>
                                    <p:cond delay="0"/>
                                  </p:stCondLst>
                                  <p:childTnLst>
                                    <p:animEffect transition="out" filter="wipe(down)">
                                      <p:cBhvr>
                                        <p:cTn id="60" dur="500"/>
                                        <p:tgtEl>
                                          <p:spTgt spid="81"/>
                                        </p:tgtEl>
                                      </p:cBhvr>
                                    </p:animEffect>
                                    <p:set>
                                      <p:cBhvr>
                                        <p:cTn id="61"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62" restart="whenNotActive" fill="hold" evtFilter="cancelBubble" nodeType="interactiveSeq">
                <p:stCondLst>
                  <p:cond evt="onClick" delay="0">
                    <p:tgtEl>
                      <p:spTgt spid="106"/>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31" presetClass="exit" presetSubtype="0" fill="hold" nodeType="clickEffect">
                                  <p:stCondLst>
                                    <p:cond delay="0"/>
                                  </p:stCondLst>
                                  <p:childTnLst>
                                    <p:anim calcmode="lin" valueType="num">
                                      <p:cBhvr>
                                        <p:cTn id="66" dur="1000"/>
                                        <p:tgtEl>
                                          <p:spTgt spid="106"/>
                                        </p:tgtEl>
                                        <p:attrNameLst>
                                          <p:attrName>ppt_w</p:attrName>
                                        </p:attrNameLst>
                                      </p:cBhvr>
                                      <p:tavLst>
                                        <p:tav tm="0">
                                          <p:val>
                                            <p:strVal val="ppt_w"/>
                                          </p:val>
                                        </p:tav>
                                        <p:tav tm="100000">
                                          <p:val>
                                            <p:fltVal val="0"/>
                                          </p:val>
                                        </p:tav>
                                      </p:tavLst>
                                    </p:anim>
                                    <p:anim calcmode="lin" valueType="num">
                                      <p:cBhvr>
                                        <p:cTn id="67" dur="1000"/>
                                        <p:tgtEl>
                                          <p:spTgt spid="106"/>
                                        </p:tgtEl>
                                        <p:attrNameLst>
                                          <p:attrName>ppt_h</p:attrName>
                                        </p:attrNameLst>
                                      </p:cBhvr>
                                      <p:tavLst>
                                        <p:tav tm="0">
                                          <p:val>
                                            <p:strVal val="ppt_h"/>
                                          </p:val>
                                        </p:tav>
                                        <p:tav tm="100000">
                                          <p:val>
                                            <p:fltVal val="0"/>
                                          </p:val>
                                        </p:tav>
                                      </p:tavLst>
                                    </p:anim>
                                    <p:anim calcmode="lin" valueType="num">
                                      <p:cBhvr>
                                        <p:cTn id="68" dur="1000"/>
                                        <p:tgtEl>
                                          <p:spTgt spid="106"/>
                                        </p:tgtEl>
                                        <p:attrNameLst>
                                          <p:attrName>style.rotation</p:attrName>
                                        </p:attrNameLst>
                                      </p:cBhvr>
                                      <p:tavLst>
                                        <p:tav tm="0">
                                          <p:val>
                                            <p:fltVal val="0"/>
                                          </p:val>
                                        </p:tav>
                                        <p:tav tm="100000">
                                          <p:val>
                                            <p:fltVal val="90"/>
                                          </p:val>
                                        </p:tav>
                                      </p:tavLst>
                                    </p:anim>
                                    <p:animEffect transition="out" filter="fade">
                                      <p:cBhvr>
                                        <p:cTn id="69" dur="1000"/>
                                        <p:tgtEl>
                                          <p:spTgt spid="106"/>
                                        </p:tgtEl>
                                      </p:cBhvr>
                                    </p:animEffect>
                                    <p:set>
                                      <p:cBhvr>
                                        <p:cTn id="70" dur="1" fill="hold">
                                          <p:stCondLst>
                                            <p:cond delay="999"/>
                                          </p:stCondLst>
                                        </p:cTn>
                                        <p:tgtEl>
                                          <p:spTgt spid="106"/>
                                        </p:tgtEl>
                                        <p:attrNameLst>
                                          <p:attrName>style.visibility</p:attrName>
                                        </p:attrNameLst>
                                      </p:cBhvr>
                                      <p:to>
                                        <p:strVal val="hidden"/>
                                      </p:to>
                                    </p:set>
                                  </p:childTnLst>
                                </p:cTn>
                              </p:par>
                              <p:par>
                                <p:cTn id="71" presetID="22" presetClass="exit" presetSubtype="4" fill="hold" nodeType="withEffect">
                                  <p:stCondLst>
                                    <p:cond delay="0"/>
                                  </p:stCondLst>
                                  <p:childTnLst>
                                    <p:animEffect transition="out" filter="wipe(down)">
                                      <p:cBhvr>
                                        <p:cTn id="72" dur="500"/>
                                        <p:tgtEl>
                                          <p:spTgt spid="80"/>
                                        </p:tgtEl>
                                      </p:cBhvr>
                                    </p:animEffect>
                                    <p:set>
                                      <p:cBhvr>
                                        <p:cTn id="73"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74" restart="whenNotActive" fill="hold" evtFilter="cancelBubble" nodeType="interactiveSeq">
                <p:stCondLst>
                  <p:cond evt="onClick" delay="0">
                    <p:tgtEl>
                      <p:spTgt spid="107"/>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31" presetClass="exit" presetSubtype="0" fill="hold" nodeType="clickEffect">
                                  <p:stCondLst>
                                    <p:cond delay="0"/>
                                  </p:stCondLst>
                                  <p:childTnLst>
                                    <p:anim calcmode="lin" valueType="num">
                                      <p:cBhvr>
                                        <p:cTn id="78" dur="1000"/>
                                        <p:tgtEl>
                                          <p:spTgt spid="107"/>
                                        </p:tgtEl>
                                        <p:attrNameLst>
                                          <p:attrName>ppt_w</p:attrName>
                                        </p:attrNameLst>
                                      </p:cBhvr>
                                      <p:tavLst>
                                        <p:tav tm="0">
                                          <p:val>
                                            <p:strVal val="ppt_w"/>
                                          </p:val>
                                        </p:tav>
                                        <p:tav tm="100000">
                                          <p:val>
                                            <p:fltVal val="0"/>
                                          </p:val>
                                        </p:tav>
                                      </p:tavLst>
                                    </p:anim>
                                    <p:anim calcmode="lin" valueType="num">
                                      <p:cBhvr>
                                        <p:cTn id="79" dur="1000"/>
                                        <p:tgtEl>
                                          <p:spTgt spid="107"/>
                                        </p:tgtEl>
                                        <p:attrNameLst>
                                          <p:attrName>ppt_h</p:attrName>
                                        </p:attrNameLst>
                                      </p:cBhvr>
                                      <p:tavLst>
                                        <p:tav tm="0">
                                          <p:val>
                                            <p:strVal val="ppt_h"/>
                                          </p:val>
                                        </p:tav>
                                        <p:tav tm="100000">
                                          <p:val>
                                            <p:fltVal val="0"/>
                                          </p:val>
                                        </p:tav>
                                      </p:tavLst>
                                    </p:anim>
                                    <p:anim calcmode="lin" valueType="num">
                                      <p:cBhvr>
                                        <p:cTn id="80" dur="1000"/>
                                        <p:tgtEl>
                                          <p:spTgt spid="107"/>
                                        </p:tgtEl>
                                        <p:attrNameLst>
                                          <p:attrName>style.rotation</p:attrName>
                                        </p:attrNameLst>
                                      </p:cBhvr>
                                      <p:tavLst>
                                        <p:tav tm="0">
                                          <p:val>
                                            <p:fltVal val="0"/>
                                          </p:val>
                                        </p:tav>
                                        <p:tav tm="100000">
                                          <p:val>
                                            <p:fltVal val="90"/>
                                          </p:val>
                                        </p:tav>
                                      </p:tavLst>
                                    </p:anim>
                                    <p:animEffect transition="out" filter="fade">
                                      <p:cBhvr>
                                        <p:cTn id="81" dur="1000"/>
                                        <p:tgtEl>
                                          <p:spTgt spid="107"/>
                                        </p:tgtEl>
                                      </p:cBhvr>
                                    </p:animEffect>
                                    <p:set>
                                      <p:cBhvr>
                                        <p:cTn id="82" dur="1" fill="hold">
                                          <p:stCondLst>
                                            <p:cond delay="999"/>
                                          </p:stCondLst>
                                        </p:cTn>
                                        <p:tgtEl>
                                          <p:spTgt spid="107"/>
                                        </p:tgtEl>
                                        <p:attrNameLst>
                                          <p:attrName>style.visibility</p:attrName>
                                        </p:attrNameLst>
                                      </p:cBhvr>
                                      <p:to>
                                        <p:strVal val="hidden"/>
                                      </p:to>
                                    </p:set>
                                  </p:childTnLst>
                                </p:cTn>
                              </p:par>
                              <p:par>
                                <p:cTn id="83" presetID="22" presetClass="exit" presetSubtype="4" fill="hold" nodeType="withEffect">
                                  <p:stCondLst>
                                    <p:cond delay="0"/>
                                  </p:stCondLst>
                                  <p:childTnLst>
                                    <p:animEffect transition="out" filter="wipe(down)">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86" restart="whenNotActive" fill="hold" evtFilter="cancelBubble" nodeType="interactiveSeq">
                <p:stCondLst>
                  <p:cond evt="onClick" delay="0">
                    <p:tgtEl>
                      <p:spTgt spid="108"/>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1" presetClass="exit" presetSubtype="0" fill="hold" nodeType="clickEffect">
                                  <p:stCondLst>
                                    <p:cond delay="0"/>
                                  </p:stCondLst>
                                  <p:childTnLst>
                                    <p:anim calcmode="lin" valueType="num">
                                      <p:cBhvr>
                                        <p:cTn id="90" dur="1000"/>
                                        <p:tgtEl>
                                          <p:spTgt spid="108"/>
                                        </p:tgtEl>
                                        <p:attrNameLst>
                                          <p:attrName>ppt_w</p:attrName>
                                        </p:attrNameLst>
                                      </p:cBhvr>
                                      <p:tavLst>
                                        <p:tav tm="0">
                                          <p:val>
                                            <p:strVal val="ppt_w"/>
                                          </p:val>
                                        </p:tav>
                                        <p:tav tm="100000">
                                          <p:val>
                                            <p:fltVal val="0"/>
                                          </p:val>
                                        </p:tav>
                                      </p:tavLst>
                                    </p:anim>
                                    <p:anim calcmode="lin" valueType="num">
                                      <p:cBhvr>
                                        <p:cTn id="91" dur="1000"/>
                                        <p:tgtEl>
                                          <p:spTgt spid="108"/>
                                        </p:tgtEl>
                                        <p:attrNameLst>
                                          <p:attrName>ppt_h</p:attrName>
                                        </p:attrNameLst>
                                      </p:cBhvr>
                                      <p:tavLst>
                                        <p:tav tm="0">
                                          <p:val>
                                            <p:strVal val="ppt_h"/>
                                          </p:val>
                                        </p:tav>
                                        <p:tav tm="100000">
                                          <p:val>
                                            <p:fltVal val="0"/>
                                          </p:val>
                                        </p:tav>
                                      </p:tavLst>
                                    </p:anim>
                                    <p:anim calcmode="lin" valueType="num">
                                      <p:cBhvr>
                                        <p:cTn id="92" dur="1000"/>
                                        <p:tgtEl>
                                          <p:spTgt spid="108"/>
                                        </p:tgtEl>
                                        <p:attrNameLst>
                                          <p:attrName>style.rotation</p:attrName>
                                        </p:attrNameLst>
                                      </p:cBhvr>
                                      <p:tavLst>
                                        <p:tav tm="0">
                                          <p:val>
                                            <p:fltVal val="0"/>
                                          </p:val>
                                        </p:tav>
                                        <p:tav tm="100000">
                                          <p:val>
                                            <p:fltVal val="90"/>
                                          </p:val>
                                        </p:tav>
                                      </p:tavLst>
                                    </p:anim>
                                    <p:animEffect transition="out" filter="fade">
                                      <p:cBhvr>
                                        <p:cTn id="93" dur="1000"/>
                                        <p:tgtEl>
                                          <p:spTgt spid="108"/>
                                        </p:tgtEl>
                                      </p:cBhvr>
                                    </p:animEffect>
                                    <p:set>
                                      <p:cBhvr>
                                        <p:cTn id="94" dur="1" fill="hold">
                                          <p:stCondLst>
                                            <p:cond delay="999"/>
                                          </p:stCondLst>
                                        </p:cTn>
                                        <p:tgtEl>
                                          <p:spTgt spid="108"/>
                                        </p:tgtEl>
                                        <p:attrNameLst>
                                          <p:attrName>style.visibility</p:attrName>
                                        </p:attrNameLst>
                                      </p:cBhvr>
                                      <p:to>
                                        <p:strVal val="hidden"/>
                                      </p:to>
                                    </p:set>
                                  </p:childTnLst>
                                </p:cTn>
                              </p:par>
                              <p:par>
                                <p:cTn id="95" presetID="22" presetClass="exit" presetSubtype="4" fill="hold" nodeType="withEffect">
                                  <p:stCondLst>
                                    <p:cond delay="0"/>
                                  </p:stCondLst>
                                  <p:childTnLst>
                                    <p:animEffect transition="out" filter="wipe(down)">
                                      <p:cBhvr>
                                        <p:cTn id="96" dur="500"/>
                                        <p:tgtEl>
                                          <p:spTgt spid="78"/>
                                        </p:tgtEl>
                                      </p:cBhvr>
                                    </p:animEffect>
                                    <p:set>
                                      <p:cBhvr>
                                        <p:cTn id="97"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98" restart="whenNotActive" fill="hold" evtFilter="cancelBubble" nodeType="interactiveSeq">
                <p:stCondLst>
                  <p:cond evt="onClick" delay="0">
                    <p:tgtEl>
                      <p:spTgt spid="109"/>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31" presetClass="exit" presetSubtype="0" fill="hold" nodeType="clickEffect">
                                  <p:stCondLst>
                                    <p:cond delay="0"/>
                                  </p:stCondLst>
                                  <p:childTnLst>
                                    <p:anim calcmode="lin" valueType="num">
                                      <p:cBhvr>
                                        <p:cTn id="102" dur="1000"/>
                                        <p:tgtEl>
                                          <p:spTgt spid="109"/>
                                        </p:tgtEl>
                                        <p:attrNameLst>
                                          <p:attrName>ppt_w</p:attrName>
                                        </p:attrNameLst>
                                      </p:cBhvr>
                                      <p:tavLst>
                                        <p:tav tm="0">
                                          <p:val>
                                            <p:strVal val="ppt_w"/>
                                          </p:val>
                                        </p:tav>
                                        <p:tav tm="100000">
                                          <p:val>
                                            <p:fltVal val="0"/>
                                          </p:val>
                                        </p:tav>
                                      </p:tavLst>
                                    </p:anim>
                                    <p:anim calcmode="lin" valueType="num">
                                      <p:cBhvr>
                                        <p:cTn id="103" dur="1000"/>
                                        <p:tgtEl>
                                          <p:spTgt spid="109"/>
                                        </p:tgtEl>
                                        <p:attrNameLst>
                                          <p:attrName>ppt_h</p:attrName>
                                        </p:attrNameLst>
                                      </p:cBhvr>
                                      <p:tavLst>
                                        <p:tav tm="0">
                                          <p:val>
                                            <p:strVal val="ppt_h"/>
                                          </p:val>
                                        </p:tav>
                                        <p:tav tm="100000">
                                          <p:val>
                                            <p:fltVal val="0"/>
                                          </p:val>
                                        </p:tav>
                                      </p:tavLst>
                                    </p:anim>
                                    <p:anim calcmode="lin" valueType="num">
                                      <p:cBhvr>
                                        <p:cTn id="104" dur="1000"/>
                                        <p:tgtEl>
                                          <p:spTgt spid="109"/>
                                        </p:tgtEl>
                                        <p:attrNameLst>
                                          <p:attrName>style.rotation</p:attrName>
                                        </p:attrNameLst>
                                      </p:cBhvr>
                                      <p:tavLst>
                                        <p:tav tm="0">
                                          <p:val>
                                            <p:fltVal val="0"/>
                                          </p:val>
                                        </p:tav>
                                        <p:tav tm="100000">
                                          <p:val>
                                            <p:fltVal val="90"/>
                                          </p:val>
                                        </p:tav>
                                      </p:tavLst>
                                    </p:anim>
                                    <p:animEffect transition="out" filter="fade">
                                      <p:cBhvr>
                                        <p:cTn id="105" dur="1000"/>
                                        <p:tgtEl>
                                          <p:spTgt spid="109"/>
                                        </p:tgtEl>
                                      </p:cBhvr>
                                    </p:animEffect>
                                    <p:set>
                                      <p:cBhvr>
                                        <p:cTn id="106" dur="1" fill="hold">
                                          <p:stCondLst>
                                            <p:cond delay="999"/>
                                          </p:stCondLst>
                                        </p:cTn>
                                        <p:tgtEl>
                                          <p:spTgt spid="109"/>
                                        </p:tgtEl>
                                        <p:attrNameLst>
                                          <p:attrName>style.visibility</p:attrName>
                                        </p:attrNameLst>
                                      </p:cBhvr>
                                      <p:to>
                                        <p:strVal val="hidden"/>
                                      </p:to>
                                    </p:set>
                                  </p:childTnLst>
                                </p:cTn>
                              </p:par>
                              <p:par>
                                <p:cTn id="107" presetID="22" presetClass="exit" presetSubtype="4" fill="hold" nodeType="withEffect">
                                  <p:stCondLst>
                                    <p:cond delay="0"/>
                                  </p:stCondLst>
                                  <p:childTnLst>
                                    <p:animEffect transition="out" filter="wipe(down)">
                                      <p:cBhvr>
                                        <p:cTn id="108" dur="500"/>
                                        <p:tgtEl>
                                          <p:spTgt spid="77"/>
                                        </p:tgtEl>
                                      </p:cBhvr>
                                    </p:animEffect>
                                    <p:set>
                                      <p:cBhvr>
                                        <p:cTn id="109"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110" restart="whenNotActive" fill="hold" evtFilter="cancelBubble" nodeType="interactiveSeq">
                <p:stCondLst>
                  <p:cond evt="onClick" delay="0">
                    <p:tgtEl>
                      <p:spTgt spid="110"/>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31" presetClass="exit" presetSubtype="0" fill="hold" nodeType="clickEffect">
                                  <p:stCondLst>
                                    <p:cond delay="0"/>
                                  </p:stCondLst>
                                  <p:childTnLst>
                                    <p:anim calcmode="lin" valueType="num">
                                      <p:cBhvr>
                                        <p:cTn id="114" dur="1000"/>
                                        <p:tgtEl>
                                          <p:spTgt spid="110"/>
                                        </p:tgtEl>
                                        <p:attrNameLst>
                                          <p:attrName>ppt_w</p:attrName>
                                        </p:attrNameLst>
                                      </p:cBhvr>
                                      <p:tavLst>
                                        <p:tav tm="0">
                                          <p:val>
                                            <p:strVal val="ppt_w"/>
                                          </p:val>
                                        </p:tav>
                                        <p:tav tm="100000">
                                          <p:val>
                                            <p:fltVal val="0"/>
                                          </p:val>
                                        </p:tav>
                                      </p:tavLst>
                                    </p:anim>
                                    <p:anim calcmode="lin" valueType="num">
                                      <p:cBhvr>
                                        <p:cTn id="115" dur="1000"/>
                                        <p:tgtEl>
                                          <p:spTgt spid="110"/>
                                        </p:tgtEl>
                                        <p:attrNameLst>
                                          <p:attrName>ppt_h</p:attrName>
                                        </p:attrNameLst>
                                      </p:cBhvr>
                                      <p:tavLst>
                                        <p:tav tm="0">
                                          <p:val>
                                            <p:strVal val="ppt_h"/>
                                          </p:val>
                                        </p:tav>
                                        <p:tav tm="100000">
                                          <p:val>
                                            <p:fltVal val="0"/>
                                          </p:val>
                                        </p:tav>
                                      </p:tavLst>
                                    </p:anim>
                                    <p:anim calcmode="lin" valueType="num">
                                      <p:cBhvr>
                                        <p:cTn id="116" dur="1000"/>
                                        <p:tgtEl>
                                          <p:spTgt spid="110"/>
                                        </p:tgtEl>
                                        <p:attrNameLst>
                                          <p:attrName>style.rotation</p:attrName>
                                        </p:attrNameLst>
                                      </p:cBhvr>
                                      <p:tavLst>
                                        <p:tav tm="0">
                                          <p:val>
                                            <p:fltVal val="0"/>
                                          </p:val>
                                        </p:tav>
                                        <p:tav tm="100000">
                                          <p:val>
                                            <p:fltVal val="90"/>
                                          </p:val>
                                        </p:tav>
                                      </p:tavLst>
                                    </p:anim>
                                    <p:animEffect transition="out" filter="fade">
                                      <p:cBhvr>
                                        <p:cTn id="117" dur="1000"/>
                                        <p:tgtEl>
                                          <p:spTgt spid="110"/>
                                        </p:tgtEl>
                                      </p:cBhvr>
                                    </p:animEffect>
                                    <p:set>
                                      <p:cBhvr>
                                        <p:cTn id="118" dur="1" fill="hold">
                                          <p:stCondLst>
                                            <p:cond delay="999"/>
                                          </p:stCondLst>
                                        </p:cTn>
                                        <p:tgtEl>
                                          <p:spTgt spid="110"/>
                                        </p:tgtEl>
                                        <p:attrNameLst>
                                          <p:attrName>style.visibility</p:attrName>
                                        </p:attrNameLst>
                                      </p:cBhvr>
                                      <p:to>
                                        <p:strVal val="hidden"/>
                                      </p:to>
                                    </p:set>
                                  </p:childTnLst>
                                </p:cTn>
                              </p:par>
                              <p:par>
                                <p:cTn id="119" presetID="22" presetClass="exit" presetSubtype="4" fill="hold" nodeType="withEffect">
                                  <p:stCondLst>
                                    <p:cond delay="0"/>
                                  </p:stCondLst>
                                  <p:childTnLst>
                                    <p:animEffect transition="out" filter="wipe(down)">
                                      <p:cBhvr>
                                        <p:cTn id="120" dur="500"/>
                                        <p:tgtEl>
                                          <p:spTgt spid="76"/>
                                        </p:tgtEl>
                                      </p:cBhvr>
                                    </p:animEffect>
                                    <p:set>
                                      <p:cBhvr>
                                        <p:cTn id="12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122" restart="whenNotActive" fill="hold" evtFilter="cancelBubble" nodeType="interactiveSeq">
                <p:stCondLst>
                  <p:cond evt="onClick" delay="0">
                    <p:tgtEl>
                      <p:spTgt spid="2"/>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0" presetClass="exit" presetSubtype="0" fill="hold" grpId="0" nodeType="clickEffect">
                                  <p:stCondLst>
                                    <p:cond delay="0"/>
                                  </p:stCondLst>
                                  <p:childTnLst>
                                    <p:animEffect transition="out" filter="fade">
                                      <p:cBhvr>
                                        <p:cTn id="126" dur="500"/>
                                        <p:tgtEl>
                                          <p:spTgt spid="31746"/>
                                        </p:tgtEl>
                                      </p:cBhvr>
                                    </p:animEffect>
                                    <p:set>
                                      <p:cBhvr>
                                        <p:cTn id="127" dur="1" fill="hold">
                                          <p:stCondLst>
                                            <p:cond delay="499"/>
                                          </p:stCondLst>
                                        </p:cTn>
                                        <p:tgtEl>
                                          <p:spTgt spid="31746"/>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2"/>
                                        </p:tgtEl>
                                        <p:attrNameLst>
                                          <p:attrName>style.visibility</p:attrName>
                                        </p:attrNameLst>
                                      </p:cBhvr>
                                      <p:to>
                                        <p:strVal val="hidden"/>
                                      </p:to>
                                    </p:set>
                                  </p:childTnLst>
                                </p:cTn>
                              </p:par>
                              <p:par>
                                <p:cTn id="130" presetID="1" presetClass="entr" presetSubtype="0" fill="hold" nodeType="withEffect">
                                  <p:stCondLst>
                                    <p:cond delay="0"/>
                                  </p:stCondLst>
                                  <p:childTnLst>
                                    <p:set>
                                      <p:cBhvr>
                                        <p:cTn id="131" dur="1" fill="hold">
                                          <p:stCondLst>
                                            <p:cond delay="0"/>
                                          </p:stCondLst>
                                        </p:cTn>
                                        <p:tgtEl>
                                          <p:spTgt spid="5"/>
                                        </p:tgtEl>
                                        <p:attrNameLst>
                                          <p:attrName>style.visibility</p:attrName>
                                        </p:attrNameLst>
                                      </p:cBhvr>
                                      <p:to>
                                        <p:strVal val="visible"/>
                                      </p:to>
                                    </p:set>
                                  </p:childTnLst>
                                </p:cTn>
                              </p:par>
                              <p:par>
                                <p:cTn id="132" presetID="10" presetClass="exit" presetSubtype="0" fill="hold" nodeType="withEffect">
                                  <p:stCondLst>
                                    <p:cond delay="700"/>
                                  </p:stCondLst>
                                  <p:childTnLst>
                                    <p:animEffect transition="out" filter="fade">
                                      <p:cBhvr>
                                        <p:cTn id="133" dur="500"/>
                                        <p:tgtEl>
                                          <p:spTgt spid="5"/>
                                        </p:tgtEl>
                                      </p:cBhvr>
                                    </p:animEffect>
                                    <p:set>
                                      <p:cBhvr>
                                        <p:cTn id="134" dur="1" fill="hold">
                                          <p:stCondLst>
                                            <p:cond delay="499"/>
                                          </p:stCondLst>
                                        </p:cTn>
                                        <p:tgtEl>
                                          <p:spTgt spid="5"/>
                                        </p:tgtEl>
                                        <p:attrNameLst>
                                          <p:attrName>style.visibility</p:attrName>
                                        </p:attrNameLst>
                                      </p:cBhvr>
                                      <p:to>
                                        <p:strVal val="hidden"/>
                                      </p:to>
                                    </p:set>
                                  </p:childTnLst>
                                </p:cTn>
                              </p:par>
                            </p:childTnLst>
                          </p:cTn>
                        </p:par>
                        <p:par>
                          <p:cTn id="135" fill="hold" nodeType="afterGroup">
                            <p:stCondLst>
                              <p:cond delay="1200"/>
                            </p:stCondLst>
                            <p:childTnLst>
                              <p:par>
                                <p:cTn id="136" presetID="10" presetClass="entr" presetSubtype="0" fill="hold" grpId="0" nodeType="afterEffect">
                                  <p:stCondLst>
                                    <p:cond delay="0"/>
                                  </p:stCondLst>
                                  <p:childTnLst>
                                    <p:set>
                                      <p:cBhvr>
                                        <p:cTn id="137" dur="1" fill="hold">
                                          <p:stCondLst>
                                            <p:cond delay="0"/>
                                          </p:stCondLst>
                                        </p:cTn>
                                        <p:tgtEl>
                                          <p:spTgt spid="8"/>
                                        </p:tgtEl>
                                        <p:attrNameLst>
                                          <p:attrName>style.visibility</p:attrName>
                                        </p:attrNameLst>
                                      </p:cBhvr>
                                      <p:to>
                                        <p:strVal val="visible"/>
                                      </p:to>
                                    </p:set>
                                    <p:animEffect transition="in" filter="fade">
                                      <p:cBhvr>
                                        <p:cTn id="138" dur="500"/>
                                        <p:tgtEl>
                                          <p:spTgt spid="8"/>
                                        </p:tgtEl>
                                      </p:cBhvr>
                                    </p:animEffect>
                                  </p:childTnLst>
                                </p:cTn>
                              </p:par>
                              <p:par>
                                <p:cTn id="139" presetID="10" presetClass="entr" presetSubtype="0" fill="hold" nodeType="withEffect">
                                  <p:stCondLst>
                                    <p:cond delay="0"/>
                                  </p:stCondLst>
                                  <p:childTnLst>
                                    <p:set>
                                      <p:cBhvr>
                                        <p:cTn id="140" dur="1" fill="hold">
                                          <p:stCondLst>
                                            <p:cond delay="0"/>
                                          </p:stCondLst>
                                        </p:cTn>
                                        <p:tgtEl>
                                          <p:spTgt spid="7"/>
                                        </p:tgtEl>
                                        <p:attrNameLst>
                                          <p:attrName>style.visibility</p:attrName>
                                        </p:attrNameLst>
                                      </p:cBhvr>
                                      <p:to>
                                        <p:strVal val="visible"/>
                                      </p:to>
                                    </p:set>
                                    <p:animEffect transition="in" filter="fade">
                                      <p:cBhvr>
                                        <p:cTn id="141" dur="500"/>
                                        <p:tgtEl>
                                          <p:spTgt spid="7"/>
                                        </p:tgtEl>
                                      </p:cBhvr>
                                    </p:animEffect>
                                  </p:childTnLst>
                                </p:cTn>
                              </p:par>
                              <p:par>
                                <p:cTn id="142" presetID="22" presetClass="entr" presetSubtype="8" fill="hold" grpId="0" nodeType="withEffect">
                                  <p:stCondLst>
                                    <p:cond delay="0"/>
                                  </p:stCondLst>
                                  <p:childTnLst>
                                    <p:set>
                                      <p:cBhvr>
                                        <p:cTn id="143" dur="1" fill="hold">
                                          <p:stCondLst>
                                            <p:cond delay="0"/>
                                          </p:stCondLst>
                                        </p:cTn>
                                        <p:tgtEl>
                                          <p:spTgt spid="59"/>
                                        </p:tgtEl>
                                        <p:attrNameLst>
                                          <p:attrName>style.visibility</p:attrName>
                                        </p:attrNameLst>
                                      </p:cBhvr>
                                      <p:to>
                                        <p:strVal val="visible"/>
                                      </p:to>
                                    </p:set>
                                    <p:animEffect transition="in" filter="wipe(left)">
                                      <p:cBhvr>
                                        <p:cTn id="144" dur="500"/>
                                        <p:tgtEl>
                                          <p:spTgt spid="59"/>
                                        </p:tgtEl>
                                      </p:cBhvr>
                                    </p:animEffect>
                                  </p:childTnLst>
                                </p:cTn>
                              </p:par>
                              <p:par>
                                <p:cTn id="145" presetID="22" presetClass="exit" presetSubtype="8" fill="hold" grpId="0" nodeType="withEffect">
                                  <p:stCondLst>
                                    <p:cond delay="0"/>
                                  </p:stCondLst>
                                  <p:childTnLst>
                                    <p:animEffect transition="out" filter="wipe(left)">
                                      <p:cBhvr>
                                        <p:cTn id="146" dur="500"/>
                                        <p:tgtEl>
                                          <p:spTgt spid="58"/>
                                        </p:tgtEl>
                                      </p:cBhvr>
                                    </p:animEffect>
                                    <p:set>
                                      <p:cBhvr>
                                        <p:cTn id="14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31746" grpId="0"/>
      <p:bldP spid="58" grpId="0" animBg="1"/>
      <p:bldP spid="8" grpId="0" animBg="1"/>
      <p:bldP spid="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p:cNvPicPr>
          <p:nvPr/>
        </p:nvPicPr>
        <p:blipFill>
          <a:blip r:embed="rId2">
            <a:extLst>
              <a:ext uri="{28A0092B-C50C-407E-A947-70E740481C1C}">
                <a14:useLocalDpi xmlns:a14="http://schemas.microsoft.com/office/drawing/2010/main" val="0"/>
              </a:ext>
            </a:extLst>
          </a:blip>
          <a:srcRect t="9380" b="7503"/>
          <a:stretch>
            <a:fillRect/>
          </a:stretch>
        </p:blipFill>
        <p:spPr bwMode="auto">
          <a:xfrm>
            <a:off x="917864" y="1602078"/>
            <a:ext cx="7878763" cy="463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4"/>
          <p:cNvSpPr txBox="1">
            <a:spLocks noChangeArrowheads="1"/>
          </p:cNvSpPr>
          <p:nvPr/>
        </p:nvSpPr>
        <p:spPr bwMode="auto">
          <a:xfrm>
            <a:off x="2279650" y="790576"/>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latin typeface="Twinkl SemiBold" pitchFamily="2" charset="0"/>
              </a:rPr>
              <a:t>Here are your </a:t>
            </a:r>
            <a:r>
              <a:rPr lang="en-GB" altLang="en-US" dirty="0" smtClean="0">
                <a:solidFill>
                  <a:schemeClr val="tx1"/>
                </a:solidFill>
                <a:latin typeface="Twinkl SemiBold" pitchFamily="2" charset="0"/>
              </a:rPr>
              <a:t>first ten spelling </a:t>
            </a:r>
            <a:r>
              <a:rPr lang="en-GB" altLang="en-US" dirty="0">
                <a:solidFill>
                  <a:schemeClr val="tx1"/>
                </a:solidFill>
                <a:latin typeface="Twinkl SemiBold" pitchFamily="2" charset="0"/>
              </a:rPr>
              <a:t>words for this week.</a:t>
            </a:r>
          </a:p>
          <a:p>
            <a:pPr algn="ctr" eaLnBrk="1" hangingPunct="1">
              <a:lnSpc>
                <a:spcPct val="100000"/>
              </a:lnSpc>
              <a:spcBef>
                <a:spcPct val="0"/>
              </a:spcBef>
              <a:buFontTx/>
              <a:buNone/>
            </a:pPr>
            <a:r>
              <a:rPr lang="en-GB" altLang="en-US" dirty="0">
                <a:solidFill>
                  <a:schemeClr val="tx1"/>
                </a:solidFill>
                <a:latin typeface="Twinkl SemiBold" pitchFamily="2" charset="0"/>
              </a:rPr>
              <a:t>Could you speed-write the trickiest words?</a:t>
            </a:r>
          </a:p>
        </p:txBody>
      </p:sp>
      <p:pic>
        <p:nvPicPr>
          <p:cNvPr id="2" name="Picture 1"/>
          <p:cNvPicPr>
            <a:picLocks noChangeAspect="1"/>
          </p:cNvPicPr>
          <p:nvPr/>
        </p:nvPicPr>
        <p:blipFill rotWithShape="1">
          <a:blip r:embed="rId3"/>
          <a:srcRect l="41021" t="15389" r="41021" b="52316"/>
          <a:stretch/>
        </p:blipFill>
        <p:spPr>
          <a:xfrm>
            <a:off x="9313574" y="1602078"/>
            <a:ext cx="1843952" cy="4685539"/>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610478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3512" y="620689"/>
            <a:ext cx="8856984" cy="2862322"/>
          </a:xfrm>
          <a:prstGeom prst="rect">
            <a:avLst/>
          </a:prstGeom>
          <a:noFill/>
        </p:spPr>
        <p:txBody>
          <a:bodyPr wrap="square" rtlCol="0">
            <a:spAutoFit/>
          </a:bodyPr>
          <a:lstStyle/>
          <a:p>
            <a:pPr algn="ctr"/>
            <a:r>
              <a:rPr lang="en-GB" sz="6000" b="1" u="sng" dirty="0">
                <a:latin typeface="Arial" panose="020B0604020202020204" pitchFamily="34" charset="0"/>
                <a:cs typeface="Arial" panose="020B0604020202020204" pitchFamily="34" charset="0"/>
              </a:rPr>
              <a:t>Week </a:t>
            </a:r>
            <a:r>
              <a:rPr lang="en-GB" sz="6000" b="1" u="sng" dirty="0" smtClean="0">
                <a:latin typeface="Arial" panose="020B0604020202020204" pitchFamily="34" charset="0"/>
                <a:cs typeface="Arial" panose="020B0604020202020204" pitchFamily="34" charset="0"/>
              </a:rPr>
              <a:t>30 </a:t>
            </a:r>
            <a:endParaRPr lang="en-GB" sz="6000" b="1" u="sng" dirty="0">
              <a:latin typeface="Arial" panose="020B0604020202020204" pitchFamily="34" charset="0"/>
              <a:cs typeface="Arial" panose="020B0604020202020204" pitchFamily="34" charset="0"/>
            </a:endParaRPr>
          </a:p>
          <a:p>
            <a:pPr algn="ctr"/>
            <a:r>
              <a:rPr lang="en-GB" sz="6000" b="1" u="sng" dirty="0" smtClean="0">
                <a:latin typeface="Arial" panose="020B0604020202020204" pitchFamily="34" charset="0"/>
                <a:cs typeface="Arial" panose="020B0604020202020204" pitchFamily="34" charset="0"/>
              </a:rPr>
              <a:t>Tuesday </a:t>
            </a:r>
            <a:r>
              <a:rPr lang="en-GB" sz="6000" b="1" u="sng" dirty="0">
                <a:latin typeface="Arial" panose="020B0604020202020204" pitchFamily="34" charset="0"/>
                <a:cs typeface="Arial" panose="020B0604020202020204" pitchFamily="34" charset="0"/>
              </a:rPr>
              <a:t>English</a:t>
            </a:r>
          </a:p>
          <a:p>
            <a:endParaRPr lang="en-GB" sz="6000" b="1" dirty="0"/>
          </a:p>
        </p:txBody>
      </p:sp>
      <p:sp>
        <p:nvSpPr>
          <p:cNvPr id="3" name="TextBox 2"/>
          <p:cNvSpPr txBox="1"/>
          <p:nvPr/>
        </p:nvSpPr>
        <p:spPr>
          <a:xfrm>
            <a:off x="1366982" y="2985476"/>
            <a:ext cx="9947563" cy="1938992"/>
          </a:xfrm>
          <a:prstGeom prst="rect">
            <a:avLst/>
          </a:prstGeom>
          <a:noFill/>
        </p:spPr>
        <p:txBody>
          <a:bodyPr wrap="square" rtlCol="0">
            <a:spAutoFit/>
          </a:bodyPr>
          <a:lstStyle/>
          <a:p>
            <a:pPr algn="ctr"/>
            <a:r>
              <a:rPr lang="en-GB" sz="6000" b="1" dirty="0" smtClean="0">
                <a:latin typeface="Arial" panose="020B0604020202020204" pitchFamily="34" charset="0"/>
                <a:cs typeface="Arial" panose="020B0604020202020204" pitchFamily="34" charset="0"/>
              </a:rPr>
              <a:t>Final paragraph – the first prediction comes true.</a:t>
            </a:r>
            <a:endParaRPr lang="en-GB" sz="6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509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11450" t="3939" r="9670" b="3759"/>
          <a:stretch/>
        </p:blipFill>
        <p:spPr>
          <a:xfrm>
            <a:off x="2558473" y="-13302"/>
            <a:ext cx="7130472" cy="6889221"/>
          </a:xfrm>
          <a:prstGeom prst="rect">
            <a:avLst/>
          </a:prstGeom>
        </p:spPr>
      </p:pic>
    </p:spTree>
    <p:extLst>
      <p:ext uri="{BB962C8B-B14F-4D97-AF65-F5344CB8AC3E}">
        <p14:creationId xmlns:p14="http://schemas.microsoft.com/office/powerpoint/2010/main" val="434831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919536" y="836713"/>
            <a:ext cx="8229600" cy="4525963"/>
          </a:xfrm>
        </p:spPr>
        <p:txBody>
          <a:bodyPr>
            <a:normAutofit/>
          </a:bodyPr>
          <a:lstStyle/>
          <a:p>
            <a:pPr marL="0" indent="0">
              <a:buNone/>
            </a:pPr>
            <a:r>
              <a:rPr lang="en-GB" sz="4000" b="1" dirty="0">
                <a:latin typeface="Arial" panose="020B0604020202020204" pitchFamily="34" charset="0"/>
                <a:cs typeface="Arial" panose="020B0604020202020204" pitchFamily="34" charset="0"/>
              </a:rPr>
              <a:t>S </a:t>
            </a:r>
            <a:r>
              <a:rPr lang="en-GB" sz="4000" b="1" u="sng" dirty="0">
                <a:latin typeface="Arial" panose="020B0604020202020204" pitchFamily="34" charset="0"/>
                <a:cs typeface="Arial" panose="020B0604020202020204" pitchFamily="34" charset="0"/>
              </a:rPr>
              <a:t>								</a:t>
            </a:r>
            <a:r>
              <a:rPr lang="en-GB" sz="4000" b="1" dirty="0">
                <a:latin typeface="Arial" panose="020B0604020202020204" pitchFamily="34" charset="0"/>
                <a:cs typeface="Arial" panose="020B0604020202020204" pitchFamily="34" charset="0"/>
              </a:rPr>
              <a:t>t</a:t>
            </a:r>
          </a:p>
          <a:p>
            <a:pPr marL="0" indent="0">
              <a:buNone/>
            </a:pPr>
            <a:r>
              <a:rPr lang="en-GB" sz="4000" b="1" dirty="0">
                <a:latin typeface="Arial" panose="020B0604020202020204" pitchFamily="34" charset="0"/>
                <a:cs typeface="Arial" panose="020B0604020202020204" pitchFamily="34" charset="0"/>
              </a:rPr>
              <a:t>N </a:t>
            </a:r>
            <a:r>
              <a:rPr lang="en-GB" sz="4000" b="1" u="sng" dirty="0">
                <a:latin typeface="Arial" panose="020B0604020202020204" pitchFamily="34" charset="0"/>
                <a:cs typeface="Arial" panose="020B0604020202020204" pitchFamily="34" charset="0"/>
              </a:rPr>
              <a:t>								</a:t>
            </a:r>
            <a:r>
              <a:rPr lang="en-GB" sz="4000" b="1" dirty="0">
                <a:latin typeface="Arial" panose="020B0604020202020204" pitchFamily="34" charset="0"/>
                <a:cs typeface="Arial" panose="020B0604020202020204" pitchFamily="34" charset="0"/>
              </a:rPr>
              <a:t>d</a:t>
            </a:r>
          </a:p>
          <a:p>
            <a:pPr marL="0" indent="0">
              <a:buNone/>
            </a:pPr>
            <a:r>
              <a:rPr lang="en-GB" sz="4000" b="1" dirty="0">
                <a:latin typeface="Arial" panose="020B0604020202020204" pitchFamily="34" charset="0"/>
                <a:cs typeface="Arial" panose="020B0604020202020204" pitchFamily="34" charset="0"/>
              </a:rPr>
              <a:t>G </a:t>
            </a:r>
            <a:r>
              <a:rPr lang="en-GB" sz="4000" b="1" u="sng" dirty="0">
                <a:latin typeface="Arial" panose="020B0604020202020204" pitchFamily="34" charset="0"/>
                <a:cs typeface="Arial" panose="020B0604020202020204" pitchFamily="34" charset="0"/>
              </a:rPr>
              <a:t>								</a:t>
            </a:r>
            <a:r>
              <a:rPr lang="en-GB" sz="4000" b="1" dirty="0">
                <a:latin typeface="Arial" panose="020B0604020202020204" pitchFamily="34" charset="0"/>
                <a:cs typeface="Arial" panose="020B0604020202020204" pitchFamily="34" charset="0"/>
              </a:rPr>
              <a:t>s</a:t>
            </a:r>
          </a:p>
          <a:p>
            <a:pPr marL="0" indent="0">
              <a:buNone/>
            </a:pPr>
            <a:r>
              <a:rPr lang="en-GB" sz="4000" b="1" dirty="0">
                <a:latin typeface="Arial" panose="020B0604020202020204" pitchFamily="34" charset="0"/>
                <a:cs typeface="Arial" panose="020B0604020202020204" pitchFamily="34" charset="0"/>
              </a:rPr>
              <a:t>R </a:t>
            </a:r>
            <a:r>
              <a:rPr lang="en-GB" sz="4000" b="1" u="sng" dirty="0">
                <a:latin typeface="Arial" panose="020B0604020202020204" pitchFamily="34" charset="0"/>
                <a:cs typeface="Arial" panose="020B0604020202020204" pitchFamily="34" charset="0"/>
              </a:rPr>
              <a:t>								</a:t>
            </a:r>
            <a:r>
              <a:rPr lang="en-GB" sz="4000" b="1" dirty="0">
                <a:latin typeface="Arial" panose="020B0604020202020204" pitchFamily="34" charset="0"/>
                <a:cs typeface="Arial" panose="020B0604020202020204" pitchFamily="34" charset="0"/>
              </a:rPr>
              <a:t>e</a:t>
            </a:r>
          </a:p>
          <a:p>
            <a:pPr marL="0" indent="0">
              <a:buNone/>
            </a:pPr>
            <a:r>
              <a:rPr lang="en-GB" sz="4000" b="1" dirty="0">
                <a:latin typeface="Arial" panose="020B0604020202020204" pitchFamily="34" charset="0"/>
                <a:cs typeface="Arial" panose="020B0604020202020204" pitchFamily="34" charset="0"/>
              </a:rPr>
              <a:t>E </a:t>
            </a:r>
            <a:r>
              <a:rPr lang="en-GB" sz="4000" b="1" u="sng" dirty="0">
                <a:latin typeface="Arial" panose="020B0604020202020204" pitchFamily="34" charset="0"/>
                <a:cs typeface="Arial" panose="020B0604020202020204" pitchFamily="34" charset="0"/>
              </a:rPr>
              <a:t>								</a:t>
            </a:r>
            <a:r>
              <a:rPr lang="en-GB" sz="4000" b="1" dirty="0">
                <a:latin typeface="Arial" panose="020B0604020202020204" pitchFamily="34" charset="0"/>
                <a:cs typeface="Arial" panose="020B0604020202020204" pitchFamily="34" charset="0"/>
              </a:rPr>
              <a:t>y</a:t>
            </a:r>
          </a:p>
          <a:p>
            <a:pPr marL="0" indent="0">
              <a:buNone/>
            </a:pP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73681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030" t="29129" r="33438" b="18266"/>
          <a:stretch/>
        </p:blipFill>
        <p:spPr bwMode="auto">
          <a:xfrm>
            <a:off x="1806711" y="1677848"/>
            <a:ext cx="2736475" cy="3833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854337" y="2304922"/>
            <a:ext cx="540060" cy="162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Rectangle 5"/>
          <p:cNvSpPr/>
          <p:nvPr/>
        </p:nvSpPr>
        <p:spPr>
          <a:xfrm>
            <a:off x="2848873" y="4322884"/>
            <a:ext cx="912542" cy="162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p:cNvSpPr/>
          <p:nvPr/>
        </p:nvSpPr>
        <p:spPr>
          <a:xfrm>
            <a:off x="2848873" y="3296905"/>
            <a:ext cx="540060" cy="162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Rectangle 7"/>
          <p:cNvSpPr/>
          <p:nvPr/>
        </p:nvSpPr>
        <p:spPr>
          <a:xfrm>
            <a:off x="2772016" y="5196189"/>
            <a:ext cx="1244763" cy="162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Rectangle 4"/>
          <p:cNvSpPr/>
          <p:nvPr/>
        </p:nvSpPr>
        <p:spPr>
          <a:xfrm>
            <a:off x="5771963" y="1752258"/>
            <a:ext cx="2610010" cy="369332"/>
          </a:xfrm>
          <a:prstGeom prst="rect">
            <a:avLst/>
          </a:prstGeom>
        </p:spPr>
        <p:txBody>
          <a:bodyPr wrap="none">
            <a:spAutoFit/>
          </a:bodyPr>
          <a:lstStyle/>
          <a:p>
            <a:r>
              <a:rPr lang="en-GB" b="1" dirty="0">
                <a:latin typeface="Segoe Script" panose="020B0504020000000003" pitchFamily="34" charset="0"/>
              </a:rPr>
              <a:t>What am I writing?</a:t>
            </a:r>
          </a:p>
        </p:txBody>
      </p:sp>
      <p:sp>
        <p:nvSpPr>
          <p:cNvPr id="9" name="Rectangle 8"/>
          <p:cNvSpPr/>
          <p:nvPr/>
        </p:nvSpPr>
        <p:spPr>
          <a:xfrm>
            <a:off x="5771965" y="2780929"/>
            <a:ext cx="3228769" cy="369332"/>
          </a:xfrm>
          <a:prstGeom prst="rect">
            <a:avLst/>
          </a:prstGeom>
        </p:spPr>
        <p:txBody>
          <a:bodyPr wrap="none">
            <a:spAutoFit/>
          </a:bodyPr>
          <a:lstStyle/>
          <a:p>
            <a:r>
              <a:rPr lang="en-GB" b="1" dirty="0">
                <a:latin typeface="Segoe Script" panose="020B0504020000000003" pitchFamily="34" charset="0"/>
              </a:rPr>
              <a:t>Who am I writing it for?</a:t>
            </a:r>
          </a:p>
        </p:txBody>
      </p:sp>
      <p:sp>
        <p:nvSpPr>
          <p:cNvPr id="10" name="Rectangle 9"/>
          <p:cNvSpPr/>
          <p:nvPr/>
        </p:nvSpPr>
        <p:spPr>
          <a:xfrm>
            <a:off x="5771963" y="3753037"/>
            <a:ext cx="2805576" cy="369332"/>
          </a:xfrm>
          <a:prstGeom prst="rect">
            <a:avLst/>
          </a:prstGeom>
        </p:spPr>
        <p:txBody>
          <a:bodyPr wrap="none">
            <a:spAutoFit/>
          </a:bodyPr>
          <a:lstStyle/>
          <a:p>
            <a:r>
              <a:rPr lang="en-GB" b="1" dirty="0">
                <a:latin typeface="Segoe Script" panose="020B0504020000000003" pitchFamily="34" charset="0"/>
              </a:rPr>
              <a:t>Why am I writing it?</a:t>
            </a:r>
          </a:p>
        </p:txBody>
      </p:sp>
      <p:sp>
        <p:nvSpPr>
          <p:cNvPr id="11" name="Rectangle 10"/>
          <p:cNvSpPr/>
          <p:nvPr/>
        </p:nvSpPr>
        <p:spPr>
          <a:xfrm>
            <a:off x="4972183" y="4747601"/>
            <a:ext cx="4334927" cy="369332"/>
          </a:xfrm>
          <a:prstGeom prst="rect">
            <a:avLst/>
          </a:prstGeom>
        </p:spPr>
        <p:txBody>
          <a:bodyPr wrap="square">
            <a:spAutoFit/>
          </a:bodyPr>
          <a:lstStyle/>
          <a:p>
            <a:pPr lvl="0"/>
            <a:r>
              <a:rPr lang="en-GB" b="1" dirty="0">
                <a:latin typeface="Segoe Script" panose="020B0504020000000003" pitchFamily="34" charset="0"/>
              </a:rPr>
              <a:t>What do I want the reader to do?</a:t>
            </a:r>
          </a:p>
        </p:txBody>
      </p:sp>
      <p:sp>
        <p:nvSpPr>
          <p:cNvPr id="12" name="Rectangle 11"/>
          <p:cNvSpPr/>
          <p:nvPr/>
        </p:nvSpPr>
        <p:spPr>
          <a:xfrm>
            <a:off x="5367523" y="2225740"/>
            <a:ext cx="3672800" cy="369332"/>
          </a:xfrm>
          <a:prstGeom prst="rect">
            <a:avLst/>
          </a:prstGeom>
        </p:spPr>
        <p:txBody>
          <a:bodyPr wrap="none">
            <a:spAutoFit/>
          </a:bodyPr>
          <a:lstStyle/>
          <a:p>
            <a:r>
              <a:rPr lang="en-GB" b="1" dirty="0">
                <a:solidFill>
                  <a:srgbClr val="FF0000"/>
                </a:solidFill>
                <a:latin typeface="Segoe Script" panose="020B0504020000000003" pitchFamily="34" charset="0"/>
              </a:rPr>
              <a:t>A narrative about Macbeth </a:t>
            </a:r>
          </a:p>
        </p:txBody>
      </p:sp>
      <p:sp>
        <p:nvSpPr>
          <p:cNvPr id="13" name="Rectangle 12"/>
          <p:cNvSpPr/>
          <p:nvPr/>
        </p:nvSpPr>
        <p:spPr>
          <a:xfrm>
            <a:off x="5945384" y="3197848"/>
            <a:ext cx="2900153" cy="369332"/>
          </a:xfrm>
          <a:prstGeom prst="rect">
            <a:avLst/>
          </a:prstGeom>
        </p:spPr>
        <p:txBody>
          <a:bodyPr wrap="none">
            <a:spAutoFit/>
          </a:bodyPr>
          <a:lstStyle/>
          <a:p>
            <a:r>
              <a:rPr lang="en-GB" b="1" dirty="0">
                <a:solidFill>
                  <a:srgbClr val="FF0000"/>
                </a:solidFill>
                <a:latin typeface="Segoe Script" panose="020B0504020000000003" pitchFamily="34" charset="0"/>
              </a:rPr>
              <a:t>Children aged 9 - 12</a:t>
            </a:r>
          </a:p>
        </p:txBody>
      </p:sp>
      <p:sp>
        <p:nvSpPr>
          <p:cNvPr id="14" name="Rectangle 13"/>
          <p:cNvSpPr/>
          <p:nvPr/>
        </p:nvSpPr>
        <p:spPr>
          <a:xfrm>
            <a:off x="5769561" y="4199148"/>
            <a:ext cx="3231975" cy="369332"/>
          </a:xfrm>
          <a:prstGeom prst="rect">
            <a:avLst/>
          </a:prstGeom>
        </p:spPr>
        <p:txBody>
          <a:bodyPr wrap="none">
            <a:spAutoFit/>
          </a:bodyPr>
          <a:lstStyle/>
          <a:p>
            <a:r>
              <a:rPr lang="en-GB" b="1" dirty="0">
                <a:solidFill>
                  <a:srgbClr val="FF0000"/>
                </a:solidFill>
                <a:latin typeface="Segoe Script" panose="020B0504020000000003" pitchFamily="34" charset="0"/>
              </a:rPr>
              <a:t>To entertain my readers.</a:t>
            </a:r>
          </a:p>
        </p:txBody>
      </p:sp>
      <p:sp>
        <p:nvSpPr>
          <p:cNvPr id="15" name="Rectangle 14"/>
          <p:cNvSpPr/>
          <p:nvPr/>
        </p:nvSpPr>
        <p:spPr>
          <a:xfrm>
            <a:off x="4549874" y="5228249"/>
            <a:ext cx="5673348" cy="369332"/>
          </a:xfrm>
          <a:prstGeom prst="rect">
            <a:avLst/>
          </a:prstGeom>
        </p:spPr>
        <p:txBody>
          <a:bodyPr wrap="none">
            <a:spAutoFit/>
          </a:bodyPr>
          <a:lstStyle/>
          <a:p>
            <a:r>
              <a:rPr lang="en-GB" b="1" dirty="0">
                <a:solidFill>
                  <a:srgbClr val="FF0000"/>
                </a:solidFill>
                <a:latin typeface="Segoe Script" panose="020B0504020000000003" pitchFamily="34" charset="0"/>
              </a:rPr>
              <a:t>Understand the dilemma, faced by Macbeth</a:t>
            </a:r>
          </a:p>
        </p:txBody>
      </p:sp>
    </p:spTree>
    <p:extLst>
      <p:ext uri="{BB962C8B-B14F-4D97-AF65-F5344CB8AC3E}">
        <p14:creationId xmlns:p14="http://schemas.microsoft.com/office/powerpoint/2010/main" val="175890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8635" y="2176164"/>
            <a:ext cx="11841018" cy="3785652"/>
          </a:xfrm>
          <a:prstGeom prst="rect">
            <a:avLst/>
          </a:prstGeom>
        </p:spPr>
        <p:txBody>
          <a:bodyPr wrap="square">
            <a:spAutoFit/>
          </a:bodyPr>
          <a:lstStyle/>
          <a:p>
            <a:pPr algn="ctr"/>
            <a:r>
              <a:rPr lang="en-GB" sz="4800" dirty="0">
                <a:latin typeface="Arial" panose="020B0604020202020204" pitchFamily="34" charset="0"/>
                <a:cs typeface="Arial" panose="020B0604020202020204" pitchFamily="34" charset="0"/>
              </a:rPr>
              <a:t>A messenger arrives with the news that King Duncan has made Macbeth the Thane of Cawdor. Macbeth and Banquo can’t believe it: the first prophecy has come true.</a:t>
            </a:r>
          </a:p>
        </p:txBody>
      </p:sp>
      <p:sp>
        <p:nvSpPr>
          <p:cNvPr id="7" name="Rectangle 6"/>
          <p:cNvSpPr/>
          <p:nvPr/>
        </p:nvSpPr>
        <p:spPr>
          <a:xfrm>
            <a:off x="1840672" y="285940"/>
            <a:ext cx="8496944" cy="1569660"/>
          </a:xfrm>
          <a:prstGeom prst="rect">
            <a:avLst/>
          </a:prstGeom>
        </p:spPr>
        <p:txBody>
          <a:bodyPr wrap="square">
            <a:spAutoFit/>
          </a:bodyPr>
          <a:lstStyle/>
          <a:p>
            <a:pPr algn="ctr"/>
            <a:r>
              <a:rPr lang="en-GB" sz="4800" dirty="0">
                <a:latin typeface="Arial" panose="020B0604020202020204" pitchFamily="34" charset="0"/>
                <a:ea typeface="Calibri" panose="020F0502020204030204" pitchFamily="34" charset="0"/>
              </a:rPr>
              <a:t>The witches disappear…what happens next?</a:t>
            </a:r>
            <a:endParaRPr lang="en-GB" sz="4800" dirty="0"/>
          </a:p>
        </p:txBody>
      </p:sp>
    </p:spTree>
    <p:extLst>
      <p:ext uri="{BB962C8B-B14F-4D97-AF65-F5344CB8AC3E}">
        <p14:creationId xmlns:p14="http://schemas.microsoft.com/office/powerpoint/2010/main" val="142553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0" y="0"/>
            <a:ext cx="9170514" cy="6858000"/>
          </a:xfrm>
          <a:prstGeom prst="rect">
            <a:avLst/>
          </a:prstGeom>
        </p:spPr>
      </p:pic>
    </p:spTree>
    <p:extLst>
      <p:ext uri="{BB962C8B-B14F-4D97-AF65-F5344CB8AC3E}">
        <p14:creationId xmlns:p14="http://schemas.microsoft.com/office/powerpoint/2010/main" val="2067373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226" t="10101" r="22438" b="8700"/>
          <a:stretch/>
        </p:blipFill>
        <p:spPr>
          <a:xfrm>
            <a:off x="4079776" y="2852936"/>
            <a:ext cx="4197570" cy="3528392"/>
          </a:xfrm>
          <a:prstGeom prst="rect">
            <a:avLst/>
          </a:prstGeom>
        </p:spPr>
      </p:pic>
      <p:sp>
        <p:nvSpPr>
          <p:cNvPr id="3" name="Cloud Callout 2"/>
          <p:cNvSpPr/>
          <p:nvPr/>
        </p:nvSpPr>
        <p:spPr>
          <a:xfrm>
            <a:off x="1703512" y="332656"/>
            <a:ext cx="3240360" cy="2520280"/>
          </a:xfrm>
          <a:prstGeom prst="cloudCallout">
            <a:avLst>
              <a:gd name="adj1" fmla="val 79752"/>
              <a:gd name="adj2" fmla="val 53859"/>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loud Callout 3"/>
          <p:cNvSpPr/>
          <p:nvPr/>
        </p:nvSpPr>
        <p:spPr>
          <a:xfrm>
            <a:off x="6960096" y="188640"/>
            <a:ext cx="3528392" cy="2664296"/>
          </a:xfrm>
          <a:prstGeom prst="cloudCallout">
            <a:avLst>
              <a:gd name="adj1" fmla="val -56106"/>
              <a:gd name="adj2" fmla="val 50883"/>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955540" y="614722"/>
            <a:ext cx="2520280" cy="369332"/>
          </a:xfrm>
          <a:prstGeom prst="rect">
            <a:avLst/>
          </a:prstGeom>
          <a:noFill/>
        </p:spPr>
        <p:txBody>
          <a:bodyPr wrap="square" rtlCol="0">
            <a:spAutoFit/>
          </a:bodyPr>
          <a:lstStyle/>
          <a:p>
            <a:pPr algn="ctr"/>
            <a:r>
              <a:rPr lang="en-GB" b="1" u="sng" dirty="0">
                <a:latin typeface="Arial" panose="020B0604020202020204" pitchFamily="34" charset="0"/>
                <a:cs typeface="Arial" panose="020B0604020202020204" pitchFamily="34" charset="0"/>
              </a:rPr>
              <a:t>Pros</a:t>
            </a:r>
          </a:p>
        </p:txBody>
      </p:sp>
      <p:sp>
        <p:nvSpPr>
          <p:cNvPr id="6" name="TextBox 5"/>
          <p:cNvSpPr txBox="1"/>
          <p:nvPr/>
        </p:nvSpPr>
        <p:spPr>
          <a:xfrm>
            <a:off x="7464152" y="522195"/>
            <a:ext cx="2520280" cy="646331"/>
          </a:xfrm>
          <a:prstGeom prst="rect">
            <a:avLst/>
          </a:prstGeom>
          <a:noFill/>
        </p:spPr>
        <p:txBody>
          <a:bodyPr wrap="square" rtlCol="0">
            <a:spAutoFit/>
          </a:bodyPr>
          <a:lstStyle/>
          <a:p>
            <a:pPr algn="ctr"/>
            <a:r>
              <a:rPr lang="en-GB" b="1" u="sng" dirty="0">
                <a:latin typeface="Arial" panose="020B0604020202020204" pitchFamily="34" charset="0"/>
                <a:cs typeface="Arial" panose="020B0604020202020204" pitchFamily="34" charset="0"/>
              </a:rPr>
              <a:t>Cons</a:t>
            </a:r>
          </a:p>
          <a:p>
            <a:pPr algn="ctr"/>
            <a:endParaRPr lang="en-GB"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51612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124754"/>
          </a:xfrm>
          <a:prstGeom prst="rect">
            <a:avLst/>
          </a:prstGeom>
        </p:spPr>
        <p:txBody>
          <a:bodyPr wrap="square">
            <a:spAutoFit/>
          </a:bodyPr>
          <a:lstStyle/>
          <a:p>
            <a:r>
              <a:rPr lang="en-GB" sz="2800" dirty="0">
                <a:latin typeface="Segoe Script" panose="030B0504020000000003" pitchFamily="66" charset="0"/>
                <a:ea typeface="Calibri" panose="020F0502020204030204" pitchFamily="34" charset="0"/>
                <a:cs typeface="Arial" panose="020B0604020202020204" pitchFamily="34" charset="0"/>
              </a:rPr>
              <a:t>The men rode on, putting all thoughts of ghostly visions to the back of their minds. After a few hours more on horseback, they were met on the heath by the King’s messenger. The courtier, dressed in fine silks and riding a fine, white stallion</a:t>
            </a:r>
            <a:r>
              <a:rPr lang="en-GB" sz="2800" dirty="0" smtClean="0">
                <a:latin typeface="Segoe Script" panose="030B0504020000000003" pitchFamily="66" charset="0"/>
                <a:ea typeface="Calibri" panose="020F0502020204030204" pitchFamily="34" charset="0"/>
                <a:cs typeface="Arial" panose="020B0604020202020204" pitchFamily="34" charset="0"/>
              </a:rPr>
              <a:t>, spoke.</a:t>
            </a:r>
            <a:endParaRPr lang="en-GB" sz="2800" dirty="0">
              <a:latin typeface="Segoe Script" panose="030B0504020000000003" pitchFamily="66" charset="0"/>
              <a:ea typeface="Calibri" panose="020F0502020204030204" pitchFamily="34" charset="0"/>
              <a:cs typeface="Arial" panose="020B0604020202020204" pitchFamily="34" charset="0"/>
            </a:endParaRPr>
          </a:p>
          <a:p>
            <a:r>
              <a:rPr lang="en-GB" sz="2800" dirty="0">
                <a:latin typeface="Segoe Script" panose="030B0504020000000003" pitchFamily="66" charset="0"/>
                <a:ea typeface="Calibri" panose="020F0502020204030204" pitchFamily="34" charset="0"/>
                <a:cs typeface="Arial" panose="020B0604020202020204" pitchFamily="34" charset="0"/>
              </a:rPr>
              <a:t> </a:t>
            </a:r>
          </a:p>
          <a:p>
            <a:r>
              <a:rPr lang="en-GB" sz="2800" dirty="0">
                <a:latin typeface="Segoe Script" panose="030B0504020000000003" pitchFamily="66" charset="0"/>
                <a:ea typeface="Calibri" panose="020F0502020204030204" pitchFamily="34" charset="0"/>
                <a:cs typeface="Arial" panose="020B0604020202020204" pitchFamily="34" charset="0"/>
              </a:rPr>
              <a:t>“Lord Macbeth, Thane of Glamis, the King has bestowed the title of Thane of Cawdor upon you. Hail, Thane of Cawdor!” </a:t>
            </a:r>
            <a:r>
              <a:rPr lang="en-GB" sz="2800" dirty="0" smtClean="0">
                <a:latin typeface="Segoe Script" panose="030B0504020000000003" pitchFamily="66" charset="0"/>
                <a:ea typeface="Calibri" panose="020F0502020204030204" pitchFamily="34" charset="0"/>
                <a:cs typeface="Arial" panose="020B0604020202020204" pitchFamily="34" charset="0"/>
              </a:rPr>
              <a:t>the messenger stated, in </a:t>
            </a:r>
            <a:r>
              <a:rPr lang="en-GB" sz="2800" dirty="0">
                <a:latin typeface="Segoe Script" panose="030B0504020000000003" pitchFamily="66" charset="0"/>
                <a:ea typeface="Calibri" panose="020F0502020204030204" pitchFamily="34" charset="0"/>
                <a:cs typeface="Arial" panose="020B0604020202020204" pitchFamily="34" charset="0"/>
              </a:rPr>
              <a:t>a reverent </a:t>
            </a:r>
            <a:r>
              <a:rPr lang="en-GB" sz="2800" dirty="0" smtClean="0">
                <a:latin typeface="Segoe Script" panose="030B0504020000000003" pitchFamily="66" charset="0"/>
                <a:ea typeface="Calibri" panose="020F0502020204030204" pitchFamily="34" charset="0"/>
                <a:cs typeface="Arial" panose="020B0604020202020204" pitchFamily="34" charset="0"/>
              </a:rPr>
              <a:t>tone.</a:t>
            </a:r>
            <a:endParaRPr lang="en-GB" sz="2800" dirty="0">
              <a:latin typeface="Segoe Script" panose="030B0504020000000003" pitchFamily="66" charset="0"/>
              <a:ea typeface="Calibri" panose="020F0502020204030204" pitchFamily="34" charset="0"/>
              <a:cs typeface="Arial" panose="020B0604020202020204" pitchFamily="34" charset="0"/>
            </a:endParaRPr>
          </a:p>
          <a:p>
            <a:r>
              <a:rPr lang="en-GB" sz="2800" dirty="0">
                <a:latin typeface="Segoe Script" panose="030B0504020000000003" pitchFamily="66" charset="0"/>
                <a:ea typeface="Calibri" panose="020F0502020204030204" pitchFamily="34" charset="0"/>
                <a:cs typeface="Arial" panose="020B0604020202020204" pitchFamily="34" charset="0"/>
              </a:rPr>
              <a:t> </a:t>
            </a:r>
          </a:p>
          <a:p>
            <a:r>
              <a:rPr lang="en-GB" sz="2800" dirty="0">
                <a:latin typeface="Segoe Script" panose="030B0504020000000003" pitchFamily="66" charset="0"/>
                <a:ea typeface="Calibri" panose="020F0502020204030204" pitchFamily="34" charset="0"/>
                <a:cs typeface="Arial" panose="020B0604020202020204" pitchFamily="34" charset="0"/>
              </a:rPr>
              <a:t>Macbeth remained silent, </a:t>
            </a:r>
            <a:r>
              <a:rPr lang="en-GB" sz="2800" dirty="0" smtClean="0">
                <a:latin typeface="Segoe Script" panose="030B0504020000000003" pitchFamily="66" charset="0"/>
                <a:ea typeface="Calibri" panose="020F0502020204030204" pitchFamily="34" charset="0"/>
                <a:cs typeface="Arial" panose="020B0604020202020204" pitchFamily="34" charset="0"/>
              </a:rPr>
              <a:t>his </a:t>
            </a:r>
            <a:r>
              <a:rPr lang="en-GB" sz="2800" dirty="0">
                <a:latin typeface="Segoe Script" panose="030B0504020000000003" pitchFamily="66" charset="0"/>
                <a:ea typeface="Calibri" panose="020F0502020204030204" pitchFamily="34" charset="0"/>
                <a:cs typeface="Arial" panose="020B0604020202020204" pitchFamily="34" charset="0"/>
              </a:rPr>
              <a:t>mind </a:t>
            </a:r>
            <a:r>
              <a:rPr lang="en-GB" sz="2800" dirty="0" smtClean="0">
                <a:latin typeface="Segoe Script" panose="030B0504020000000003" pitchFamily="66" charset="0"/>
                <a:ea typeface="Calibri" panose="020F0502020204030204" pitchFamily="34" charset="0"/>
                <a:cs typeface="Arial" panose="020B0604020202020204" pitchFamily="34" charset="0"/>
              </a:rPr>
              <a:t>flooding </a:t>
            </a:r>
            <a:r>
              <a:rPr lang="en-GB" sz="2800" dirty="0">
                <a:latin typeface="Segoe Script" panose="030B0504020000000003" pitchFamily="66" charset="0"/>
                <a:ea typeface="Calibri" panose="020F0502020204030204" pitchFamily="34" charset="0"/>
                <a:cs typeface="Arial" panose="020B0604020202020204" pitchFamily="34" charset="0"/>
              </a:rPr>
              <a:t>with </a:t>
            </a:r>
            <a:r>
              <a:rPr lang="en-GB" sz="2800" dirty="0" smtClean="0">
                <a:latin typeface="Segoe Script" panose="030B0504020000000003" pitchFamily="66" charset="0"/>
                <a:ea typeface="Calibri" panose="020F0502020204030204" pitchFamily="34" charset="0"/>
                <a:cs typeface="Arial" panose="020B0604020202020204" pitchFamily="34" charset="0"/>
              </a:rPr>
              <a:t>a sudden rush of questions</a:t>
            </a:r>
            <a:r>
              <a:rPr lang="en-GB" sz="2800" dirty="0">
                <a:latin typeface="Segoe Script" panose="030B0504020000000003" pitchFamily="66" charset="0"/>
                <a:ea typeface="Calibri" panose="020F0502020204030204" pitchFamily="34" charset="0"/>
                <a:cs typeface="Arial" panose="020B0604020202020204" pitchFamily="34" charset="0"/>
              </a:rPr>
              <a:t>. Could those three witches really predict the future? Would the opportunity to become King befall him? Could he still trust Banquo?</a:t>
            </a:r>
          </a:p>
        </p:txBody>
      </p:sp>
    </p:spTree>
    <p:extLst>
      <p:ext uri="{BB962C8B-B14F-4D97-AF65-F5344CB8AC3E}">
        <p14:creationId xmlns:p14="http://schemas.microsoft.com/office/powerpoint/2010/main" val="21347184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1634" y="1322768"/>
            <a:ext cx="6642738" cy="2169825"/>
          </a:xfrm>
          <a:prstGeom prst="rect">
            <a:avLst/>
          </a:prstGeom>
          <a:noFill/>
        </p:spPr>
        <p:txBody>
          <a:bodyPr wrap="square" rtlCol="0">
            <a:spAutoFit/>
          </a:bodyPr>
          <a:lstStyle/>
          <a:p>
            <a:pPr algn="ctr"/>
            <a:r>
              <a:rPr lang="en-GB" sz="4500" b="1" u="sng" dirty="0">
                <a:latin typeface="Arial" panose="020B0604020202020204" pitchFamily="34" charset="0"/>
                <a:cs typeface="Arial" panose="020B0604020202020204" pitchFamily="34" charset="0"/>
              </a:rPr>
              <a:t>Week </a:t>
            </a:r>
            <a:r>
              <a:rPr lang="en-GB" sz="4500" b="1" u="sng" dirty="0" smtClean="0">
                <a:latin typeface="Arial" panose="020B0604020202020204" pitchFamily="34" charset="0"/>
                <a:cs typeface="Arial" panose="020B0604020202020204" pitchFamily="34" charset="0"/>
              </a:rPr>
              <a:t>30 </a:t>
            </a:r>
            <a:endParaRPr lang="en-GB" sz="4500" b="1" u="sng" dirty="0">
              <a:latin typeface="Arial" panose="020B0604020202020204" pitchFamily="34" charset="0"/>
              <a:cs typeface="Arial" panose="020B0604020202020204" pitchFamily="34" charset="0"/>
            </a:endParaRPr>
          </a:p>
          <a:p>
            <a:pPr algn="ctr"/>
            <a:r>
              <a:rPr lang="en-GB" sz="4500" b="1" u="sng" dirty="0" smtClean="0">
                <a:latin typeface="Arial" panose="020B0604020202020204" pitchFamily="34" charset="0"/>
                <a:cs typeface="Arial" panose="020B0604020202020204" pitchFamily="34" charset="0"/>
              </a:rPr>
              <a:t>Tuesday </a:t>
            </a:r>
            <a:r>
              <a:rPr lang="en-GB" sz="4500" b="1" u="sng" dirty="0">
                <a:latin typeface="Arial" panose="020B0604020202020204" pitchFamily="34" charset="0"/>
                <a:cs typeface="Arial" panose="020B0604020202020204" pitchFamily="34" charset="0"/>
              </a:rPr>
              <a:t>Spellings</a:t>
            </a:r>
          </a:p>
          <a:p>
            <a:endParaRPr lang="en-GB" sz="4500" b="1" dirty="0"/>
          </a:p>
        </p:txBody>
      </p:sp>
      <p:sp>
        <p:nvSpPr>
          <p:cNvPr id="4" name="TextBox 3"/>
          <p:cNvSpPr txBox="1"/>
          <p:nvPr/>
        </p:nvSpPr>
        <p:spPr>
          <a:xfrm>
            <a:off x="2999877" y="3492593"/>
            <a:ext cx="6246251" cy="784830"/>
          </a:xfrm>
          <a:prstGeom prst="rect">
            <a:avLst/>
          </a:prstGeom>
          <a:noFill/>
        </p:spPr>
        <p:txBody>
          <a:bodyPr wrap="square" rtlCol="0">
            <a:spAutoFit/>
          </a:bodyPr>
          <a:lstStyle/>
          <a:p>
            <a:pPr algn="ctr"/>
            <a:r>
              <a:rPr lang="en-GB" sz="4500" b="1" dirty="0">
                <a:latin typeface="Arial" panose="020B0604020202020204" pitchFamily="34" charset="0"/>
                <a:cs typeface="Arial" panose="020B0604020202020204" pitchFamily="34" charset="0"/>
              </a:rPr>
              <a:t>a</a:t>
            </a:r>
            <a:r>
              <a:rPr lang="en-GB" sz="4500" b="1" dirty="0" smtClean="0">
                <a:latin typeface="Arial" panose="020B0604020202020204" pitchFamily="34" charset="0"/>
                <a:cs typeface="Arial" panose="020B0604020202020204" pitchFamily="34" charset="0"/>
              </a:rPr>
              <a:t>dverbials of place</a:t>
            </a:r>
            <a:endParaRPr lang="en-GB" sz="4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1298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11388" y="681038"/>
            <a:ext cx="7777162" cy="550545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44000" anchor="ctr"/>
          <a:lstStyle/>
          <a:p>
            <a:pPr algn="ctr">
              <a:defRPr/>
            </a:pPr>
            <a:endParaRPr lang="en-GB" dirty="0">
              <a:solidFill>
                <a:schemeClr val="tx1"/>
              </a:solidFill>
            </a:endParaRPr>
          </a:p>
        </p:txBody>
      </p:sp>
      <p:pic>
        <p:nvPicPr>
          <p:cNvPr id="7171" name="Picture 1"/>
          <p:cNvPicPr>
            <a:picLocks noChangeAspect="1"/>
          </p:cNvPicPr>
          <p:nvPr/>
        </p:nvPicPr>
        <p:blipFill>
          <a:blip r:embed="rId2">
            <a:extLst>
              <a:ext uri="{28A0092B-C50C-407E-A947-70E740481C1C}">
                <a14:useLocalDpi xmlns:a14="http://schemas.microsoft.com/office/drawing/2010/main" val="0"/>
              </a:ext>
            </a:extLst>
          </a:blip>
          <a:srcRect l="386" t="964" r="25078" b="955"/>
          <a:stretch>
            <a:fillRect/>
          </a:stretch>
        </p:blipFill>
        <p:spPr bwMode="auto">
          <a:xfrm>
            <a:off x="2211388" y="681038"/>
            <a:ext cx="7777162" cy="5505450"/>
          </a:xfrm>
          <a:prstGeom prst="rect">
            <a:avLst/>
          </a:prstGeom>
          <a:solidFill>
            <a:srgbClr val="FCD183"/>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786063" y="2335214"/>
            <a:ext cx="6837362" cy="2236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035" name="TextBox 4"/>
          <p:cNvSpPr txBox="1">
            <a:spLocks noChangeArrowheads="1"/>
          </p:cNvSpPr>
          <p:nvPr/>
        </p:nvSpPr>
        <p:spPr bwMode="auto">
          <a:xfrm>
            <a:off x="3213101" y="2638425"/>
            <a:ext cx="597376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000" dirty="0" smtClean="0">
                <a:solidFill>
                  <a:schemeClr val="tx1"/>
                </a:solidFill>
              </a:rPr>
              <a:t>Today, </a:t>
            </a:r>
            <a:r>
              <a:rPr lang="en-GB" altLang="en-US" sz="2000" dirty="0">
                <a:solidFill>
                  <a:schemeClr val="tx1"/>
                </a:solidFill>
              </a:rPr>
              <a:t>we are going to practise spelling a collection of words that are all adverbials of </a:t>
            </a:r>
            <a:r>
              <a:rPr lang="en-GB" altLang="en-US" sz="2000" b="1" dirty="0">
                <a:solidFill>
                  <a:schemeClr val="tx1"/>
                </a:solidFill>
              </a:rPr>
              <a:t>place</a:t>
            </a:r>
            <a:r>
              <a:rPr lang="en-GB" altLang="en-US" sz="2000" dirty="0">
                <a:solidFill>
                  <a:schemeClr val="tx1"/>
                </a:solidFill>
              </a:rPr>
              <a:t>.</a:t>
            </a:r>
            <a:br>
              <a:rPr lang="en-GB" altLang="en-US" sz="2000" dirty="0">
                <a:solidFill>
                  <a:schemeClr val="tx1"/>
                </a:solidFill>
              </a:rPr>
            </a:br>
            <a:r>
              <a:rPr lang="en-GB" altLang="en-US" sz="2000" dirty="0">
                <a:solidFill>
                  <a:schemeClr val="tx1"/>
                </a:solidFill>
              </a:rPr>
              <a:t/>
            </a:r>
            <a:br>
              <a:rPr lang="en-GB" altLang="en-US" sz="2000" dirty="0">
                <a:solidFill>
                  <a:schemeClr val="tx1"/>
                </a:solidFill>
              </a:rPr>
            </a:br>
            <a:r>
              <a:rPr lang="en-GB" altLang="en-US" sz="2000" dirty="0">
                <a:solidFill>
                  <a:schemeClr val="tx1"/>
                </a:solidFill>
              </a:rPr>
              <a:t>Adverbials of place describe the position or placement of the action in a sentence. </a:t>
            </a:r>
          </a:p>
        </p:txBody>
      </p:sp>
    </p:spTree>
    <p:extLst>
      <p:ext uri="{BB962C8B-B14F-4D97-AF65-F5344CB8AC3E}">
        <p14:creationId xmlns:p14="http://schemas.microsoft.com/office/powerpoint/2010/main" val="2040376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fade">
                                      <p:cBhvr>
                                        <p:cTn id="7" dur="500"/>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79650" y="765176"/>
            <a:ext cx="7632700" cy="1196975"/>
          </a:xfrm>
          <a:prstGeom prst="rect">
            <a:avLst/>
          </a:prstGeom>
          <a:solidFill>
            <a:srgbClr val="F4CB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44000" anchor="ctr"/>
          <a:lstStyle/>
          <a:p>
            <a:pPr algn="ctr">
              <a:defRPr/>
            </a:pPr>
            <a:r>
              <a:rPr lang="en-GB" dirty="0">
                <a:solidFill>
                  <a:schemeClr val="tx1"/>
                </a:solidFill>
              </a:rPr>
              <a:t>We are going to play Prefix Hangman – can you and your partner guess the letters within the adverbials of place before it’s too late? </a:t>
            </a:r>
          </a:p>
        </p:txBody>
      </p:sp>
      <p:pic>
        <p:nvPicPr>
          <p:cNvPr id="81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7126" y="2408238"/>
            <a:ext cx="27717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21"/>
          <p:cNvSpPr txBox="1">
            <a:spLocks noChangeArrowheads="1"/>
          </p:cNvSpPr>
          <p:nvPr/>
        </p:nvSpPr>
        <p:spPr bwMode="auto">
          <a:xfrm>
            <a:off x="3783014" y="3036889"/>
            <a:ext cx="57880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4400"/>
              <a:t>_ _ _ _ </a:t>
            </a:r>
            <a:r>
              <a:rPr lang="en-GB" altLang="en-US" sz="4400" u="sng"/>
              <a:t>a</a:t>
            </a:r>
            <a:r>
              <a:rPr lang="en-GB" altLang="en-US" sz="4400"/>
              <a:t> _</a:t>
            </a:r>
            <a:endParaRPr lang="en-GB" altLang="en-US" sz="2800">
              <a:solidFill>
                <a:schemeClr val="tx1"/>
              </a:solidFill>
            </a:endParaRPr>
          </a:p>
        </p:txBody>
      </p:sp>
      <p:pic>
        <p:nvPicPr>
          <p:cNvPr id="8197" name="Picture 5"/>
          <p:cNvPicPr>
            <a:picLocks noChangeAspect="1"/>
          </p:cNvPicPr>
          <p:nvPr/>
        </p:nvPicPr>
        <p:blipFill>
          <a:blip r:embed="rId3">
            <a:extLst>
              <a:ext uri="{28A0092B-C50C-407E-A947-70E740481C1C}">
                <a14:useLocalDpi xmlns:a14="http://schemas.microsoft.com/office/drawing/2010/main" val="0"/>
              </a:ext>
            </a:extLst>
          </a:blip>
          <a:srcRect b="35812"/>
          <a:stretch>
            <a:fillRect/>
          </a:stretch>
        </p:blipFill>
        <p:spPr bwMode="auto">
          <a:xfrm>
            <a:off x="7523164" y="3036888"/>
            <a:ext cx="2605087"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a:grpSpLocks/>
          </p:cNvGrpSpPr>
          <p:nvPr/>
        </p:nvGrpSpPr>
        <p:grpSpPr bwMode="auto">
          <a:xfrm>
            <a:off x="2847975" y="4732339"/>
            <a:ext cx="6496050" cy="1374775"/>
            <a:chOff x="1323975" y="4732538"/>
            <a:chExt cx="6496050" cy="1375171"/>
          </a:xfrm>
        </p:grpSpPr>
        <p:sp>
          <p:nvSpPr>
            <p:cNvPr id="7" name="Rounded Rectangle 6"/>
            <p:cNvSpPr/>
            <p:nvPr/>
          </p:nvSpPr>
          <p:spPr>
            <a:xfrm>
              <a:off x="1323975" y="4732538"/>
              <a:ext cx="6496050" cy="1375171"/>
            </a:xfrm>
            <a:prstGeom prst="roundRect">
              <a:avLst/>
            </a:prstGeom>
            <a:solidFill>
              <a:schemeClr val="accent6">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Ins="0" anchor="ctr"/>
            <a:lstStyle/>
            <a:p>
              <a:pPr algn="ctr">
                <a:defRPr/>
              </a:pPr>
              <a:endParaRPr lang="en-GB"/>
            </a:p>
          </p:txBody>
        </p:sp>
        <p:grpSp>
          <p:nvGrpSpPr>
            <p:cNvPr id="8200" name="Group 7"/>
            <p:cNvGrpSpPr>
              <a:grpSpLocks/>
            </p:cNvGrpSpPr>
            <p:nvPr/>
          </p:nvGrpSpPr>
          <p:grpSpPr bwMode="auto">
            <a:xfrm>
              <a:off x="1743869" y="4926625"/>
              <a:ext cx="5656262" cy="986996"/>
              <a:chOff x="1849438" y="4885796"/>
              <a:chExt cx="5656262" cy="986996"/>
            </a:xfrm>
          </p:grpSpPr>
          <p:sp>
            <p:nvSpPr>
              <p:cNvPr id="9" name="Oh no! Button"/>
              <p:cNvSpPr/>
              <p:nvPr/>
            </p:nvSpPr>
            <p:spPr>
              <a:xfrm>
                <a:off x="5950744" y="4885440"/>
                <a:ext cx="1554163" cy="987709"/>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t>Oh no!</a:t>
                </a:r>
              </a:p>
            </p:txBody>
          </p:sp>
          <p:sp>
            <p:nvSpPr>
              <p:cNvPr id="8202" name="Rectangle 9"/>
              <p:cNvSpPr>
                <a:spLocks noChangeArrowheads="1"/>
              </p:cNvSpPr>
              <p:nvPr/>
            </p:nvSpPr>
            <p:spPr bwMode="auto">
              <a:xfrm>
                <a:off x="1849438" y="4917629"/>
                <a:ext cx="39449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a:solidFill>
                      <a:schemeClr val="tx1"/>
                    </a:solidFill>
                  </a:rPr>
                  <a:t>When an incorrect letter is chosen, press the ‘</a:t>
                </a:r>
                <a:r>
                  <a:rPr lang="en-GB" altLang="en-US" b="1">
                    <a:solidFill>
                      <a:schemeClr val="tx1"/>
                    </a:solidFill>
                  </a:rPr>
                  <a:t>Oh no!</a:t>
                </a:r>
                <a:r>
                  <a:rPr lang="en-GB" altLang="en-US">
                    <a:solidFill>
                      <a:schemeClr val="tx1"/>
                    </a:solidFill>
                  </a:rPr>
                  <a:t>’ button to add a part to the Hangman illustration. </a:t>
                </a:r>
              </a:p>
            </p:txBody>
          </p:sp>
        </p:grpSp>
      </p:grpSp>
    </p:spTree>
    <p:extLst>
      <p:ext uri="{BB962C8B-B14F-4D97-AF65-F5344CB8AC3E}">
        <p14:creationId xmlns:p14="http://schemas.microsoft.com/office/powerpoint/2010/main" val="483994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M Hea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825501"/>
            <a:ext cx="212090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M No Arm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3276" y="828676"/>
            <a:ext cx="211772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HM R Arm"/>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71688" y="825501"/>
            <a:ext cx="271145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HM Torso and Arm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73276" y="825501"/>
            <a:ext cx="2709863"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HM Arms and Left L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76451" y="820738"/>
            <a:ext cx="2708275"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HM Full"/>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71688" y="820739"/>
            <a:ext cx="2743200"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4-Point Star 8"/>
          <p:cNvSpPr/>
          <p:nvPr/>
        </p:nvSpPr>
        <p:spPr>
          <a:xfrm>
            <a:off x="8782051" y="2322513"/>
            <a:ext cx="276225" cy="323850"/>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0" name="Rectangle 9"/>
          <p:cNvSpPr/>
          <p:nvPr/>
        </p:nvSpPr>
        <p:spPr>
          <a:xfrm>
            <a:off x="2281238" y="4364039"/>
            <a:ext cx="7631112" cy="1741487"/>
          </a:xfrm>
          <a:prstGeom prst="rect">
            <a:avLst/>
          </a:prstGeom>
          <a:solidFill>
            <a:srgbClr val="F4CB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a:defRPr/>
            </a:pPr>
            <a:endParaRPr lang="en-GB" dirty="0">
              <a:solidFill>
                <a:schemeClr val="tx1"/>
              </a:solidFill>
            </a:endParaRPr>
          </a:p>
        </p:txBody>
      </p:sp>
      <p:sp>
        <p:nvSpPr>
          <p:cNvPr id="47114" name="TextBox 21"/>
          <p:cNvSpPr txBox="1">
            <a:spLocks noChangeArrowheads="1"/>
          </p:cNvSpPr>
          <p:nvPr/>
        </p:nvSpPr>
        <p:spPr bwMode="auto">
          <a:xfrm>
            <a:off x="4597401" y="2317751"/>
            <a:ext cx="5788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defRPr/>
            </a:pPr>
            <a:r>
              <a:rPr lang="en-GB" altLang="en-US" sz="4800" spc="600" dirty="0">
                <a:solidFill>
                  <a:schemeClr val="tx1"/>
                </a:solidFill>
                <a:latin typeface="Twinkl Thin" panose="02000000000000000000" pitchFamily="2" charset="0"/>
              </a:rPr>
              <a:t>______</a:t>
            </a:r>
            <a:endParaRPr lang="en-GB" altLang="en-US" sz="3200" spc="600" dirty="0">
              <a:solidFill>
                <a:schemeClr val="tx1"/>
              </a:solidFill>
            </a:endParaRPr>
          </a:p>
        </p:txBody>
      </p:sp>
      <p:sp>
        <p:nvSpPr>
          <p:cNvPr id="12" name="Freeform 11"/>
          <p:cNvSpPr/>
          <p:nvPr/>
        </p:nvSpPr>
        <p:spPr>
          <a:xfrm rot="10800000">
            <a:off x="4956175" y="760414"/>
            <a:ext cx="4978400" cy="985837"/>
          </a:xfrm>
          <a:custGeom>
            <a:avLst/>
            <a:gdLst>
              <a:gd name="connsiteX0" fmla="*/ 5373889 w 5505450"/>
              <a:gd name="connsiteY0" fmla="*/ 985139 h 985139"/>
              <a:gd name="connsiteX1" fmla="*/ 131561 w 5505450"/>
              <a:gd name="connsiteY1" fmla="*/ 985139 h 985139"/>
              <a:gd name="connsiteX2" fmla="*/ 0 w 5505450"/>
              <a:gd name="connsiteY2" fmla="*/ 853578 h 985139"/>
              <a:gd name="connsiteX3" fmla="*/ 0 w 5505450"/>
              <a:gd name="connsiteY3" fmla="*/ 327348 h 985139"/>
              <a:gd name="connsiteX4" fmla="*/ 131561 w 5505450"/>
              <a:gd name="connsiteY4" fmla="*/ 195787 h 985139"/>
              <a:gd name="connsiteX5" fmla="*/ 5128670 w 5505450"/>
              <a:gd name="connsiteY5" fmla="*/ 195787 h 985139"/>
              <a:gd name="connsiteX6" fmla="*/ 5211892 w 5505450"/>
              <a:gd name="connsiteY6" fmla="*/ 0 h 985139"/>
              <a:gd name="connsiteX7" fmla="*/ 5295114 w 5505450"/>
              <a:gd name="connsiteY7" fmla="*/ 195787 h 985139"/>
              <a:gd name="connsiteX8" fmla="*/ 5373889 w 5505450"/>
              <a:gd name="connsiteY8" fmla="*/ 195787 h 985139"/>
              <a:gd name="connsiteX9" fmla="*/ 5505450 w 5505450"/>
              <a:gd name="connsiteY9" fmla="*/ 327348 h 985139"/>
              <a:gd name="connsiteX10" fmla="*/ 5505450 w 5505450"/>
              <a:gd name="connsiteY10" fmla="*/ 853578 h 985139"/>
              <a:gd name="connsiteX11" fmla="*/ 5373889 w 5505450"/>
              <a:gd name="connsiteY11" fmla="*/ 985139 h 98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450" h="985139">
                <a:moveTo>
                  <a:pt x="5373889" y="985139"/>
                </a:moveTo>
                <a:lnTo>
                  <a:pt x="131561" y="985139"/>
                </a:lnTo>
                <a:cubicBezTo>
                  <a:pt x="58902" y="985139"/>
                  <a:pt x="0" y="926237"/>
                  <a:pt x="0" y="853578"/>
                </a:cubicBezTo>
                <a:lnTo>
                  <a:pt x="0" y="327348"/>
                </a:lnTo>
                <a:cubicBezTo>
                  <a:pt x="0" y="254689"/>
                  <a:pt x="58902" y="195787"/>
                  <a:pt x="131561" y="195787"/>
                </a:cubicBezTo>
                <a:lnTo>
                  <a:pt x="5128670" y="195787"/>
                </a:lnTo>
                <a:lnTo>
                  <a:pt x="5211892" y="0"/>
                </a:lnTo>
                <a:lnTo>
                  <a:pt x="5295114" y="195787"/>
                </a:lnTo>
                <a:lnTo>
                  <a:pt x="5373889" y="195787"/>
                </a:lnTo>
                <a:cubicBezTo>
                  <a:pt x="5446548" y="195787"/>
                  <a:pt x="5505450" y="254689"/>
                  <a:pt x="5505450" y="327348"/>
                </a:cubicBezTo>
                <a:lnTo>
                  <a:pt x="5505450" y="853578"/>
                </a:lnTo>
                <a:cubicBezTo>
                  <a:pt x="5505450" y="926237"/>
                  <a:pt x="5446548" y="985139"/>
                  <a:pt x="5373889" y="98513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228" name="Rectangle 12"/>
          <p:cNvSpPr>
            <a:spLocks noChangeArrowheads="1"/>
          </p:cNvSpPr>
          <p:nvPr/>
        </p:nvSpPr>
        <p:spPr bwMode="auto">
          <a:xfrm>
            <a:off x="5018088" y="971550"/>
            <a:ext cx="4989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Clue: </a:t>
            </a:r>
            <a:r>
              <a:rPr lang="en-GB" altLang="en-US">
                <a:solidFill>
                  <a:schemeClr val="tx1"/>
                </a:solidFill>
              </a:rPr>
              <a:t>Not far away!</a:t>
            </a:r>
          </a:p>
        </p:txBody>
      </p:sp>
      <p:sp>
        <p:nvSpPr>
          <p:cNvPr id="14" name="'a'"/>
          <p:cNvSpPr txBox="1">
            <a:spLocks noChangeArrowheads="1"/>
          </p:cNvSpPr>
          <p:nvPr/>
        </p:nvSpPr>
        <p:spPr bwMode="auto">
          <a:xfrm>
            <a:off x="26416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15" name="'b'"/>
          <p:cNvSpPr txBox="1">
            <a:spLocks noChangeArrowheads="1"/>
          </p:cNvSpPr>
          <p:nvPr/>
        </p:nvSpPr>
        <p:spPr bwMode="auto">
          <a:xfrm>
            <a:off x="34226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16" name="'c'"/>
          <p:cNvSpPr txBox="1">
            <a:spLocks noChangeArrowheads="1"/>
          </p:cNvSpPr>
          <p:nvPr/>
        </p:nvSpPr>
        <p:spPr bwMode="auto">
          <a:xfrm>
            <a:off x="42037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17" name="'d'"/>
          <p:cNvSpPr txBox="1">
            <a:spLocks noChangeArrowheads="1"/>
          </p:cNvSpPr>
          <p:nvPr/>
        </p:nvSpPr>
        <p:spPr bwMode="auto">
          <a:xfrm>
            <a:off x="49847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18" name="'e'"/>
          <p:cNvSpPr txBox="1">
            <a:spLocks noChangeArrowheads="1"/>
          </p:cNvSpPr>
          <p:nvPr/>
        </p:nvSpPr>
        <p:spPr bwMode="auto">
          <a:xfrm>
            <a:off x="57658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19" name="'f'"/>
          <p:cNvSpPr txBox="1">
            <a:spLocks noChangeArrowheads="1"/>
          </p:cNvSpPr>
          <p:nvPr/>
        </p:nvSpPr>
        <p:spPr bwMode="auto">
          <a:xfrm>
            <a:off x="65468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20" name="'g'"/>
          <p:cNvSpPr txBox="1">
            <a:spLocks noChangeArrowheads="1"/>
          </p:cNvSpPr>
          <p:nvPr/>
        </p:nvSpPr>
        <p:spPr bwMode="auto">
          <a:xfrm>
            <a:off x="73279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21" name="'h'"/>
          <p:cNvSpPr txBox="1">
            <a:spLocks noChangeArrowheads="1"/>
          </p:cNvSpPr>
          <p:nvPr/>
        </p:nvSpPr>
        <p:spPr bwMode="auto">
          <a:xfrm>
            <a:off x="81089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22" name="'i'"/>
          <p:cNvSpPr txBox="1">
            <a:spLocks noChangeArrowheads="1"/>
          </p:cNvSpPr>
          <p:nvPr/>
        </p:nvSpPr>
        <p:spPr bwMode="auto">
          <a:xfrm>
            <a:off x="8891588" y="44307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23" name="'j'"/>
          <p:cNvSpPr txBox="1">
            <a:spLocks noChangeArrowheads="1"/>
          </p:cNvSpPr>
          <p:nvPr/>
        </p:nvSpPr>
        <p:spPr bwMode="auto">
          <a:xfrm>
            <a:off x="26416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24" name="'k'"/>
          <p:cNvSpPr txBox="1">
            <a:spLocks noChangeArrowheads="1"/>
          </p:cNvSpPr>
          <p:nvPr/>
        </p:nvSpPr>
        <p:spPr bwMode="auto">
          <a:xfrm>
            <a:off x="34226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25" name="'l'"/>
          <p:cNvSpPr txBox="1">
            <a:spLocks noChangeArrowheads="1"/>
          </p:cNvSpPr>
          <p:nvPr/>
        </p:nvSpPr>
        <p:spPr bwMode="auto">
          <a:xfrm>
            <a:off x="42037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26" name="'m'"/>
          <p:cNvSpPr txBox="1">
            <a:spLocks noChangeArrowheads="1"/>
          </p:cNvSpPr>
          <p:nvPr/>
        </p:nvSpPr>
        <p:spPr bwMode="auto">
          <a:xfrm>
            <a:off x="49847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27" name="'n'"/>
          <p:cNvSpPr txBox="1">
            <a:spLocks noChangeArrowheads="1"/>
          </p:cNvSpPr>
          <p:nvPr/>
        </p:nvSpPr>
        <p:spPr bwMode="auto">
          <a:xfrm>
            <a:off x="5767388" y="50022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28" name="'o'"/>
          <p:cNvSpPr txBox="1">
            <a:spLocks noChangeArrowheads="1"/>
          </p:cNvSpPr>
          <p:nvPr/>
        </p:nvSpPr>
        <p:spPr bwMode="auto">
          <a:xfrm>
            <a:off x="65468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29" name="'p'"/>
          <p:cNvSpPr txBox="1">
            <a:spLocks noChangeArrowheads="1"/>
          </p:cNvSpPr>
          <p:nvPr/>
        </p:nvSpPr>
        <p:spPr bwMode="auto">
          <a:xfrm>
            <a:off x="73279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0" name="'q'"/>
          <p:cNvSpPr txBox="1">
            <a:spLocks noChangeArrowheads="1"/>
          </p:cNvSpPr>
          <p:nvPr/>
        </p:nvSpPr>
        <p:spPr bwMode="auto">
          <a:xfrm>
            <a:off x="81089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1" name="'r'"/>
          <p:cNvSpPr txBox="1">
            <a:spLocks noChangeArrowheads="1"/>
          </p:cNvSpPr>
          <p:nvPr/>
        </p:nvSpPr>
        <p:spPr bwMode="auto">
          <a:xfrm>
            <a:off x="8891588" y="5016501"/>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2" name="'s'"/>
          <p:cNvSpPr txBox="1">
            <a:spLocks noChangeArrowheads="1"/>
          </p:cNvSpPr>
          <p:nvPr/>
        </p:nvSpPr>
        <p:spPr bwMode="auto">
          <a:xfrm>
            <a:off x="30940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3" name="'t'"/>
          <p:cNvSpPr txBox="1">
            <a:spLocks noChangeArrowheads="1"/>
          </p:cNvSpPr>
          <p:nvPr/>
        </p:nvSpPr>
        <p:spPr bwMode="auto">
          <a:xfrm>
            <a:off x="3865563"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4" name="'u'"/>
          <p:cNvSpPr txBox="1">
            <a:spLocks noChangeArrowheads="1"/>
          </p:cNvSpPr>
          <p:nvPr/>
        </p:nvSpPr>
        <p:spPr bwMode="auto">
          <a:xfrm>
            <a:off x="46561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5" name="'v'"/>
          <p:cNvSpPr txBox="1">
            <a:spLocks noChangeArrowheads="1"/>
          </p:cNvSpPr>
          <p:nvPr/>
        </p:nvSpPr>
        <p:spPr bwMode="auto">
          <a:xfrm>
            <a:off x="54371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6" name="'w'"/>
          <p:cNvSpPr txBox="1">
            <a:spLocks noChangeArrowheads="1"/>
          </p:cNvSpPr>
          <p:nvPr/>
        </p:nvSpPr>
        <p:spPr bwMode="auto">
          <a:xfrm>
            <a:off x="62198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7" name="'x'"/>
          <p:cNvSpPr txBox="1">
            <a:spLocks noChangeArrowheads="1"/>
          </p:cNvSpPr>
          <p:nvPr/>
        </p:nvSpPr>
        <p:spPr bwMode="auto">
          <a:xfrm>
            <a:off x="70008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38" name="'y'"/>
          <p:cNvSpPr txBox="1">
            <a:spLocks noChangeArrowheads="1"/>
          </p:cNvSpPr>
          <p:nvPr/>
        </p:nvSpPr>
        <p:spPr bwMode="auto">
          <a:xfrm>
            <a:off x="77819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39" name="'z'"/>
          <p:cNvSpPr txBox="1">
            <a:spLocks noChangeArrowheads="1"/>
          </p:cNvSpPr>
          <p:nvPr/>
        </p:nvSpPr>
        <p:spPr bwMode="auto">
          <a:xfrm>
            <a:off x="85629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sp>
        <p:nvSpPr>
          <p:cNvPr id="41" name="Oh no! Button"/>
          <p:cNvSpPr/>
          <p:nvPr/>
        </p:nvSpPr>
        <p:spPr>
          <a:xfrm>
            <a:off x="3414714" y="3478214"/>
            <a:ext cx="974725"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Oh no!</a:t>
            </a:r>
          </a:p>
        </p:txBody>
      </p:sp>
      <p:sp>
        <p:nvSpPr>
          <p:cNvPr id="2" name="Rounded Rectangle 1"/>
          <p:cNvSpPr/>
          <p:nvPr/>
        </p:nvSpPr>
        <p:spPr>
          <a:xfrm>
            <a:off x="4984750" y="819151"/>
            <a:ext cx="4927600" cy="64611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a:solidFill>
                  <a:srgbClr val="FF4343"/>
                </a:solidFill>
              </a:rPr>
              <a:t>Click here for a clue!</a:t>
            </a:r>
          </a:p>
        </p:txBody>
      </p:sp>
    </p:spTree>
    <p:extLst>
      <p:ext uri="{BB962C8B-B14F-4D97-AF65-F5344CB8AC3E}">
        <p14:creationId xmlns:p14="http://schemas.microsoft.com/office/powerpoint/2010/main" val="3954932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2" presetClass="path" presetSubtype="0" accel="50000" decel="50000" fill="hold" grpId="0" nodeType="clickEffect">
                                  <p:stCondLst>
                                    <p:cond delay="0"/>
                                  </p:stCondLst>
                                  <p:childTnLst>
                                    <p:animMotion origin="layout" path="M 1.66667E-6 3.7037E-7 L 0.07934 -0.27083 " pathEditMode="relative" rAng="0" ptsTypes="AA">
                                      <p:cBhvr>
                                        <p:cTn id="12" dur="2000" fill="hold"/>
                                        <p:tgtEl>
                                          <p:spTgt spid="18"/>
                                        </p:tgtEl>
                                        <p:attrNameLst>
                                          <p:attrName>ppt_x</p:attrName>
                                          <p:attrName>ppt_y</p:attrName>
                                        </p:attrNameLst>
                                      </p:cBhvr>
                                      <p:rCtr x="3958" y="-13542"/>
                                    </p:animMotion>
                                  </p:childTnLst>
                                </p:cTn>
                              </p:par>
                            </p:childTnLst>
                          </p:cTn>
                        </p:par>
                      </p:childTnLst>
                    </p:cTn>
                  </p:par>
                </p:childTnLst>
              </p:cTn>
              <p:nextCondLst>
                <p:cond evt="onClick" delay="0">
                  <p:tgtEl>
                    <p:spTgt spid="18"/>
                  </p:tgtEl>
                </p:cond>
              </p:nextCondLst>
            </p:seq>
            <p:seq concurrent="1" nextAc="seek">
              <p:cTn id="13" restart="whenNotActive" fill="hold" evtFilter="cancelBubble" nodeType="interactiveSeq">
                <p:stCondLst>
                  <p:cond evt="onClick" delay="0">
                    <p:tgtEl>
                      <p:spTgt spid="19"/>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xit" presetSubtype="0" fill="hold" grpId="0" nodeType="clickEffect">
                                  <p:stCondLst>
                                    <p:cond delay="0"/>
                                  </p:stCondLst>
                                  <p:childTnLst>
                                    <p:animEffect transition="out" filter="fade">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0" presetClass="exit" presetSubtype="0" fill="hold" grpId="0" nodeType="click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5" restart="whenNotActive" fill="hold" evtFilter="cancelBubble" nodeType="interactiveSeq">
                <p:stCondLst>
                  <p:cond evt="onClick" delay="0">
                    <p:tgtEl>
                      <p:spTgt spid="23"/>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0" presetClass="exit" presetSubtype="0" fill="hold" grpId="0" nodeType="clickEffect">
                                  <p:stCondLst>
                                    <p:cond delay="0"/>
                                  </p:stCondLst>
                                  <p:childTnLst>
                                    <p:animEffect transition="out" filter="fade">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0" presetClass="exit" presetSubtype="0" fill="hold" grpId="0" nodeType="clickEffect">
                                  <p:stCondLst>
                                    <p:cond delay="0"/>
                                  </p:stCondLst>
                                  <p:childTnLst>
                                    <p:animEffect transition="out" filter="fade">
                                      <p:cBhvr>
                                        <p:cTn id="35" dur="500"/>
                                        <p:tgtEl>
                                          <p:spTgt spid="26"/>
                                        </p:tgtEl>
                                      </p:cBhvr>
                                    </p:animEffect>
                                    <p:set>
                                      <p:cBhvr>
                                        <p:cTn id="3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7" restart="whenNotActive" fill="hold" evtFilter="cancelBubble" nodeType="interactiveSeq">
                <p:stCondLst>
                  <p:cond evt="onClick" delay="0">
                    <p:tgtEl>
                      <p:spTgt spid="29"/>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0" presetClass="exit" presetSubtype="0" fill="hold" grpId="0" nodeType="clickEffect">
                                  <p:stCondLst>
                                    <p:cond delay="0"/>
                                  </p:stCondLst>
                                  <p:childTnLst>
                                    <p:animEffect transition="out" filter="fade">
                                      <p:cBhvr>
                                        <p:cTn id="47" dur="500"/>
                                        <p:tgtEl>
                                          <p:spTgt spid="30"/>
                                        </p:tgtEl>
                                      </p:cBhvr>
                                    </p:animEffect>
                                    <p:set>
                                      <p:cBhvr>
                                        <p:cTn id="4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4"/>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10" presetClass="exit" presetSubtype="0" fill="hold" grpId="0" nodeType="clickEffect">
                                  <p:stCondLst>
                                    <p:cond delay="0"/>
                                  </p:stCondLst>
                                  <p:childTnLst>
                                    <p:animEffect transition="out" filter="fade">
                                      <p:cBhvr>
                                        <p:cTn id="53" dur="500"/>
                                        <p:tgtEl>
                                          <p:spTgt spid="34"/>
                                        </p:tgtEl>
                                      </p:cBhvr>
                                    </p:animEffect>
                                    <p:set>
                                      <p:cBhvr>
                                        <p:cTn id="5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5" restart="whenNotActive" fill="hold" evtFilter="cancelBubble" nodeType="interactiveSeq">
                <p:stCondLst>
                  <p:cond evt="onClick" delay="0">
                    <p:tgtEl>
                      <p:spTgt spid="35"/>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0" presetClass="exit" presetSubtype="0" fill="hold" grpId="0" nodeType="clickEffect">
                                  <p:stCondLst>
                                    <p:cond delay="0"/>
                                  </p:stCondLst>
                                  <p:childTnLst>
                                    <p:animEffect transition="out" filter="fade">
                                      <p:cBhvr>
                                        <p:cTn id="59" dur="500"/>
                                        <p:tgtEl>
                                          <p:spTgt spid="35"/>
                                        </p:tgtEl>
                                      </p:cBhvr>
                                    </p:animEffect>
                                    <p:set>
                                      <p:cBhvr>
                                        <p:cTn id="60"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61" restart="whenNotActive" fill="hold" evtFilter="cancelBubble" nodeType="interactiveSeq">
                <p:stCondLst>
                  <p:cond evt="onClick" delay="0">
                    <p:tgtEl>
                      <p:spTgt spid="36"/>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10" presetClass="exit" presetSubtype="0" fill="hold" grpId="0" nodeType="clickEffect">
                                  <p:stCondLst>
                                    <p:cond delay="0"/>
                                  </p:stCondLst>
                                  <p:childTnLst>
                                    <p:animEffect transition="out" filter="fade">
                                      <p:cBhvr>
                                        <p:cTn id="65" dur="500"/>
                                        <p:tgtEl>
                                          <p:spTgt spid="36"/>
                                        </p:tgtEl>
                                      </p:cBhvr>
                                    </p:animEffect>
                                    <p:set>
                                      <p:cBhvr>
                                        <p:cTn id="6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67" restart="whenNotActive" fill="hold" evtFilter="cancelBubble" nodeType="interactiveSeq">
                <p:stCondLst>
                  <p:cond evt="onClick" delay="0">
                    <p:tgtEl>
                      <p:spTgt spid="3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10" presetClass="exit" presetSubtype="0" fill="hold" grpId="0" nodeType="clickEffect">
                                  <p:stCondLst>
                                    <p:cond delay="0"/>
                                  </p:stCondLst>
                                  <p:childTnLst>
                                    <p:animEffect transition="out" filter="fade">
                                      <p:cBhvr>
                                        <p:cTn id="71" dur="500"/>
                                        <p:tgtEl>
                                          <p:spTgt spid="37"/>
                                        </p:tgtEl>
                                      </p:cBhvr>
                                    </p:animEffect>
                                    <p:set>
                                      <p:cBhvr>
                                        <p:cTn id="7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3" restart="whenNotActive" fill="hold" evtFilter="cancelBubble" nodeType="interactiveSeq">
                <p:stCondLst>
                  <p:cond evt="onClick" delay="0">
                    <p:tgtEl>
                      <p:spTgt spid="39"/>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10" presetClass="exit" presetSubtype="0" fill="hold" grpId="0" nodeType="clickEffect">
                                  <p:stCondLst>
                                    <p:cond delay="0"/>
                                  </p:stCondLst>
                                  <p:childTnLst>
                                    <p:animEffect transition="out" filter="fade">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9" restart="whenNotActive" fill="hold" evtFilter="cancelBubble" nodeType="interactiveSeq">
                <p:stCondLst>
                  <p:cond evt="onClick" delay="0">
                    <p:tgtEl>
                      <p:spTgt spid="41"/>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10" presetClass="entr" presetSubtype="0" fill="hold"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fade">
                                      <p:cBhvr>
                                        <p:cTn id="84" dur="500"/>
                                        <p:tgtEl>
                                          <p:spTgt spid="3"/>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0" presetClass="entr" presetSubtype="0" fill="hold" nodeType="click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500"/>
                                        <p:tgtEl>
                                          <p:spTgt spid="4"/>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0" presetClass="entr" presetSubtype="0" fill="hold" nodeType="clickEffect">
                                  <p:stCondLst>
                                    <p:cond delay="0"/>
                                  </p:stCondLst>
                                  <p:childTnLst>
                                    <p:set>
                                      <p:cBhvr>
                                        <p:cTn id="93" dur="1" fill="hold">
                                          <p:stCondLst>
                                            <p:cond delay="0"/>
                                          </p:stCondLst>
                                        </p:cTn>
                                        <p:tgtEl>
                                          <p:spTgt spid="5"/>
                                        </p:tgtEl>
                                        <p:attrNameLst>
                                          <p:attrName>style.visibility</p:attrName>
                                        </p:attrNameLst>
                                      </p:cBhvr>
                                      <p:to>
                                        <p:strVal val="visible"/>
                                      </p:to>
                                    </p:set>
                                    <p:animEffect transition="in" filter="fade">
                                      <p:cBhvr>
                                        <p:cTn id="94" dur="500"/>
                                        <p:tgtEl>
                                          <p:spTgt spid="5"/>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10" presetClass="entr" presetSubtype="0" fill="hold" nodeType="click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fade">
                                      <p:cBhvr>
                                        <p:cTn id="99" dur="500"/>
                                        <p:tgtEl>
                                          <p:spTgt spid="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0" presetClass="entr" presetSubtype="0" fill="hold" nodeType="click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fade">
                                      <p:cBhvr>
                                        <p:cTn id="104" dur="500"/>
                                        <p:tgtEl>
                                          <p:spTgt spid="7"/>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0" presetClass="entr" presetSubtype="0"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fade">
                                      <p:cBhvr>
                                        <p:cTn id="109" dur="500"/>
                                        <p:tgtEl>
                                          <p:spTgt spid="8"/>
                                        </p:tgtEl>
                                      </p:cBhvr>
                                    </p:animEffect>
                                  </p:childTnLst>
                                </p:cTn>
                              </p:par>
                            </p:childTnLst>
                          </p:cTn>
                        </p:par>
                      </p:childTnLst>
                    </p:cTn>
                  </p:par>
                </p:childTnLst>
              </p:cTn>
              <p:nextCondLst>
                <p:cond evt="onClick" delay="0">
                  <p:tgtEl>
                    <p:spTgt spid="41"/>
                  </p:tgtEl>
                </p:cond>
              </p:nextCondLst>
            </p:seq>
            <p:seq concurrent="1" nextAc="seek">
              <p:cTn id="110" restart="whenNotActive" fill="hold" evtFilter="cancelBubble" nodeType="interactiveSeq">
                <p:stCondLst>
                  <p:cond evt="onClick" delay="0">
                    <p:tgtEl>
                      <p:spTgt spid="16"/>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0" presetClass="exit" presetSubtype="0" fill="hold" grpId="0" nodeType="clickEffect">
                                  <p:stCondLst>
                                    <p:cond delay="0"/>
                                  </p:stCondLst>
                                  <p:childTnLst>
                                    <p:animEffect transition="out" filter="fade">
                                      <p:cBhvr>
                                        <p:cTn id="114" dur="500"/>
                                        <p:tgtEl>
                                          <p:spTgt spid="16"/>
                                        </p:tgtEl>
                                      </p:cBhvr>
                                    </p:animEffect>
                                    <p:set>
                                      <p:cBhvr>
                                        <p:cTn id="11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6" restart="whenNotActive" fill="hold" evtFilter="cancelBubble" nodeType="interactiveSeq">
                <p:stCondLst>
                  <p:cond evt="onClick" delay="0">
                    <p:tgtEl>
                      <p:spTgt spid="14"/>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42" presetClass="path" presetSubtype="0" accel="50000" decel="50000" fill="hold" grpId="0" nodeType="clickEffect">
                                  <p:stCondLst>
                                    <p:cond delay="0"/>
                                  </p:stCondLst>
                                  <p:childTnLst>
                                    <p:animMotion origin="layout" path="M -1.66667E-6 3.7037E-7 L 0.46945 -0.27199 " pathEditMode="relative" rAng="0" ptsTypes="AA">
                                      <p:cBhvr>
                                        <p:cTn id="120" dur="2000" fill="hold"/>
                                        <p:tgtEl>
                                          <p:spTgt spid="14"/>
                                        </p:tgtEl>
                                        <p:attrNameLst>
                                          <p:attrName>ppt_x</p:attrName>
                                          <p:attrName>ppt_y</p:attrName>
                                        </p:attrNameLst>
                                      </p:cBhvr>
                                      <p:rCtr x="23472" y="-13611"/>
                                    </p:animMotion>
                                  </p:childTnLst>
                                </p:cTn>
                              </p:par>
                            </p:childTnLst>
                          </p:cTn>
                        </p:par>
                      </p:childTnLst>
                    </p:cTn>
                  </p:par>
                </p:childTnLst>
              </p:cTn>
              <p:nextCondLst>
                <p:cond evt="onClick" delay="0">
                  <p:tgtEl>
                    <p:spTgt spid="14"/>
                  </p:tgtEl>
                </p:cond>
              </p:nextCondLst>
            </p:seq>
            <p:seq concurrent="1" nextAc="seek">
              <p:cTn id="121" restart="whenNotActive" fill="hold" evtFilter="cancelBubble" nodeType="interactiveSeq">
                <p:stCondLst>
                  <p:cond evt="onClick" delay="0">
                    <p:tgtEl>
                      <p:spTgt spid="22"/>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10" presetClass="exit" presetSubtype="0" fill="hold" grpId="0" nodeType="clickEffect">
                                  <p:stCondLst>
                                    <p:cond delay="0"/>
                                  </p:stCondLst>
                                  <p:childTnLst>
                                    <p:animEffect transition="out" filter="fade">
                                      <p:cBhvr>
                                        <p:cTn id="125" dur="500"/>
                                        <p:tgtEl>
                                          <p:spTgt spid="22"/>
                                        </p:tgtEl>
                                      </p:cBhvr>
                                    </p:animEffect>
                                    <p:set>
                                      <p:cBhvr>
                                        <p:cTn id="126"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7" restart="whenNotActive" fill="hold" evtFilter="cancelBubble" nodeType="interactiveSeq">
                <p:stCondLst>
                  <p:cond evt="onClick" delay="0">
                    <p:tgtEl>
                      <p:spTgt spid="21"/>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0" presetClass="exit" presetSubtype="0" fill="hold" grpId="0" nodeType="clickEffect">
                                  <p:stCondLst>
                                    <p:cond delay="0"/>
                                  </p:stCondLst>
                                  <p:childTnLst>
                                    <p:animEffect transition="out" filter="fade">
                                      <p:cBhvr>
                                        <p:cTn id="131" dur="500"/>
                                        <p:tgtEl>
                                          <p:spTgt spid="21"/>
                                        </p:tgtEl>
                                      </p:cBhvr>
                                    </p:animEffect>
                                    <p:set>
                                      <p:cBhvr>
                                        <p:cTn id="13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3" restart="whenNotActive" fill="hold" evtFilter="cancelBubble" nodeType="interactiveSeq">
                <p:stCondLst>
                  <p:cond evt="onClick" delay="0">
                    <p:tgtEl>
                      <p:spTgt spid="31"/>
                    </p:tgtEl>
                  </p:cond>
                </p:stCondLst>
                <p:endSync evt="end" delay="0">
                  <p:rtn val="all"/>
                </p:endSync>
                <p:childTnLst>
                  <p:par>
                    <p:cTn id="134" fill="hold" nodeType="clickPar">
                      <p:stCondLst>
                        <p:cond delay="0"/>
                      </p:stCondLst>
                      <p:childTnLst>
                        <p:par>
                          <p:cTn id="135" fill="hold" nodeType="withGroup">
                            <p:stCondLst>
                              <p:cond delay="0"/>
                            </p:stCondLst>
                            <p:childTnLst>
                              <p:par>
                                <p:cTn id="136" presetID="42" presetClass="path" presetSubtype="0" accel="50000" decel="50000" fill="hold" grpId="0" nodeType="clickEffect">
                                  <p:stCondLst>
                                    <p:cond delay="0"/>
                                  </p:stCondLst>
                                  <p:childTnLst>
                                    <p:animMotion origin="layout" path="M 5E-6 3.7037E-6 L -0.16771 -0.35625 " pathEditMode="relative" rAng="0" ptsTypes="AA">
                                      <p:cBhvr>
                                        <p:cTn id="137" dur="2000" fill="hold"/>
                                        <p:tgtEl>
                                          <p:spTgt spid="31"/>
                                        </p:tgtEl>
                                        <p:attrNameLst>
                                          <p:attrName>ppt_x</p:attrName>
                                          <p:attrName>ppt_y</p:attrName>
                                        </p:attrNameLst>
                                      </p:cBhvr>
                                      <p:rCtr x="-8385" y="-17824"/>
                                    </p:animMotion>
                                  </p:childTnLst>
                                </p:cTn>
                              </p:par>
                            </p:childTnLst>
                          </p:cTn>
                        </p:par>
                      </p:childTnLst>
                    </p:cTn>
                  </p:par>
                </p:childTnLst>
              </p:cTn>
              <p:nextCondLst>
                <p:cond evt="onClick" delay="0">
                  <p:tgtEl>
                    <p:spTgt spid="31"/>
                  </p:tgtEl>
                </p:cond>
              </p:nextCondLst>
            </p:seq>
            <p:seq concurrent="1" nextAc="seek">
              <p:cTn id="138" restart="whenNotActive" fill="hold" evtFilter="cancelBubble" nodeType="interactiveSeq">
                <p:stCondLst>
                  <p:cond evt="onClick" delay="0">
                    <p:tgtEl>
                      <p:spTgt spid="24"/>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10" presetClass="exit" presetSubtype="0" fill="hold" grpId="0" nodeType="clickEffect">
                                  <p:stCondLst>
                                    <p:cond delay="0"/>
                                  </p:stCondLst>
                                  <p:childTnLst>
                                    <p:animEffect transition="out" filter="fade">
                                      <p:cBhvr>
                                        <p:cTn id="142" dur="500"/>
                                        <p:tgtEl>
                                          <p:spTgt spid="24"/>
                                        </p:tgtEl>
                                      </p:cBhvr>
                                    </p:animEffect>
                                    <p:set>
                                      <p:cBhvr>
                                        <p:cTn id="14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4" restart="whenNotActive" fill="hold" evtFilter="cancelBubble" nodeType="interactiveSeq">
                <p:stCondLst>
                  <p:cond evt="onClick" delay="0">
                    <p:tgtEl>
                      <p:spTgt spid="25"/>
                    </p:tgtEl>
                  </p:cond>
                </p:stCondLst>
                <p:endSync evt="end" delay="0">
                  <p:rtn val="all"/>
                </p:endSync>
                <p:childTnLst>
                  <p:par>
                    <p:cTn id="145" fill="hold" nodeType="clickPar">
                      <p:stCondLst>
                        <p:cond delay="0"/>
                      </p:stCondLst>
                      <p:childTnLst>
                        <p:par>
                          <p:cTn id="146" fill="hold" nodeType="withGroup">
                            <p:stCondLst>
                              <p:cond delay="0"/>
                            </p:stCondLst>
                            <p:childTnLst>
                              <p:par>
                                <p:cTn id="147" presetID="10" presetClass="exit" presetSubtype="0" fill="hold" grpId="0" nodeType="clickEffect">
                                  <p:stCondLst>
                                    <p:cond delay="0"/>
                                  </p:stCondLst>
                                  <p:childTnLst>
                                    <p:animEffect transition="out" filter="fade">
                                      <p:cBhvr>
                                        <p:cTn id="148" dur="500"/>
                                        <p:tgtEl>
                                          <p:spTgt spid="25"/>
                                        </p:tgtEl>
                                      </p:cBhvr>
                                    </p:animEffect>
                                    <p:set>
                                      <p:cBhvr>
                                        <p:cTn id="14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
                    </p:tgtEl>
                  </p:cond>
                </p:stCondLst>
                <p:endSync evt="end" delay="0">
                  <p:rtn val="all"/>
                </p:endSync>
                <p:childTnLst>
                  <p:par>
                    <p:cTn id="151" fill="hold" nodeType="clickPar">
                      <p:stCondLst>
                        <p:cond delay="0"/>
                      </p:stCondLst>
                      <p:childTnLst>
                        <p:par>
                          <p:cTn id="152" fill="hold" nodeType="withGroup">
                            <p:stCondLst>
                              <p:cond delay="0"/>
                            </p:stCondLst>
                            <p:childTnLst>
                              <p:par>
                                <p:cTn id="153" presetID="10" presetClass="exit" presetSubtype="0" fill="hold" grpId="0" nodeType="clickEffect">
                                  <p:stCondLst>
                                    <p:cond delay="0"/>
                                  </p:stCondLst>
                                  <p:childTnLst>
                                    <p:animEffect transition="out" filter="fade">
                                      <p:cBhvr>
                                        <p:cTn id="154" dur="500"/>
                                        <p:tgtEl>
                                          <p:spTgt spid="2"/>
                                        </p:tgtEl>
                                      </p:cBhvr>
                                    </p:animEffect>
                                    <p:set>
                                      <p:cBhvr>
                                        <p:cTn id="155"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56" restart="whenNotActive" fill="hold" evtFilter="cancelBubble" nodeType="interactiveSeq">
                <p:stCondLst>
                  <p:cond evt="onClick" delay="0">
                    <p:tgtEl>
                      <p:spTgt spid="28"/>
                    </p:tgtEl>
                  </p:cond>
                </p:stCondLst>
                <p:endSync evt="end" delay="0">
                  <p:rtn val="all"/>
                </p:endSync>
                <p:childTnLst>
                  <p:par>
                    <p:cTn id="157" fill="hold" nodeType="clickPar">
                      <p:stCondLst>
                        <p:cond delay="0"/>
                      </p:stCondLst>
                      <p:childTnLst>
                        <p:par>
                          <p:cTn id="158" fill="hold" nodeType="withGroup">
                            <p:stCondLst>
                              <p:cond delay="0"/>
                            </p:stCondLst>
                            <p:childTnLst>
                              <p:par>
                                <p:cTn id="159" presetID="10" presetClass="exit" presetSubtype="0" fill="hold" grpId="0" nodeType="clickEffect">
                                  <p:stCondLst>
                                    <p:cond delay="0"/>
                                  </p:stCondLst>
                                  <p:childTnLst>
                                    <p:animEffect transition="out" filter="fade">
                                      <p:cBhvr>
                                        <p:cTn id="160" dur="500"/>
                                        <p:tgtEl>
                                          <p:spTgt spid="28"/>
                                        </p:tgtEl>
                                      </p:cBhvr>
                                    </p:animEffect>
                                    <p:set>
                                      <p:cBhvr>
                                        <p:cTn id="16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62" restart="whenNotActive" fill="hold" evtFilter="cancelBubble" nodeType="interactiveSeq">
                <p:stCondLst>
                  <p:cond evt="onClick" delay="0">
                    <p:tgtEl>
                      <p:spTgt spid="33"/>
                    </p:tgtEl>
                  </p:cond>
                </p:stCondLst>
                <p:endSync evt="end" delay="0">
                  <p:rtn val="all"/>
                </p:endSync>
                <p:childTnLst>
                  <p:par>
                    <p:cTn id="163" fill="hold" nodeType="clickPar">
                      <p:stCondLst>
                        <p:cond delay="0"/>
                      </p:stCondLst>
                      <p:childTnLst>
                        <p:par>
                          <p:cTn id="164" fill="hold" nodeType="withGroup">
                            <p:stCondLst>
                              <p:cond delay="0"/>
                            </p:stCondLst>
                            <p:childTnLst>
                              <p:par>
                                <p:cTn id="165" presetID="10" presetClass="exit" presetSubtype="0" fill="hold" grpId="0" nodeType="clickEffect">
                                  <p:stCondLst>
                                    <p:cond delay="0"/>
                                  </p:stCondLst>
                                  <p:childTnLst>
                                    <p:animEffect transition="out" filter="fade">
                                      <p:cBhvr>
                                        <p:cTn id="166" dur="500"/>
                                        <p:tgtEl>
                                          <p:spTgt spid="33"/>
                                        </p:tgtEl>
                                      </p:cBhvr>
                                    </p:animEffect>
                                    <p:set>
                                      <p:cBhvr>
                                        <p:cTn id="16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68" restart="whenNotActive" fill="hold" evtFilter="cancelBubble" nodeType="interactiveSeq">
                <p:stCondLst>
                  <p:cond evt="onClick" delay="0">
                    <p:tgtEl>
                      <p:spTgt spid="38"/>
                    </p:tgtEl>
                  </p:cond>
                </p:stCondLst>
                <p:endSync evt="end" delay="0">
                  <p:rtn val="all"/>
                </p:endSync>
                <p:childTnLst>
                  <p:par>
                    <p:cTn id="169" fill="hold" nodeType="clickPar">
                      <p:stCondLst>
                        <p:cond delay="0"/>
                      </p:stCondLst>
                      <p:childTnLst>
                        <p:par>
                          <p:cTn id="170" fill="hold" nodeType="withGroup">
                            <p:stCondLst>
                              <p:cond delay="0"/>
                            </p:stCondLst>
                            <p:childTnLst>
                              <p:par>
                                <p:cTn id="171" presetID="42" presetClass="path" presetSubtype="0" accel="50000" decel="50000" fill="hold" grpId="0" nodeType="clickEffect">
                                  <p:stCondLst>
                                    <p:cond delay="0"/>
                                  </p:stCondLst>
                                  <p:childTnLst>
                                    <p:animMotion origin="layout" path="M -8.33333E-7 -4.44444E-6 L 0.05035 -0.43425 " pathEditMode="relative" rAng="0" ptsTypes="AA">
                                      <p:cBhvr>
                                        <p:cTn id="172" dur="2000" fill="hold"/>
                                        <p:tgtEl>
                                          <p:spTgt spid="38"/>
                                        </p:tgtEl>
                                        <p:attrNameLst>
                                          <p:attrName>ppt_x</p:attrName>
                                          <p:attrName>ppt_y</p:attrName>
                                        </p:attrNameLst>
                                      </p:cBhvr>
                                      <p:rCtr x="2517" y="-21713"/>
                                    </p:animMotion>
                                  </p:childTnLst>
                                </p:cTn>
                              </p:par>
                            </p:childTnLst>
                          </p:cTn>
                        </p:par>
                      </p:childTnLst>
                    </p:cTn>
                  </p:par>
                </p:childTnLst>
              </p:cTn>
              <p:nextCondLst>
                <p:cond evt="onClick" delay="0">
                  <p:tgtEl>
                    <p:spTgt spid="38"/>
                  </p:tgtEl>
                </p:cond>
              </p:nextCondLst>
            </p:seq>
            <p:seq concurrent="1" nextAc="seek">
              <p:cTn id="173" restart="whenNotActive" fill="hold" evtFilter="cancelBubble" nodeType="interactiveSeq">
                <p:stCondLst>
                  <p:cond evt="onClick" delay="0">
                    <p:tgtEl>
                      <p:spTgt spid="15"/>
                    </p:tgtEl>
                  </p:cond>
                </p:stCondLst>
                <p:endSync evt="end" delay="0">
                  <p:rtn val="all"/>
                </p:endSync>
                <p:childTnLst>
                  <p:par>
                    <p:cTn id="174" fill="hold" nodeType="clickPar">
                      <p:stCondLst>
                        <p:cond delay="0"/>
                      </p:stCondLst>
                      <p:childTnLst>
                        <p:par>
                          <p:cTn id="175" fill="hold" nodeType="withGroup">
                            <p:stCondLst>
                              <p:cond delay="0"/>
                            </p:stCondLst>
                            <p:childTnLst>
                              <p:par>
                                <p:cTn id="176" presetID="42" presetClass="path" presetSubtype="0" accel="50000" decel="50000" fill="hold" grpId="0" nodeType="clickEffect">
                                  <p:stCondLst>
                                    <p:cond delay="0"/>
                                  </p:stCondLst>
                                  <p:childTnLst>
                                    <p:animMotion origin="layout" path="M 1.66667E-6 3.7037E-7 L 0.47743 -0.26944 " pathEditMode="relative" rAng="0" ptsTypes="AA">
                                      <p:cBhvr>
                                        <p:cTn id="177" dur="2000" fill="hold"/>
                                        <p:tgtEl>
                                          <p:spTgt spid="15"/>
                                        </p:tgtEl>
                                        <p:attrNameLst>
                                          <p:attrName>ppt_x</p:attrName>
                                          <p:attrName>ppt_y</p:attrName>
                                        </p:attrNameLst>
                                      </p:cBhvr>
                                      <p:rCtr x="23872" y="-13472"/>
                                    </p:animMotion>
                                  </p:childTnLst>
                                </p:cTn>
                              </p:par>
                            </p:childTnLst>
                          </p:cTn>
                        </p:par>
                      </p:childTnLst>
                    </p:cTn>
                  </p:par>
                </p:childTnLst>
              </p:cTn>
              <p:nextCondLst>
                <p:cond evt="onClick" delay="0">
                  <p:tgtEl>
                    <p:spTgt spid="15"/>
                  </p:tgtEl>
                </p:cond>
              </p:nextCondLst>
            </p:seq>
            <p:seq concurrent="1" nextAc="seek">
              <p:cTn id="178" restart="whenNotActive" fill="hold" evtFilter="cancelBubble" nodeType="interactiveSeq">
                <p:stCondLst>
                  <p:cond evt="onClick" delay="0">
                    <p:tgtEl>
                      <p:spTgt spid="27"/>
                    </p:tgtEl>
                  </p:cond>
                </p:stCondLst>
                <p:endSync evt="end" delay="0">
                  <p:rtn val="all"/>
                </p:endSync>
                <p:childTnLst>
                  <p:par>
                    <p:cTn id="179" fill="hold" nodeType="clickPar">
                      <p:stCondLst>
                        <p:cond delay="0"/>
                      </p:stCondLst>
                      <p:childTnLst>
                        <p:par>
                          <p:cTn id="180" fill="hold" nodeType="withGroup">
                            <p:stCondLst>
                              <p:cond delay="0"/>
                            </p:stCondLst>
                            <p:childTnLst>
                              <p:par>
                                <p:cTn id="181" presetID="42" presetClass="path" presetSubtype="0" accel="50000" decel="50000" fill="hold" grpId="0" nodeType="clickEffect">
                                  <p:stCondLst>
                                    <p:cond delay="0"/>
                                  </p:stCondLst>
                                  <p:childTnLst>
                                    <p:animMotion origin="layout" path="M -1.94444E-6 -2.96296E-6 L 0.03038 -0.35416 " pathEditMode="relative" rAng="0" ptsTypes="AA">
                                      <p:cBhvr>
                                        <p:cTn id="182" dur="2000" fill="hold"/>
                                        <p:tgtEl>
                                          <p:spTgt spid="27"/>
                                        </p:tgtEl>
                                        <p:attrNameLst>
                                          <p:attrName>ppt_x</p:attrName>
                                          <p:attrName>ppt_y</p:attrName>
                                        </p:attrNameLst>
                                      </p:cBhvr>
                                      <p:rCtr x="1510" y="-17708"/>
                                    </p:animMotion>
                                  </p:childTnLst>
                                </p:cTn>
                              </p:par>
                            </p:childTnLst>
                          </p:cTn>
                        </p:par>
                      </p:childTnLst>
                    </p:cTn>
                  </p:par>
                </p:childTnLst>
              </p:cTn>
              <p:nextCondLst>
                <p:cond evt="onClick" delay="0">
                  <p:tgtEl>
                    <p:spTgt spid="27"/>
                  </p:tgtEl>
                </p:cond>
              </p:nextCondLst>
            </p:seq>
            <p:seq concurrent="1" nextAc="seek">
              <p:cTn id="183" restart="whenNotActive" fill="hold" evtFilter="cancelBubble" nodeType="interactiveSeq">
                <p:stCondLst>
                  <p:cond evt="onClick" delay="0">
                    <p:tgtEl>
                      <p:spTgt spid="32"/>
                    </p:tgtEl>
                  </p:cond>
                </p:stCondLst>
                <p:endSync evt="end" delay="0">
                  <p:rtn val="all"/>
                </p:endSync>
                <p:childTnLst>
                  <p:par>
                    <p:cTn id="184" fill="hold" nodeType="clickPar">
                      <p:stCondLst>
                        <p:cond delay="0"/>
                      </p:stCondLst>
                      <p:childTnLst>
                        <p:par>
                          <p:cTn id="185" fill="hold" nodeType="withGroup">
                            <p:stCondLst>
                              <p:cond delay="0"/>
                            </p:stCondLst>
                            <p:childTnLst>
                              <p:par>
                                <p:cTn id="186" presetID="10" presetClass="exit" presetSubtype="0" fill="hold" grpId="0" nodeType="clickEffect">
                                  <p:stCondLst>
                                    <p:cond delay="0"/>
                                  </p:stCondLst>
                                  <p:childTnLst>
                                    <p:animEffect transition="out" filter="fade">
                                      <p:cBhvr>
                                        <p:cTn id="187" dur="500"/>
                                        <p:tgtEl>
                                          <p:spTgt spid="32"/>
                                        </p:tgtEl>
                                      </p:cBhvr>
                                    </p:animEffect>
                                    <p:set>
                                      <p:cBhvr>
                                        <p:cTn id="18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M Hea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825501"/>
            <a:ext cx="212090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M No Arm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3276" y="828676"/>
            <a:ext cx="211772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HM R Arm"/>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71688" y="825501"/>
            <a:ext cx="271145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HM Torso and Arm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73276" y="825501"/>
            <a:ext cx="2709863"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HM Arms and Left L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76451" y="820738"/>
            <a:ext cx="2708275"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HM Full"/>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71688" y="820739"/>
            <a:ext cx="2743200"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4-Point Star 8"/>
          <p:cNvSpPr/>
          <p:nvPr/>
        </p:nvSpPr>
        <p:spPr>
          <a:xfrm>
            <a:off x="8782051" y="2322513"/>
            <a:ext cx="276225" cy="323850"/>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0" name="Rectangle 9"/>
          <p:cNvSpPr/>
          <p:nvPr/>
        </p:nvSpPr>
        <p:spPr>
          <a:xfrm>
            <a:off x="2281238" y="4364039"/>
            <a:ext cx="7631112" cy="1741487"/>
          </a:xfrm>
          <a:prstGeom prst="rect">
            <a:avLst/>
          </a:prstGeom>
          <a:solidFill>
            <a:srgbClr val="F4CB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a:defRPr/>
            </a:pPr>
            <a:endParaRPr lang="en-GB" dirty="0">
              <a:solidFill>
                <a:schemeClr val="tx1"/>
              </a:solidFill>
            </a:endParaRPr>
          </a:p>
        </p:txBody>
      </p:sp>
      <p:sp>
        <p:nvSpPr>
          <p:cNvPr id="47114" name="TextBox 21"/>
          <p:cNvSpPr txBox="1">
            <a:spLocks noChangeArrowheads="1"/>
          </p:cNvSpPr>
          <p:nvPr/>
        </p:nvSpPr>
        <p:spPr bwMode="auto">
          <a:xfrm>
            <a:off x="4597401" y="2317751"/>
            <a:ext cx="5788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defRPr/>
            </a:pPr>
            <a:r>
              <a:rPr lang="en-GB" altLang="en-US" sz="4800" spc="600" dirty="0">
                <a:solidFill>
                  <a:schemeClr val="tx1"/>
                </a:solidFill>
                <a:latin typeface="Twinkl Thin" panose="02000000000000000000" pitchFamily="2" charset="0"/>
              </a:rPr>
              <a:t>__________</a:t>
            </a:r>
            <a:endParaRPr lang="en-GB" altLang="en-US" sz="3200" spc="600" dirty="0">
              <a:solidFill>
                <a:schemeClr val="tx1"/>
              </a:solidFill>
            </a:endParaRPr>
          </a:p>
        </p:txBody>
      </p:sp>
      <p:sp>
        <p:nvSpPr>
          <p:cNvPr id="12" name="Freeform 11"/>
          <p:cNvSpPr/>
          <p:nvPr/>
        </p:nvSpPr>
        <p:spPr>
          <a:xfrm rot="10800000">
            <a:off x="4956175" y="760414"/>
            <a:ext cx="4978400" cy="985837"/>
          </a:xfrm>
          <a:custGeom>
            <a:avLst/>
            <a:gdLst>
              <a:gd name="connsiteX0" fmla="*/ 5373889 w 5505450"/>
              <a:gd name="connsiteY0" fmla="*/ 985139 h 985139"/>
              <a:gd name="connsiteX1" fmla="*/ 131561 w 5505450"/>
              <a:gd name="connsiteY1" fmla="*/ 985139 h 985139"/>
              <a:gd name="connsiteX2" fmla="*/ 0 w 5505450"/>
              <a:gd name="connsiteY2" fmla="*/ 853578 h 985139"/>
              <a:gd name="connsiteX3" fmla="*/ 0 w 5505450"/>
              <a:gd name="connsiteY3" fmla="*/ 327348 h 985139"/>
              <a:gd name="connsiteX4" fmla="*/ 131561 w 5505450"/>
              <a:gd name="connsiteY4" fmla="*/ 195787 h 985139"/>
              <a:gd name="connsiteX5" fmla="*/ 5128670 w 5505450"/>
              <a:gd name="connsiteY5" fmla="*/ 195787 h 985139"/>
              <a:gd name="connsiteX6" fmla="*/ 5211892 w 5505450"/>
              <a:gd name="connsiteY6" fmla="*/ 0 h 985139"/>
              <a:gd name="connsiteX7" fmla="*/ 5295114 w 5505450"/>
              <a:gd name="connsiteY7" fmla="*/ 195787 h 985139"/>
              <a:gd name="connsiteX8" fmla="*/ 5373889 w 5505450"/>
              <a:gd name="connsiteY8" fmla="*/ 195787 h 985139"/>
              <a:gd name="connsiteX9" fmla="*/ 5505450 w 5505450"/>
              <a:gd name="connsiteY9" fmla="*/ 327348 h 985139"/>
              <a:gd name="connsiteX10" fmla="*/ 5505450 w 5505450"/>
              <a:gd name="connsiteY10" fmla="*/ 853578 h 985139"/>
              <a:gd name="connsiteX11" fmla="*/ 5373889 w 5505450"/>
              <a:gd name="connsiteY11" fmla="*/ 985139 h 98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450" h="985139">
                <a:moveTo>
                  <a:pt x="5373889" y="985139"/>
                </a:moveTo>
                <a:lnTo>
                  <a:pt x="131561" y="985139"/>
                </a:lnTo>
                <a:cubicBezTo>
                  <a:pt x="58902" y="985139"/>
                  <a:pt x="0" y="926237"/>
                  <a:pt x="0" y="853578"/>
                </a:cubicBezTo>
                <a:lnTo>
                  <a:pt x="0" y="327348"/>
                </a:lnTo>
                <a:cubicBezTo>
                  <a:pt x="0" y="254689"/>
                  <a:pt x="58902" y="195787"/>
                  <a:pt x="131561" y="195787"/>
                </a:cubicBezTo>
                <a:lnTo>
                  <a:pt x="5128670" y="195787"/>
                </a:lnTo>
                <a:lnTo>
                  <a:pt x="5211892" y="0"/>
                </a:lnTo>
                <a:lnTo>
                  <a:pt x="5295114" y="195787"/>
                </a:lnTo>
                <a:lnTo>
                  <a:pt x="5373889" y="195787"/>
                </a:lnTo>
                <a:cubicBezTo>
                  <a:pt x="5446548" y="195787"/>
                  <a:pt x="5505450" y="254689"/>
                  <a:pt x="5505450" y="327348"/>
                </a:cubicBezTo>
                <a:lnTo>
                  <a:pt x="5505450" y="853578"/>
                </a:lnTo>
                <a:cubicBezTo>
                  <a:pt x="5505450" y="926237"/>
                  <a:pt x="5446548" y="985139"/>
                  <a:pt x="5373889" y="98513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252" name="Rectangle 12"/>
          <p:cNvSpPr>
            <a:spLocks noChangeArrowheads="1"/>
          </p:cNvSpPr>
          <p:nvPr/>
        </p:nvSpPr>
        <p:spPr bwMode="auto">
          <a:xfrm>
            <a:off x="5018088" y="971550"/>
            <a:ext cx="4989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Clue: </a:t>
            </a:r>
            <a:r>
              <a:rPr lang="en-GB" altLang="en-US">
                <a:solidFill>
                  <a:schemeClr val="tx1"/>
                </a:solidFill>
              </a:rPr>
              <a:t>All over the place!</a:t>
            </a:r>
          </a:p>
        </p:txBody>
      </p:sp>
      <p:sp>
        <p:nvSpPr>
          <p:cNvPr id="14" name="'a'"/>
          <p:cNvSpPr txBox="1">
            <a:spLocks noChangeArrowheads="1"/>
          </p:cNvSpPr>
          <p:nvPr/>
        </p:nvSpPr>
        <p:spPr bwMode="auto">
          <a:xfrm>
            <a:off x="26416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15" name="'b'"/>
          <p:cNvSpPr txBox="1">
            <a:spLocks noChangeArrowheads="1"/>
          </p:cNvSpPr>
          <p:nvPr/>
        </p:nvSpPr>
        <p:spPr bwMode="auto">
          <a:xfrm>
            <a:off x="34226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16" name="'c'"/>
          <p:cNvSpPr txBox="1">
            <a:spLocks noChangeArrowheads="1"/>
          </p:cNvSpPr>
          <p:nvPr/>
        </p:nvSpPr>
        <p:spPr bwMode="auto">
          <a:xfrm>
            <a:off x="42037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17" name="'d'"/>
          <p:cNvSpPr txBox="1">
            <a:spLocks noChangeArrowheads="1"/>
          </p:cNvSpPr>
          <p:nvPr/>
        </p:nvSpPr>
        <p:spPr bwMode="auto">
          <a:xfrm>
            <a:off x="49847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18" name="'e'"/>
          <p:cNvSpPr txBox="1">
            <a:spLocks noChangeArrowheads="1"/>
          </p:cNvSpPr>
          <p:nvPr/>
        </p:nvSpPr>
        <p:spPr bwMode="auto">
          <a:xfrm>
            <a:off x="57658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19" name="'f'"/>
          <p:cNvSpPr txBox="1">
            <a:spLocks noChangeArrowheads="1"/>
          </p:cNvSpPr>
          <p:nvPr/>
        </p:nvSpPr>
        <p:spPr bwMode="auto">
          <a:xfrm>
            <a:off x="65468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20" name="'g'"/>
          <p:cNvSpPr txBox="1">
            <a:spLocks noChangeArrowheads="1"/>
          </p:cNvSpPr>
          <p:nvPr/>
        </p:nvSpPr>
        <p:spPr bwMode="auto">
          <a:xfrm>
            <a:off x="73279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21" name="'h'"/>
          <p:cNvSpPr txBox="1">
            <a:spLocks noChangeArrowheads="1"/>
          </p:cNvSpPr>
          <p:nvPr/>
        </p:nvSpPr>
        <p:spPr bwMode="auto">
          <a:xfrm>
            <a:off x="81089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22" name="'i'"/>
          <p:cNvSpPr txBox="1">
            <a:spLocks noChangeArrowheads="1"/>
          </p:cNvSpPr>
          <p:nvPr/>
        </p:nvSpPr>
        <p:spPr bwMode="auto">
          <a:xfrm>
            <a:off x="8891588" y="44307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23" name="'j'"/>
          <p:cNvSpPr txBox="1">
            <a:spLocks noChangeArrowheads="1"/>
          </p:cNvSpPr>
          <p:nvPr/>
        </p:nvSpPr>
        <p:spPr bwMode="auto">
          <a:xfrm>
            <a:off x="26416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24" name="'k'"/>
          <p:cNvSpPr txBox="1">
            <a:spLocks noChangeArrowheads="1"/>
          </p:cNvSpPr>
          <p:nvPr/>
        </p:nvSpPr>
        <p:spPr bwMode="auto">
          <a:xfrm>
            <a:off x="34226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25" name="'l'"/>
          <p:cNvSpPr txBox="1">
            <a:spLocks noChangeArrowheads="1"/>
          </p:cNvSpPr>
          <p:nvPr/>
        </p:nvSpPr>
        <p:spPr bwMode="auto">
          <a:xfrm>
            <a:off x="42037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26" name="'m'"/>
          <p:cNvSpPr txBox="1">
            <a:spLocks noChangeArrowheads="1"/>
          </p:cNvSpPr>
          <p:nvPr/>
        </p:nvSpPr>
        <p:spPr bwMode="auto">
          <a:xfrm>
            <a:off x="49847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27" name="'n'"/>
          <p:cNvSpPr txBox="1">
            <a:spLocks noChangeArrowheads="1"/>
          </p:cNvSpPr>
          <p:nvPr/>
        </p:nvSpPr>
        <p:spPr bwMode="auto">
          <a:xfrm>
            <a:off x="5767388" y="50022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28" name="'o'"/>
          <p:cNvSpPr txBox="1">
            <a:spLocks noChangeArrowheads="1"/>
          </p:cNvSpPr>
          <p:nvPr/>
        </p:nvSpPr>
        <p:spPr bwMode="auto">
          <a:xfrm>
            <a:off x="65468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29" name="'p'"/>
          <p:cNvSpPr txBox="1">
            <a:spLocks noChangeArrowheads="1"/>
          </p:cNvSpPr>
          <p:nvPr/>
        </p:nvSpPr>
        <p:spPr bwMode="auto">
          <a:xfrm>
            <a:off x="73279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0" name="'q'"/>
          <p:cNvSpPr txBox="1">
            <a:spLocks noChangeArrowheads="1"/>
          </p:cNvSpPr>
          <p:nvPr/>
        </p:nvSpPr>
        <p:spPr bwMode="auto">
          <a:xfrm>
            <a:off x="81089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1" name="'r'"/>
          <p:cNvSpPr txBox="1">
            <a:spLocks noChangeArrowheads="1"/>
          </p:cNvSpPr>
          <p:nvPr/>
        </p:nvSpPr>
        <p:spPr bwMode="auto">
          <a:xfrm>
            <a:off x="8891588" y="5016501"/>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2" name="'s'"/>
          <p:cNvSpPr txBox="1">
            <a:spLocks noChangeArrowheads="1"/>
          </p:cNvSpPr>
          <p:nvPr/>
        </p:nvSpPr>
        <p:spPr bwMode="auto">
          <a:xfrm>
            <a:off x="30940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3" name="'t'"/>
          <p:cNvSpPr txBox="1">
            <a:spLocks noChangeArrowheads="1"/>
          </p:cNvSpPr>
          <p:nvPr/>
        </p:nvSpPr>
        <p:spPr bwMode="auto">
          <a:xfrm>
            <a:off x="3865563"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4" name="'u'"/>
          <p:cNvSpPr txBox="1">
            <a:spLocks noChangeArrowheads="1"/>
          </p:cNvSpPr>
          <p:nvPr/>
        </p:nvSpPr>
        <p:spPr bwMode="auto">
          <a:xfrm>
            <a:off x="46561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5" name="'v'"/>
          <p:cNvSpPr txBox="1">
            <a:spLocks noChangeArrowheads="1"/>
          </p:cNvSpPr>
          <p:nvPr/>
        </p:nvSpPr>
        <p:spPr bwMode="auto">
          <a:xfrm>
            <a:off x="54371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6" name="'w'"/>
          <p:cNvSpPr txBox="1">
            <a:spLocks noChangeArrowheads="1"/>
          </p:cNvSpPr>
          <p:nvPr/>
        </p:nvSpPr>
        <p:spPr bwMode="auto">
          <a:xfrm>
            <a:off x="62198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7" name="'x'"/>
          <p:cNvSpPr txBox="1">
            <a:spLocks noChangeArrowheads="1"/>
          </p:cNvSpPr>
          <p:nvPr/>
        </p:nvSpPr>
        <p:spPr bwMode="auto">
          <a:xfrm>
            <a:off x="70008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38" name="'y'"/>
          <p:cNvSpPr txBox="1">
            <a:spLocks noChangeArrowheads="1"/>
          </p:cNvSpPr>
          <p:nvPr/>
        </p:nvSpPr>
        <p:spPr bwMode="auto">
          <a:xfrm>
            <a:off x="77819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39" name="'z'"/>
          <p:cNvSpPr txBox="1">
            <a:spLocks noChangeArrowheads="1"/>
          </p:cNvSpPr>
          <p:nvPr/>
        </p:nvSpPr>
        <p:spPr bwMode="auto">
          <a:xfrm>
            <a:off x="85629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sp>
        <p:nvSpPr>
          <p:cNvPr id="41" name="Oh no! Button"/>
          <p:cNvSpPr/>
          <p:nvPr/>
        </p:nvSpPr>
        <p:spPr>
          <a:xfrm>
            <a:off x="3414714" y="3478214"/>
            <a:ext cx="974725"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Oh no!</a:t>
            </a:r>
          </a:p>
        </p:txBody>
      </p:sp>
      <p:sp>
        <p:nvSpPr>
          <p:cNvPr id="42" name="'e'"/>
          <p:cNvSpPr txBox="1">
            <a:spLocks noChangeArrowheads="1"/>
          </p:cNvSpPr>
          <p:nvPr/>
        </p:nvSpPr>
        <p:spPr bwMode="auto">
          <a:xfrm>
            <a:off x="5767388" y="4427538"/>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43" name="'e'"/>
          <p:cNvSpPr txBox="1">
            <a:spLocks noChangeArrowheads="1"/>
          </p:cNvSpPr>
          <p:nvPr/>
        </p:nvSpPr>
        <p:spPr bwMode="auto">
          <a:xfrm>
            <a:off x="5770563"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44" name="'e'"/>
          <p:cNvSpPr txBox="1">
            <a:spLocks noChangeArrowheads="1"/>
          </p:cNvSpPr>
          <p:nvPr/>
        </p:nvSpPr>
        <p:spPr bwMode="auto">
          <a:xfrm>
            <a:off x="5765800" y="442436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46" name="'r'"/>
          <p:cNvSpPr txBox="1">
            <a:spLocks noChangeArrowheads="1"/>
          </p:cNvSpPr>
          <p:nvPr/>
        </p:nvSpPr>
        <p:spPr bwMode="auto">
          <a:xfrm>
            <a:off x="8891588" y="5016501"/>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47" name="Rounded Rectangle 46"/>
          <p:cNvSpPr/>
          <p:nvPr/>
        </p:nvSpPr>
        <p:spPr>
          <a:xfrm>
            <a:off x="4984750" y="819151"/>
            <a:ext cx="4927600" cy="64611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a:solidFill>
                  <a:srgbClr val="FF4343"/>
                </a:solidFill>
              </a:rPr>
              <a:t>Click here for a clue!</a:t>
            </a:r>
          </a:p>
        </p:txBody>
      </p:sp>
    </p:spTree>
    <p:extLst>
      <p:ext uri="{BB962C8B-B14F-4D97-AF65-F5344CB8AC3E}">
        <p14:creationId xmlns:p14="http://schemas.microsoft.com/office/powerpoint/2010/main" val="2580731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2" presetClass="path" presetSubtype="0" accel="50000" decel="50000" fill="hold" grpId="0" nodeType="clickEffect">
                                  <p:stCondLst>
                                    <p:cond delay="0"/>
                                  </p:stCondLst>
                                  <p:childTnLst>
                                    <p:animMotion origin="layout" path="M 1.66667E-6 3.7037E-7 L -0.06667 -0.26644 " pathEditMode="relative" rAng="0" ptsTypes="AA">
                                      <p:cBhvr>
                                        <p:cTn id="12" dur="2000" fill="hold"/>
                                        <p:tgtEl>
                                          <p:spTgt spid="18"/>
                                        </p:tgtEl>
                                        <p:attrNameLst>
                                          <p:attrName>ppt_x</p:attrName>
                                          <p:attrName>ppt_y</p:attrName>
                                        </p:attrNameLst>
                                      </p:cBhvr>
                                      <p:rCtr x="-3333" y="-13333"/>
                                    </p:animMotion>
                                  </p:childTnLst>
                                </p:cTn>
                              </p:par>
                              <p:par>
                                <p:cTn id="13" presetID="1" presetClass="entr" presetSubtype="0" fill="hold" grpId="1"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42" presetClass="path" presetSubtype="0" accel="50000" decel="50000" fill="hold" grpId="0" nodeType="withEffect">
                                  <p:stCondLst>
                                    <p:cond delay="0"/>
                                  </p:stCondLst>
                                  <p:childTnLst>
                                    <p:animMotion origin="layout" path="M -1.94444E-6 3.33333E-6 L 0.02795 -0.26598 " pathEditMode="relative" rAng="0" ptsTypes="AA">
                                      <p:cBhvr>
                                        <p:cTn id="16" dur="2000" fill="hold"/>
                                        <p:tgtEl>
                                          <p:spTgt spid="42"/>
                                        </p:tgtEl>
                                        <p:attrNameLst>
                                          <p:attrName>ppt_x</p:attrName>
                                          <p:attrName>ppt_y</p:attrName>
                                        </p:attrNameLst>
                                      </p:cBhvr>
                                      <p:rCtr x="1389" y="-13310"/>
                                    </p:animMotion>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42" presetClass="path" presetSubtype="0" accel="50000" decel="50000" fill="hold" nodeType="withEffect">
                                  <p:stCondLst>
                                    <p:cond delay="0"/>
                                  </p:stCondLst>
                                  <p:childTnLst>
                                    <p:animMotion origin="layout" path="M 8.33333E-7 3.7037E-7 L 0.36302 -0.26713 " pathEditMode="relative" rAng="0" ptsTypes="AA">
                                      <p:cBhvr>
                                        <p:cTn id="20" dur="2000" fill="hold"/>
                                        <p:tgtEl>
                                          <p:spTgt spid="43"/>
                                        </p:tgtEl>
                                        <p:attrNameLst>
                                          <p:attrName>ppt_x</p:attrName>
                                          <p:attrName>ppt_y</p:attrName>
                                        </p:attrNameLst>
                                      </p:cBhvr>
                                      <p:rCtr x="18142" y="-13356"/>
                                    </p:animMotion>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42" presetClass="path" presetSubtype="0" accel="50000" decel="50000" fill="hold" nodeType="withEffect">
                                  <p:stCondLst>
                                    <p:cond delay="0"/>
                                  </p:stCondLst>
                                  <p:childTnLst>
                                    <p:animMotion origin="layout" path="M 1.66667E-6 -3.7037E-6 L 0.27083 -0.26759 " pathEditMode="relative" rAng="0" ptsTypes="AA">
                                      <p:cBhvr>
                                        <p:cTn id="24" dur="2000" fill="hold"/>
                                        <p:tgtEl>
                                          <p:spTgt spid="44"/>
                                        </p:tgtEl>
                                        <p:attrNameLst>
                                          <p:attrName>ppt_x</p:attrName>
                                          <p:attrName>ppt_y</p:attrName>
                                        </p:attrNameLst>
                                      </p:cBhvr>
                                      <p:rCtr x="13542" y="-13380"/>
                                    </p:animMotion>
                                  </p:childTnLst>
                                </p:cTn>
                              </p:par>
                            </p:childTnLst>
                          </p:cTn>
                        </p:par>
                      </p:childTnLst>
                    </p:cTn>
                  </p:par>
                </p:childTnLst>
              </p:cTn>
              <p:nextCondLst>
                <p:cond evt="onClick" delay="0">
                  <p:tgtEl>
                    <p:spTgt spid="18"/>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0" presetClass="exit" presetSubtype="0" fill="hold" grpId="0" nodeType="click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0" presetClass="exit" presetSubtype="0" fill="hold" grpId="0" nodeType="clickEffect">
                                  <p:stCondLst>
                                    <p:cond delay="0"/>
                                  </p:stCondLst>
                                  <p:childTnLst>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3" restart="whenNotActive" fill="hold" evtFilter="cancelBubble" nodeType="interactiveSeq">
                <p:stCondLst>
                  <p:cond evt="onClick" delay="0">
                    <p:tgtEl>
                      <p:spTgt spid="26"/>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0" presetClass="exit" presetSubtype="0" fill="hold" grpId="0" nodeType="clickEffect">
                                  <p:stCondLst>
                                    <p:cond delay="0"/>
                                  </p:stCondLst>
                                  <p:childTnLst>
                                    <p:animEffect transition="out" filter="fade">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29"/>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10" presetClass="exit" presetSubtype="0" fill="hold" grpId="0" nodeType="click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0"/>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0" presetClass="exit" presetSubtype="0" fill="hold" grpId="0" nodeType="clickEffect">
                                  <p:stCondLst>
                                    <p:cond delay="0"/>
                                  </p:stCondLst>
                                  <p:childTnLst>
                                    <p:animEffect transition="out" filter="fade">
                                      <p:cBhvr>
                                        <p:cTn id="59" dur="500"/>
                                        <p:tgtEl>
                                          <p:spTgt spid="30"/>
                                        </p:tgtEl>
                                      </p:cBhvr>
                                    </p:animEffect>
                                    <p:set>
                                      <p:cBhvr>
                                        <p:cTn id="60"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1" restart="whenNotActive" fill="hold" evtFilter="cancelBubble" nodeType="interactiveSeq">
                <p:stCondLst>
                  <p:cond evt="onClick" delay="0">
                    <p:tgtEl>
                      <p:spTgt spid="34"/>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10" presetClass="exit" presetSubtype="0" fill="hold" grpId="0" nodeType="clickEffect">
                                  <p:stCondLst>
                                    <p:cond delay="0"/>
                                  </p:stCondLst>
                                  <p:childTnLst>
                                    <p:animEffect transition="out" filter="fade">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7" restart="whenNotActive" fill="hold" evtFilter="cancelBubble" nodeType="interactiveSeq">
                <p:stCondLst>
                  <p:cond evt="onClick" delay="0">
                    <p:tgtEl>
                      <p:spTgt spid="3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10" presetClass="exit" presetSubtype="0" fill="hold" grpId="0" nodeType="clickEffect">
                                  <p:stCondLst>
                                    <p:cond delay="0"/>
                                  </p:stCondLst>
                                  <p:childTnLst>
                                    <p:animEffect transition="out" filter="fade">
                                      <p:cBhvr>
                                        <p:cTn id="71" dur="500"/>
                                        <p:tgtEl>
                                          <p:spTgt spid="37"/>
                                        </p:tgtEl>
                                      </p:cBhvr>
                                    </p:animEffect>
                                    <p:set>
                                      <p:cBhvr>
                                        <p:cTn id="7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3" restart="whenNotActive" fill="hold" evtFilter="cancelBubble" nodeType="interactiveSeq">
                <p:stCondLst>
                  <p:cond evt="onClick" delay="0">
                    <p:tgtEl>
                      <p:spTgt spid="39"/>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10" presetClass="exit" presetSubtype="0" fill="hold" grpId="0" nodeType="clickEffect">
                                  <p:stCondLst>
                                    <p:cond delay="0"/>
                                  </p:stCondLst>
                                  <p:childTnLst>
                                    <p:animEffect transition="out" filter="fade">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9" restart="whenNotActive" fill="hold" evtFilter="cancelBubble" nodeType="interactiveSeq">
                <p:stCondLst>
                  <p:cond evt="onClick" delay="0">
                    <p:tgtEl>
                      <p:spTgt spid="41"/>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10" presetClass="entr" presetSubtype="0" fill="hold"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fade">
                                      <p:cBhvr>
                                        <p:cTn id="84" dur="500"/>
                                        <p:tgtEl>
                                          <p:spTgt spid="3"/>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0" presetClass="entr" presetSubtype="0" fill="hold" nodeType="click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500"/>
                                        <p:tgtEl>
                                          <p:spTgt spid="4"/>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0" presetClass="entr" presetSubtype="0" fill="hold" nodeType="clickEffect">
                                  <p:stCondLst>
                                    <p:cond delay="0"/>
                                  </p:stCondLst>
                                  <p:childTnLst>
                                    <p:set>
                                      <p:cBhvr>
                                        <p:cTn id="93" dur="1" fill="hold">
                                          <p:stCondLst>
                                            <p:cond delay="0"/>
                                          </p:stCondLst>
                                        </p:cTn>
                                        <p:tgtEl>
                                          <p:spTgt spid="5"/>
                                        </p:tgtEl>
                                        <p:attrNameLst>
                                          <p:attrName>style.visibility</p:attrName>
                                        </p:attrNameLst>
                                      </p:cBhvr>
                                      <p:to>
                                        <p:strVal val="visible"/>
                                      </p:to>
                                    </p:set>
                                    <p:animEffect transition="in" filter="fade">
                                      <p:cBhvr>
                                        <p:cTn id="94" dur="500"/>
                                        <p:tgtEl>
                                          <p:spTgt spid="5"/>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10" presetClass="entr" presetSubtype="0" fill="hold" nodeType="click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fade">
                                      <p:cBhvr>
                                        <p:cTn id="99" dur="500"/>
                                        <p:tgtEl>
                                          <p:spTgt spid="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0" presetClass="entr" presetSubtype="0" fill="hold" nodeType="click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fade">
                                      <p:cBhvr>
                                        <p:cTn id="104" dur="500"/>
                                        <p:tgtEl>
                                          <p:spTgt spid="7"/>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0" presetClass="entr" presetSubtype="0"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fade">
                                      <p:cBhvr>
                                        <p:cTn id="109" dur="500"/>
                                        <p:tgtEl>
                                          <p:spTgt spid="8"/>
                                        </p:tgtEl>
                                      </p:cBhvr>
                                    </p:animEffect>
                                  </p:childTnLst>
                                </p:cTn>
                              </p:par>
                            </p:childTnLst>
                          </p:cTn>
                        </p:par>
                      </p:childTnLst>
                    </p:cTn>
                  </p:par>
                </p:childTnLst>
              </p:cTn>
              <p:nextCondLst>
                <p:cond evt="onClick" delay="0">
                  <p:tgtEl>
                    <p:spTgt spid="41"/>
                  </p:tgtEl>
                </p:cond>
              </p:nextCondLst>
            </p:seq>
            <p:seq concurrent="1" nextAc="seek">
              <p:cTn id="110" restart="whenNotActive" fill="hold" evtFilter="cancelBubble" nodeType="interactiveSeq">
                <p:stCondLst>
                  <p:cond evt="onClick" delay="0">
                    <p:tgtEl>
                      <p:spTgt spid="16"/>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0" presetClass="exit" presetSubtype="0" fill="hold" grpId="0" nodeType="clickEffect">
                                  <p:stCondLst>
                                    <p:cond delay="0"/>
                                  </p:stCondLst>
                                  <p:childTnLst>
                                    <p:animEffect transition="out" filter="fade">
                                      <p:cBhvr>
                                        <p:cTn id="114" dur="500"/>
                                        <p:tgtEl>
                                          <p:spTgt spid="16"/>
                                        </p:tgtEl>
                                      </p:cBhvr>
                                    </p:animEffect>
                                    <p:set>
                                      <p:cBhvr>
                                        <p:cTn id="11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6" restart="whenNotActive" fill="hold" evtFilter="cancelBubble" nodeType="interactiveSeq">
                <p:stCondLst>
                  <p:cond evt="onClick" delay="0">
                    <p:tgtEl>
                      <p:spTgt spid="22"/>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10" presetClass="exit" presetSubtype="0" fill="hold" grpId="0" nodeType="clickEffect">
                                  <p:stCondLst>
                                    <p:cond delay="0"/>
                                  </p:stCondLst>
                                  <p:childTnLst>
                                    <p:animEffect transition="out" filter="fade">
                                      <p:cBhvr>
                                        <p:cTn id="120" dur="500"/>
                                        <p:tgtEl>
                                          <p:spTgt spid="22"/>
                                        </p:tgtEl>
                                      </p:cBhvr>
                                    </p:animEffect>
                                    <p:set>
                                      <p:cBhvr>
                                        <p:cTn id="12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2" restart="whenNotActive" fill="hold" evtFilter="cancelBubble" nodeType="interactiveSeq">
                <p:stCondLst>
                  <p:cond evt="onClick" delay="0">
                    <p:tgtEl>
                      <p:spTgt spid="31"/>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42" presetClass="path" presetSubtype="0" accel="50000" decel="50000" fill="hold" grpId="0" nodeType="clickEffect">
                                  <p:stCondLst>
                                    <p:cond delay="0"/>
                                  </p:stCondLst>
                                  <p:childTnLst>
                                    <p:animMotion origin="layout" path="M 5E-6 3.7037E-6 L -0.025 -0.35255 " pathEditMode="relative" rAng="0" ptsTypes="AA">
                                      <p:cBhvr>
                                        <p:cTn id="126" dur="2000" fill="hold"/>
                                        <p:tgtEl>
                                          <p:spTgt spid="31"/>
                                        </p:tgtEl>
                                        <p:attrNameLst>
                                          <p:attrName>ppt_x</p:attrName>
                                          <p:attrName>ppt_y</p:attrName>
                                        </p:attrNameLst>
                                      </p:cBhvr>
                                      <p:rCtr x="-1250" y="-17639"/>
                                    </p:animMotion>
                                  </p:childTnLst>
                                </p:cTn>
                              </p:par>
                              <p:par>
                                <p:cTn id="127" presetID="1" presetClass="entr" presetSubtype="0" fill="hold" grpId="1" nodeType="withEffect">
                                  <p:stCondLst>
                                    <p:cond delay="0"/>
                                  </p:stCondLst>
                                  <p:childTnLst>
                                    <p:set>
                                      <p:cBhvr>
                                        <p:cTn id="128" dur="1" fill="hold">
                                          <p:stCondLst>
                                            <p:cond delay="0"/>
                                          </p:stCondLst>
                                        </p:cTn>
                                        <p:tgtEl>
                                          <p:spTgt spid="46"/>
                                        </p:tgtEl>
                                        <p:attrNameLst>
                                          <p:attrName>style.visibility</p:attrName>
                                        </p:attrNameLst>
                                      </p:cBhvr>
                                      <p:to>
                                        <p:strVal val="visible"/>
                                      </p:to>
                                    </p:set>
                                  </p:childTnLst>
                                </p:cTn>
                              </p:par>
                              <p:par>
                                <p:cTn id="129" presetID="42" presetClass="path" presetSubtype="0" accel="50000" decel="50000" fill="hold" grpId="0" nodeType="withEffect">
                                  <p:stCondLst>
                                    <p:cond delay="0"/>
                                  </p:stCondLst>
                                  <p:childTnLst>
                                    <p:animMotion origin="layout" path="M 5E-6 3.7037E-6 L -0.26233 -0.35255 " pathEditMode="relative" rAng="0" ptsTypes="AA">
                                      <p:cBhvr>
                                        <p:cTn id="130" dur="2000" fill="hold"/>
                                        <p:tgtEl>
                                          <p:spTgt spid="46"/>
                                        </p:tgtEl>
                                        <p:attrNameLst>
                                          <p:attrName>ppt_x</p:attrName>
                                          <p:attrName>ppt_y</p:attrName>
                                        </p:attrNameLst>
                                      </p:cBhvr>
                                      <p:rCtr x="-13125" y="-17639"/>
                                    </p:animMotion>
                                  </p:childTnLst>
                                </p:cTn>
                              </p:par>
                            </p:childTnLst>
                          </p:cTn>
                        </p:par>
                      </p:childTnLst>
                    </p:cTn>
                  </p:par>
                </p:childTnLst>
              </p:cTn>
              <p:nextCondLst>
                <p:cond evt="onClick" delay="0">
                  <p:tgtEl>
                    <p:spTgt spid="31"/>
                  </p:tgtEl>
                </p:cond>
              </p:nextCondLst>
            </p:seq>
            <p:seq concurrent="1" nextAc="seek">
              <p:cTn id="131" restart="whenNotActive" fill="hold" evtFilter="cancelBubble" nodeType="interactiveSeq">
                <p:stCondLst>
                  <p:cond evt="onClick" delay="0">
                    <p:tgtEl>
                      <p:spTgt spid="24"/>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10" presetClass="exit" presetSubtype="0" fill="hold" grpId="0" nodeType="clickEffect">
                                  <p:stCondLst>
                                    <p:cond delay="0"/>
                                  </p:stCondLst>
                                  <p:childTnLst>
                                    <p:animEffect transition="out" filter="fade">
                                      <p:cBhvr>
                                        <p:cTn id="135" dur="500"/>
                                        <p:tgtEl>
                                          <p:spTgt spid="24"/>
                                        </p:tgtEl>
                                      </p:cBhvr>
                                    </p:animEffect>
                                    <p:set>
                                      <p:cBhvr>
                                        <p:cTn id="13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7" restart="whenNotActive" fill="hold" evtFilter="cancelBubble" nodeType="interactiveSeq">
                <p:stCondLst>
                  <p:cond evt="onClick" delay="0">
                    <p:tgtEl>
                      <p:spTgt spid="25"/>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10" presetClass="exit" presetSubtype="0" fill="hold" grpId="0" nodeType="clickEffect">
                                  <p:stCondLst>
                                    <p:cond delay="0"/>
                                  </p:stCondLst>
                                  <p:childTnLst>
                                    <p:animEffect transition="out" filter="fade">
                                      <p:cBhvr>
                                        <p:cTn id="141" dur="500"/>
                                        <p:tgtEl>
                                          <p:spTgt spid="25"/>
                                        </p:tgtEl>
                                      </p:cBhvr>
                                    </p:animEffect>
                                    <p:set>
                                      <p:cBhvr>
                                        <p:cTn id="14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3" restart="whenNotActive" fill="hold" evtFilter="cancelBubble" nodeType="interactiveSeq">
                <p:stCondLst>
                  <p:cond evt="onClick" delay="0">
                    <p:tgtEl>
                      <p:spTgt spid="28"/>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10" presetClass="exit" presetSubtype="0" fill="hold" grpId="0" nodeType="clickEffect">
                                  <p:stCondLst>
                                    <p:cond delay="0"/>
                                  </p:stCondLst>
                                  <p:childTnLst>
                                    <p:animEffect transition="out" filter="fade">
                                      <p:cBhvr>
                                        <p:cTn id="147" dur="500"/>
                                        <p:tgtEl>
                                          <p:spTgt spid="28"/>
                                        </p:tgtEl>
                                      </p:cBhvr>
                                    </p:animEffect>
                                    <p:set>
                                      <p:cBhvr>
                                        <p:cTn id="14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9" restart="whenNotActive" fill="hold" evtFilter="cancelBubble" nodeType="interactiveSeq">
                <p:stCondLst>
                  <p:cond evt="onClick" delay="0">
                    <p:tgtEl>
                      <p:spTgt spid="33"/>
                    </p:tgtEl>
                  </p:cond>
                </p:stCondLst>
                <p:endSync evt="end" delay="0">
                  <p:rtn val="all"/>
                </p:endSync>
                <p:childTnLst>
                  <p:par>
                    <p:cTn id="150" fill="hold" nodeType="clickPar">
                      <p:stCondLst>
                        <p:cond delay="0"/>
                      </p:stCondLst>
                      <p:childTnLst>
                        <p:par>
                          <p:cTn id="151" fill="hold" nodeType="withGroup">
                            <p:stCondLst>
                              <p:cond delay="0"/>
                            </p:stCondLst>
                            <p:childTnLst>
                              <p:par>
                                <p:cTn id="152" presetID="10" presetClass="exit" presetSubtype="0" fill="hold" grpId="0" nodeType="clickEffect">
                                  <p:stCondLst>
                                    <p:cond delay="0"/>
                                  </p:stCondLst>
                                  <p:childTnLst>
                                    <p:animEffect transition="out" filter="fade">
                                      <p:cBhvr>
                                        <p:cTn id="153" dur="500"/>
                                        <p:tgtEl>
                                          <p:spTgt spid="33"/>
                                        </p:tgtEl>
                                      </p:cBhvr>
                                    </p:animEffect>
                                    <p:set>
                                      <p:cBhvr>
                                        <p:cTn id="154"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55" restart="whenNotActive" fill="hold" evtFilter="cancelBubble" nodeType="interactiveSeq">
                <p:stCondLst>
                  <p:cond evt="onClick" delay="0">
                    <p:tgtEl>
                      <p:spTgt spid="38"/>
                    </p:tgtEl>
                  </p:cond>
                </p:stCondLst>
                <p:endSync evt="end" delay="0">
                  <p:rtn val="all"/>
                </p:endSync>
                <p:childTnLst>
                  <p:par>
                    <p:cTn id="156" fill="hold" nodeType="clickPar">
                      <p:stCondLst>
                        <p:cond delay="0"/>
                      </p:stCondLst>
                      <p:childTnLst>
                        <p:par>
                          <p:cTn id="157" fill="hold" nodeType="withGroup">
                            <p:stCondLst>
                              <p:cond delay="0"/>
                            </p:stCondLst>
                            <p:childTnLst>
                              <p:par>
                                <p:cTn id="158" presetID="42" presetClass="path" presetSubtype="0" accel="50000" decel="50000" fill="hold" grpId="0" nodeType="clickEffect">
                                  <p:stCondLst>
                                    <p:cond delay="0"/>
                                  </p:stCondLst>
                                  <p:childTnLst>
                                    <p:animMotion origin="layout" path="M -8.33333E-7 -4.44444E-6 L -0.09149 -0.43125 " pathEditMode="relative" rAng="0" ptsTypes="AA">
                                      <p:cBhvr>
                                        <p:cTn id="159" dur="2000" fill="hold"/>
                                        <p:tgtEl>
                                          <p:spTgt spid="38"/>
                                        </p:tgtEl>
                                        <p:attrNameLst>
                                          <p:attrName>ppt_x</p:attrName>
                                          <p:attrName>ppt_y</p:attrName>
                                        </p:attrNameLst>
                                      </p:cBhvr>
                                      <p:rCtr x="-4583" y="-21574"/>
                                    </p:animMotion>
                                  </p:childTnLst>
                                </p:cTn>
                              </p:par>
                            </p:childTnLst>
                          </p:cTn>
                        </p:par>
                      </p:childTnLst>
                    </p:cTn>
                  </p:par>
                </p:childTnLst>
              </p:cTn>
              <p:nextCondLst>
                <p:cond evt="onClick" delay="0">
                  <p:tgtEl>
                    <p:spTgt spid="38"/>
                  </p:tgtEl>
                </p:cond>
              </p:nextCondLst>
            </p:seq>
            <p:seq concurrent="1" nextAc="seek">
              <p:cTn id="160" restart="whenNotActive" fill="hold" evtFilter="cancelBubble" nodeType="interactiveSeq">
                <p:stCondLst>
                  <p:cond evt="onClick" delay="0">
                    <p:tgtEl>
                      <p:spTgt spid="35"/>
                    </p:tgtEl>
                  </p:cond>
                </p:stCondLst>
                <p:endSync evt="end" delay="0">
                  <p:rtn val="all"/>
                </p:endSync>
                <p:childTnLst>
                  <p:par>
                    <p:cTn id="161" fill="hold" nodeType="clickPar">
                      <p:stCondLst>
                        <p:cond delay="0"/>
                      </p:stCondLst>
                      <p:childTnLst>
                        <p:par>
                          <p:cTn id="162" fill="hold" nodeType="withGroup">
                            <p:stCondLst>
                              <p:cond delay="0"/>
                            </p:stCondLst>
                            <p:childTnLst>
                              <p:par>
                                <p:cTn id="163" presetID="42" presetClass="path" presetSubtype="0" accel="50000" decel="50000" fill="hold" grpId="0" nodeType="clickEffect">
                                  <p:stCondLst>
                                    <p:cond delay="0"/>
                                  </p:stCondLst>
                                  <p:childTnLst>
                                    <p:animMotion origin="layout" path="M -8.33333E-7 -4.44444E-6 L 0.01875 -0.43125 " pathEditMode="relative" rAng="0" ptsTypes="AA">
                                      <p:cBhvr>
                                        <p:cTn id="164" dur="2000" fill="hold"/>
                                        <p:tgtEl>
                                          <p:spTgt spid="35"/>
                                        </p:tgtEl>
                                        <p:attrNameLst>
                                          <p:attrName>ppt_x</p:attrName>
                                          <p:attrName>ppt_y</p:attrName>
                                        </p:attrNameLst>
                                      </p:cBhvr>
                                      <p:rCtr x="938" y="-21574"/>
                                    </p:animMotion>
                                  </p:childTnLst>
                                </p:cTn>
                              </p:par>
                            </p:childTnLst>
                          </p:cTn>
                        </p:par>
                      </p:childTnLst>
                    </p:cTn>
                  </p:par>
                </p:childTnLst>
              </p:cTn>
              <p:nextCondLst>
                <p:cond evt="onClick" delay="0">
                  <p:tgtEl>
                    <p:spTgt spid="35"/>
                  </p:tgtEl>
                </p:cond>
              </p:nextCondLst>
            </p:seq>
            <p:seq concurrent="1" nextAc="seek">
              <p:cTn id="165" restart="whenNotActive" fill="hold" evtFilter="cancelBubble" nodeType="interactiveSeq">
                <p:stCondLst>
                  <p:cond evt="onClick" delay="0">
                    <p:tgtEl>
                      <p:spTgt spid="21"/>
                    </p:tgtEl>
                  </p:cond>
                </p:stCondLst>
                <p:endSync evt="end" delay="0">
                  <p:rtn val="all"/>
                </p:endSync>
                <p:childTnLst>
                  <p:par>
                    <p:cTn id="166" fill="hold" nodeType="clickPar">
                      <p:stCondLst>
                        <p:cond delay="0"/>
                      </p:stCondLst>
                      <p:childTnLst>
                        <p:par>
                          <p:cTn id="167" fill="hold" nodeType="withGroup">
                            <p:stCondLst>
                              <p:cond delay="0"/>
                            </p:stCondLst>
                            <p:childTnLst>
                              <p:par>
                                <p:cTn id="168" presetID="42" presetClass="path" presetSubtype="0" accel="50000" decel="50000" fill="hold" grpId="0" nodeType="clickEffect">
                                  <p:stCondLst>
                                    <p:cond delay="0"/>
                                  </p:stCondLst>
                                  <p:childTnLst>
                                    <p:animMotion origin="layout" path="M 1.66667E-6 3.7037E-7 L -0.03507 -0.26644 " pathEditMode="relative" rAng="0" ptsTypes="AA">
                                      <p:cBhvr>
                                        <p:cTn id="169" dur="2000" fill="hold"/>
                                        <p:tgtEl>
                                          <p:spTgt spid="21"/>
                                        </p:tgtEl>
                                        <p:attrNameLst>
                                          <p:attrName>ppt_x</p:attrName>
                                          <p:attrName>ppt_y</p:attrName>
                                        </p:attrNameLst>
                                      </p:cBhvr>
                                      <p:rCtr x="-1753" y="-13333"/>
                                    </p:animMotion>
                                  </p:childTnLst>
                                </p:cTn>
                              </p:par>
                            </p:childTnLst>
                          </p:cTn>
                        </p:par>
                      </p:childTnLst>
                    </p:cTn>
                  </p:par>
                </p:childTnLst>
              </p:cTn>
              <p:nextCondLst>
                <p:cond evt="onClick" delay="0">
                  <p:tgtEl>
                    <p:spTgt spid="21"/>
                  </p:tgtEl>
                </p:cond>
              </p:nextCondLst>
            </p:seq>
            <p:seq concurrent="1" nextAc="seek">
              <p:cTn id="170" restart="whenNotActive" fill="hold" evtFilter="cancelBubble" nodeType="interactiveSeq">
                <p:stCondLst>
                  <p:cond evt="onClick" delay="0">
                    <p:tgtEl>
                      <p:spTgt spid="36"/>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42" presetClass="path" presetSubtype="0" accel="50000" decel="50000" fill="hold" grpId="0" nodeType="clickEffect">
                                  <p:stCondLst>
                                    <p:cond delay="0"/>
                                  </p:stCondLst>
                                  <p:childTnLst>
                                    <p:animMotion origin="layout" path="M 2.5E-6 -4.44444E-6 L 0.12448 -0.43125 " pathEditMode="relative" rAng="0" ptsTypes="AA">
                                      <p:cBhvr>
                                        <p:cTn id="174" dur="2000" fill="hold"/>
                                        <p:tgtEl>
                                          <p:spTgt spid="36"/>
                                        </p:tgtEl>
                                        <p:attrNameLst>
                                          <p:attrName>ppt_x</p:attrName>
                                          <p:attrName>ppt_y</p:attrName>
                                        </p:attrNameLst>
                                      </p:cBhvr>
                                      <p:rCtr x="6215" y="-21574"/>
                                    </p:animMotion>
                                  </p:childTnLst>
                                </p:cTn>
                              </p:par>
                            </p:childTnLst>
                          </p:cTn>
                        </p:par>
                      </p:childTnLst>
                    </p:cTn>
                  </p:par>
                </p:childTnLst>
              </p:cTn>
              <p:nextCondLst>
                <p:cond evt="onClick" delay="0">
                  <p:tgtEl>
                    <p:spTgt spid="36"/>
                  </p:tgtEl>
                </p:cond>
              </p:nextCondLst>
            </p:seq>
            <p:seq concurrent="1" nextAc="seek">
              <p:cTn id="175" restart="whenNotActive" fill="hold" evtFilter="cancelBubble" nodeType="interactiveSeq">
                <p:stCondLst>
                  <p:cond evt="onClick" delay="0">
                    <p:tgtEl>
                      <p:spTgt spid="14"/>
                    </p:tgtEl>
                  </p:cond>
                </p:stCondLst>
                <p:endSync evt="end" delay="0">
                  <p:rtn val="all"/>
                </p:endSync>
                <p:childTnLst>
                  <p:par>
                    <p:cTn id="176" fill="hold" nodeType="clickPar">
                      <p:stCondLst>
                        <p:cond delay="0"/>
                      </p:stCondLst>
                      <p:childTnLst>
                        <p:par>
                          <p:cTn id="177" fill="hold" nodeType="withGroup">
                            <p:stCondLst>
                              <p:cond delay="0"/>
                            </p:stCondLst>
                            <p:childTnLst>
                              <p:par>
                                <p:cTn id="178" presetID="10" presetClass="exit" presetSubtype="0" fill="hold" grpId="0" nodeType="clickEffect">
                                  <p:stCondLst>
                                    <p:cond delay="0"/>
                                  </p:stCondLst>
                                  <p:childTnLst>
                                    <p:animEffect transition="out" filter="fade">
                                      <p:cBhvr>
                                        <p:cTn id="179" dur="500"/>
                                        <p:tgtEl>
                                          <p:spTgt spid="14"/>
                                        </p:tgtEl>
                                      </p:cBhvr>
                                    </p:animEffect>
                                    <p:set>
                                      <p:cBhvr>
                                        <p:cTn id="18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81" restart="whenNotActive" fill="hold" evtFilter="cancelBubble" nodeType="interactiveSeq">
                <p:stCondLst>
                  <p:cond evt="onClick" delay="0">
                    <p:tgtEl>
                      <p:spTgt spid="15"/>
                    </p:tgtEl>
                  </p:cond>
                </p:stCondLst>
                <p:endSync evt="end" delay="0">
                  <p:rtn val="all"/>
                </p:endSync>
                <p:childTnLst>
                  <p:par>
                    <p:cTn id="182" fill="hold" nodeType="clickPar">
                      <p:stCondLst>
                        <p:cond delay="0"/>
                      </p:stCondLst>
                      <p:childTnLst>
                        <p:par>
                          <p:cTn id="183" fill="hold" nodeType="withGroup">
                            <p:stCondLst>
                              <p:cond delay="0"/>
                            </p:stCondLst>
                            <p:childTnLst>
                              <p:par>
                                <p:cTn id="184" presetID="10" presetClass="exit" presetSubtype="0" fill="hold" grpId="0" nodeType="clickEffect">
                                  <p:stCondLst>
                                    <p:cond delay="0"/>
                                  </p:stCondLst>
                                  <p:childTnLst>
                                    <p:animEffect transition="out" filter="fade">
                                      <p:cBhvr>
                                        <p:cTn id="185" dur="500"/>
                                        <p:tgtEl>
                                          <p:spTgt spid="15"/>
                                        </p:tgtEl>
                                      </p:cBhvr>
                                    </p:animEffect>
                                    <p:set>
                                      <p:cBhvr>
                                        <p:cTn id="18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7" restart="whenNotActive" fill="hold" evtFilter="cancelBubble" nodeType="interactiveSeq">
                <p:stCondLst>
                  <p:cond evt="onClick" delay="0">
                    <p:tgtEl>
                      <p:spTgt spid="27"/>
                    </p:tgtEl>
                  </p:cond>
                </p:stCondLst>
                <p:endSync evt="end" delay="0">
                  <p:rtn val="all"/>
                </p:endSync>
                <p:childTnLst>
                  <p:par>
                    <p:cTn id="188" fill="hold" nodeType="clickPar">
                      <p:stCondLst>
                        <p:cond delay="0"/>
                      </p:stCondLst>
                      <p:childTnLst>
                        <p:par>
                          <p:cTn id="189" fill="hold" nodeType="withGroup">
                            <p:stCondLst>
                              <p:cond delay="0"/>
                            </p:stCondLst>
                            <p:childTnLst>
                              <p:par>
                                <p:cTn id="190" presetID="10" presetClass="exit" presetSubtype="0" fill="hold" grpId="0" nodeType="clickEffect">
                                  <p:stCondLst>
                                    <p:cond delay="0"/>
                                  </p:stCondLst>
                                  <p:childTnLst>
                                    <p:animEffect transition="out" filter="fade">
                                      <p:cBhvr>
                                        <p:cTn id="191" dur="500"/>
                                        <p:tgtEl>
                                          <p:spTgt spid="27"/>
                                        </p:tgtEl>
                                      </p:cBhvr>
                                    </p:animEffect>
                                    <p:set>
                                      <p:cBhvr>
                                        <p:cTn id="19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93" restart="whenNotActive" fill="hold" evtFilter="cancelBubble" nodeType="interactiveSeq">
                <p:stCondLst>
                  <p:cond evt="onClick" delay="0">
                    <p:tgtEl>
                      <p:spTgt spid="32"/>
                    </p:tgtEl>
                  </p:cond>
                </p:stCondLst>
                <p:endSync evt="end" delay="0">
                  <p:rtn val="all"/>
                </p:endSync>
                <p:childTnLst>
                  <p:par>
                    <p:cTn id="194" fill="hold" nodeType="clickPar">
                      <p:stCondLst>
                        <p:cond delay="0"/>
                      </p:stCondLst>
                      <p:childTnLst>
                        <p:par>
                          <p:cTn id="195" fill="hold" nodeType="withGroup">
                            <p:stCondLst>
                              <p:cond delay="0"/>
                            </p:stCondLst>
                            <p:childTnLst>
                              <p:par>
                                <p:cTn id="196" presetID="10" presetClass="exit" presetSubtype="0" fill="hold" grpId="0" nodeType="clickEffect">
                                  <p:stCondLst>
                                    <p:cond delay="0"/>
                                  </p:stCondLst>
                                  <p:childTnLst>
                                    <p:animEffect transition="out" filter="fade">
                                      <p:cBhvr>
                                        <p:cTn id="197" dur="500"/>
                                        <p:tgtEl>
                                          <p:spTgt spid="32"/>
                                        </p:tgtEl>
                                      </p:cBhvr>
                                    </p:animEffect>
                                    <p:set>
                                      <p:cBhvr>
                                        <p:cTn id="19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99" restart="whenNotActive" fill="hold" evtFilter="cancelBubble" nodeType="interactiveSeq">
                <p:stCondLst>
                  <p:cond evt="onClick" delay="0">
                    <p:tgtEl>
                      <p:spTgt spid="47"/>
                    </p:tgtEl>
                  </p:cond>
                </p:stCondLst>
                <p:endSync evt="end" delay="0">
                  <p:rtn val="all"/>
                </p:endSync>
                <p:childTnLst>
                  <p:par>
                    <p:cTn id="200" fill="hold" nodeType="clickPar">
                      <p:stCondLst>
                        <p:cond delay="0"/>
                      </p:stCondLst>
                      <p:childTnLst>
                        <p:par>
                          <p:cTn id="201" fill="hold" nodeType="withGroup">
                            <p:stCondLst>
                              <p:cond delay="0"/>
                            </p:stCondLst>
                            <p:childTnLst>
                              <p:par>
                                <p:cTn id="202" presetID="10" presetClass="exit" presetSubtype="0" fill="hold" grpId="0" nodeType="clickEffect">
                                  <p:stCondLst>
                                    <p:cond delay="0"/>
                                  </p:stCondLst>
                                  <p:childTnLst>
                                    <p:animEffect transition="out" filter="fade">
                                      <p:cBhvr>
                                        <p:cTn id="203" dur="500"/>
                                        <p:tgtEl>
                                          <p:spTgt spid="47"/>
                                        </p:tgtEl>
                                      </p:cBhvr>
                                    </p:animEffect>
                                    <p:set>
                                      <p:cBhvr>
                                        <p:cTn id="20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2" grpId="0"/>
      <p:bldP spid="42" grpId="1"/>
      <p:bldP spid="46" grpId="0"/>
      <p:bldP spid="46" grpId="1"/>
      <p:bldP spid="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030" t="29129" r="33438" b="18266"/>
          <a:stretch/>
        </p:blipFill>
        <p:spPr bwMode="auto">
          <a:xfrm>
            <a:off x="376946" y="1094130"/>
            <a:ext cx="3648633" cy="5110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73782" y="1930229"/>
            <a:ext cx="72008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766497" y="4620845"/>
            <a:ext cx="121672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766497" y="3252873"/>
            <a:ext cx="72008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664020" y="5785252"/>
            <a:ext cx="165968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5663951" y="1193344"/>
            <a:ext cx="3416320" cy="461665"/>
          </a:xfrm>
          <a:prstGeom prst="rect">
            <a:avLst/>
          </a:prstGeom>
        </p:spPr>
        <p:txBody>
          <a:bodyPr wrap="none">
            <a:spAutoFit/>
          </a:bodyPr>
          <a:lstStyle/>
          <a:p>
            <a:r>
              <a:rPr lang="en-GB" sz="2400" b="1" dirty="0">
                <a:latin typeface="Segoe Script" panose="020B0504020000000003" pitchFamily="34" charset="0"/>
              </a:rPr>
              <a:t>What am I writing?</a:t>
            </a:r>
          </a:p>
        </p:txBody>
      </p:sp>
      <p:sp>
        <p:nvSpPr>
          <p:cNvPr id="9" name="Rectangle 8"/>
          <p:cNvSpPr/>
          <p:nvPr/>
        </p:nvSpPr>
        <p:spPr>
          <a:xfrm>
            <a:off x="5663952" y="2564905"/>
            <a:ext cx="4240263" cy="461665"/>
          </a:xfrm>
          <a:prstGeom prst="rect">
            <a:avLst/>
          </a:prstGeom>
        </p:spPr>
        <p:txBody>
          <a:bodyPr wrap="none">
            <a:spAutoFit/>
          </a:bodyPr>
          <a:lstStyle/>
          <a:p>
            <a:r>
              <a:rPr lang="en-GB" sz="2400" b="1" dirty="0">
                <a:latin typeface="Segoe Script" panose="020B0504020000000003" pitchFamily="34" charset="0"/>
              </a:rPr>
              <a:t>Who am I writing it for?</a:t>
            </a:r>
          </a:p>
        </p:txBody>
      </p:sp>
      <p:sp>
        <p:nvSpPr>
          <p:cNvPr id="10" name="Rectangle 9"/>
          <p:cNvSpPr/>
          <p:nvPr/>
        </p:nvSpPr>
        <p:spPr>
          <a:xfrm>
            <a:off x="5663951" y="3861049"/>
            <a:ext cx="3647152" cy="461665"/>
          </a:xfrm>
          <a:prstGeom prst="rect">
            <a:avLst/>
          </a:prstGeom>
        </p:spPr>
        <p:txBody>
          <a:bodyPr wrap="none">
            <a:spAutoFit/>
          </a:bodyPr>
          <a:lstStyle/>
          <a:p>
            <a:r>
              <a:rPr lang="en-GB" sz="2400" b="1" dirty="0">
                <a:latin typeface="Segoe Script" panose="020B0504020000000003" pitchFamily="34" charset="0"/>
              </a:rPr>
              <a:t>Why am I writing it?</a:t>
            </a:r>
          </a:p>
        </p:txBody>
      </p:sp>
      <p:sp>
        <p:nvSpPr>
          <p:cNvPr id="11" name="Rectangle 10"/>
          <p:cNvSpPr/>
          <p:nvPr/>
        </p:nvSpPr>
        <p:spPr>
          <a:xfrm>
            <a:off x="4597575" y="5187134"/>
            <a:ext cx="5779903" cy="461665"/>
          </a:xfrm>
          <a:prstGeom prst="rect">
            <a:avLst/>
          </a:prstGeom>
        </p:spPr>
        <p:txBody>
          <a:bodyPr wrap="square">
            <a:spAutoFit/>
          </a:bodyPr>
          <a:lstStyle/>
          <a:p>
            <a:pPr lvl="0"/>
            <a:r>
              <a:rPr lang="en-GB" sz="2400" b="1" dirty="0">
                <a:latin typeface="Segoe Script" panose="020B0504020000000003" pitchFamily="34" charset="0"/>
              </a:rPr>
              <a:t>What do I want the reader to do?</a:t>
            </a:r>
          </a:p>
        </p:txBody>
      </p:sp>
      <p:sp>
        <p:nvSpPr>
          <p:cNvPr id="12" name="Rectangle 11"/>
          <p:cNvSpPr/>
          <p:nvPr/>
        </p:nvSpPr>
        <p:spPr>
          <a:xfrm>
            <a:off x="5124697" y="1824653"/>
            <a:ext cx="4831772" cy="461665"/>
          </a:xfrm>
          <a:prstGeom prst="rect">
            <a:avLst/>
          </a:prstGeom>
        </p:spPr>
        <p:txBody>
          <a:bodyPr wrap="none">
            <a:spAutoFit/>
          </a:bodyPr>
          <a:lstStyle/>
          <a:p>
            <a:r>
              <a:rPr lang="en-GB" sz="2400" b="1" dirty="0">
                <a:solidFill>
                  <a:srgbClr val="FF0000"/>
                </a:solidFill>
                <a:latin typeface="Segoe Script" panose="020B0504020000000003" pitchFamily="34" charset="0"/>
              </a:rPr>
              <a:t>A narrative about Macbeth </a:t>
            </a:r>
          </a:p>
        </p:txBody>
      </p:sp>
      <p:sp>
        <p:nvSpPr>
          <p:cNvPr id="13" name="Rectangle 12"/>
          <p:cNvSpPr/>
          <p:nvPr/>
        </p:nvSpPr>
        <p:spPr>
          <a:xfrm>
            <a:off x="5895177" y="3120797"/>
            <a:ext cx="3804247" cy="461665"/>
          </a:xfrm>
          <a:prstGeom prst="rect">
            <a:avLst/>
          </a:prstGeom>
        </p:spPr>
        <p:txBody>
          <a:bodyPr wrap="none">
            <a:spAutoFit/>
          </a:bodyPr>
          <a:lstStyle/>
          <a:p>
            <a:r>
              <a:rPr lang="en-GB" sz="2400" b="1" dirty="0">
                <a:solidFill>
                  <a:srgbClr val="FF0000"/>
                </a:solidFill>
                <a:latin typeface="Segoe Script" panose="020B0504020000000003" pitchFamily="34" charset="0"/>
              </a:rPr>
              <a:t>Children aged 9 - 12</a:t>
            </a:r>
          </a:p>
        </p:txBody>
      </p:sp>
      <p:sp>
        <p:nvSpPr>
          <p:cNvPr id="14" name="Rectangle 13"/>
          <p:cNvSpPr/>
          <p:nvPr/>
        </p:nvSpPr>
        <p:spPr>
          <a:xfrm>
            <a:off x="5660746" y="4455864"/>
            <a:ext cx="4243469" cy="461665"/>
          </a:xfrm>
          <a:prstGeom prst="rect">
            <a:avLst/>
          </a:prstGeom>
        </p:spPr>
        <p:txBody>
          <a:bodyPr wrap="none">
            <a:spAutoFit/>
          </a:bodyPr>
          <a:lstStyle/>
          <a:p>
            <a:r>
              <a:rPr lang="en-GB" sz="2400" b="1" dirty="0">
                <a:solidFill>
                  <a:srgbClr val="FF0000"/>
                </a:solidFill>
                <a:latin typeface="Segoe Script" panose="020B0504020000000003" pitchFamily="34" charset="0"/>
              </a:rPr>
              <a:t>To </a:t>
            </a:r>
            <a:r>
              <a:rPr lang="en-GB" sz="2400" b="1" dirty="0" smtClean="0">
                <a:solidFill>
                  <a:srgbClr val="FF0000"/>
                </a:solidFill>
                <a:latin typeface="Segoe Script" panose="020B0504020000000003" pitchFamily="34" charset="0"/>
              </a:rPr>
              <a:t>entertain my readers.</a:t>
            </a:r>
            <a:endParaRPr lang="en-GB" sz="2400" b="1" dirty="0">
              <a:solidFill>
                <a:srgbClr val="FF0000"/>
              </a:solidFill>
              <a:latin typeface="Segoe Script" panose="020B0504020000000003" pitchFamily="34" charset="0"/>
            </a:endParaRPr>
          </a:p>
        </p:txBody>
      </p:sp>
      <p:sp>
        <p:nvSpPr>
          <p:cNvPr id="15" name="Rectangle 14"/>
          <p:cNvSpPr/>
          <p:nvPr/>
        </p:nvSpPr>
        <p:spPr>
          <a:xfrm>
            <a:off x="4034498" y="5827999"/>
            <a:ext cx="7495963" cy="461665"/>
          </a:xfrm>
          <a:prstGeom prst="rect">
            <a:avLst/>
          </a:prstGeom>
        </p:spPr>
        <p:txBody>
          <a:bodyPr wrap="none">
            <a:spAutoFit/>
          </a:bodyPr>
          <a:lstStyle/>
          <a:p>
            <a:r>
              <a:rPr lang="en-GB" sz="2400" b="1" dirty="0">
                <a:solidFill>
                  <a:srgbClr val="FF0000"/>
                </a:solidFill>
                <a:latin typeface="Segoe Script" panose="020B0504020000000003" pitchFamily="34" charset="0"/>
              </a:rPr>
              <a:t>Understand the dilemma, faced by Macbeth</a:t>
            </a:r>
          </a:p>
        </p:txBody>
      </p:sp>
    </p:spTree>
    <p:extLst>
      <p:ext uri="{BB962C8B-B14F-4D97-AF65-F5344CB8AC3E}">
        <p14:creationId xmlns:p14="http://schemas.microsoft.com/office/powerpoint/2010/main" val="316143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3" grpId="0"/>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M Hea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825501"/>
            <a:ext cx="212090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M No Arm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3276" y="828676"/>
            <a:ext cx="211772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HM R Arm"/>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71688" y="825501"/>
            <a:ext cx="271145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HM Torso and Arm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73276" y="825501"/>
            <a:ext cx="2709863"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HM Arms and Left L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76451" y="820738"/>
            <a:ext cx="2708275"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HM Full"/>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71688" y="820739"/>
            <a:ext cx="2743200"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4-Point Star 8"/>
          <p:cNvSpPr/>
          <p:nvPr/>
        </p:nvSpPr>
        <p:spPr>
          <a:xfrm>
            <a:off x="8782051" y="2322513"/>
            <a:ext cx="276225" cy="323850"/>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0" name="Rectangle 9"/>
          <p:cNvSpPr/>
          <p:nvPr/>
        </p:nvSpPr>
        <p:spPr>
          <a:xfrm>
            <a:off x="2281238" y="4364039"/>
            <a:ext cx="7631112" cy="1741487"/>
          </a:xfrm>
          <a:prstGeom prst="rect">
            <a:avLst/>
          </a:prstGeom>
          <a:solidFill>
            <a:srgbClr val="F4CB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a:defRPr/>
            </a:pPr>
            <a:endParaRPr lang="en-GB" dirty="0">
              <a:solidFill>
                <a:schemeClr val="tx1"/>
              </a:solidFill>
            </a:endParaRPr>
          </a:p>
        </p:txBody>
      </p:sp>
      <p:sp>
        <p:nvSpPr>
          <p:cNvPr id="47114" name="TextBox 21"/>
          <p:cNvSpPr txBox="1">
            <a:spLocks noChangeArrowheads="1"/>
          </p:cNvSpPr>
          <p:nvPr/>
        </p:nvSpPr>
        <p:spPr bwMode="auto">
          <a:xfrm>
            <a:off x="4597401" y="2317751"/>
            <a:ext cx="5788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defRPr/>
            </a:pPr>
            <a:r>
              <a:rPr lang="en-GB" altLang="en-US" sz="4800" spc="600" dirty="0">
                <a:solidFill>
                  <a:schemeClr val="tx1"/>
                </a:solidFill>
                <a:latin typeface="Twinkl Thin" panose="02000000000000000000" pitchFamily="2" charset="0"/>
              </a:rPr>
              <a:t>_______</a:t>
            </a:r>
            <a:endParaRPr lang="en-GB" altLang="en-US" sz="3200" spc="600" dirty="0">
              <a:solidFill>
                <a:schemeClr val="tx1"/>
              </a:solidFill>
            </a:endParaRPr>
          </a:p>
        </p:txBody>
      </p:sp>
      <p:sp>
        <p:nvSpPr>
          <p:cNvPr id="12" name="Freeform 11"/>
          <p:cNvSpPr/>
          <p:nvPr/>
        </p:nvSpPr>
        <p:spPr>
          <a:xfrm rot="10800000">
            <a:off x="4956175" y="760414"/>
            <a:ext cx="4978400" cy="985837"/>
          </a:xfrm>
          <a:custGeom>
            <a:avLst/>
            <a:gdLst>
              <a:gd name="connsiteX0" fmla="*/ 5373889 w 5505450"/>
              <a:gd name="connsiteY0" fmla="*/ 985139 h 985139"/>
              <a:gd name="connsiteX1" fmla="*/ 131561 w 5505450"/>
              <a:gd name="connsiteY1" fmla="*/ 985139 h 985139"/>
              <a:gd name="connsiteX2" fmla="*/ 0 w 5505450"/>
              <a:gd name="connsiteY2" fmla="*/ 853578 h 985139"/>
              <a:gd name="connsiteX3" fmla="*/ 0 w 5505450"/>
              <a:gd name="connsiteY3" fmla="*/ 327348 h 985139"/>
              <a:gd name="connsiteX4" fmla="*/ 131561 w 5505450"/>
              <a:gd name="connsiteY4" fmla="*/ 195787 h 985139"/>
              <a:gd name="connsiteX5" fmla="*/ 5128670 w 5505450"/>
              <a:gd name="connsiteY5" fmla="*/ 195787 h 985139"/>
              <a:gd name="connsiteX6" fmla="*/ 5211892 w 5505450"/>
              <a:gd name="connsiteY6" fmla="*/ 0 h 985139"/>
              <a:gd name="connsiteX7" fmla="*/ 5295114 w 5505450"/>
              <a:gd name="connsiteY7" fmla="*/ 195787 h 985139"/>
              <a:gd name="connsiteX8" fmla="*/ 5373889 w 5505450"/>
              <a:gd name="connsiteY8" fmla="*/ 195787 h 985139"/>
              <a:gd name="connsiteX9" fmla="*/ 5505450 w 5505450"/>
              <a:gd name="connsiteY9" fmla="*/ 327348 h 985139"/>
              <a:gd name="connsiteX10" fmla="*/ 5505450 w 5505450"/>
              <a:gd name="connsiteY10" fmla="*/ 853578 h 985139"/>
              <a:gd name="connsiteX11" fmla="*/ 5373889 w 5505450"/>
              <a:gd name="connsiteY11" fmla="*/ 985139 h 98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450" h="985139">
                <a:moveTo>
                  <a:pt x="5373889" y="985139"/>
                </a:moveTo>
                <a:lnTo>
                  <a:pt x="131561" y="985139"/>
                </a:lnTo>
                <a:cubicBezTo>
                  <a:pt x="58902" y="985139"/>
                  <a:pt x="0" y="926237"/>
                  <a:pt x="0" y="853578"/>
                </a:cubicBezTo>
                <a:lnTo>
                  <a:pt x="0" y="327348"/>
                </a:lnTo>
                <a:cubicBezTo>
                  <a:pt x="0" y="254689"/>
                  <a:pt x="58902" y="195787"/>
                  <a:pt x="131561" y="195787"/>
                </a:cubicBezTo>
                <a:lnTo>
                  <a:pt x="5128670" y="195787"/>
                </a:lnTo>
                <a:lnTo>
                  <a:pt x="5211892" y="0"/>
                </a:lnTo>
                <a:lnTo>
                  <a:pt x="5295114" y="195787"/>
                </a:lnTo>
                <a:lnTo>
                  <a:pt x="5373889" y="195787"/>
                </a:lnTo>
                <a:cubicBezTo>
                  <a:pt x="5446548" y="195787"/>
                  <a:pt x="5505450" y="254689"/>
                  <a:pt x="5505450" y="327348"/>
                </a:cubicBezTo>
                <a:lnTo>
                  <a:pt x="5505450" y="853578"/>
                </a:lnTo>
                <a:cubicBezTo>
                  <a:pt x="5505450" y="926237"/>
                  <a:pt x="5446548" y="985139"/>
                  <a:pt x="5373889" y="98513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76" name="Rectangle 12"/>
          <p:cNvSpPr>
            <a:spLocks noChangeArrowheads="1"/>
          </p:cNvSpPr>
          <p:nvPr/>
        </p:nvSpPr>
        <p:spPr bwMode="auto">
          <a:xfrm>
            <a:off x="5018088" y="971550"/>
            <a:ext cx="4989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Clue: </a:t>
            </a:r>
            <a:r>
              <a:rPr lang="en-GB" altLang="en-US">
                <a:solidFill>
                  <a:schemeClr val="tx1"/>
                </a:solidFill>
              </a:rPr>
              <a:t>Not in any place!</a:t>
            </a:r>
          </a:p>
        </p:txBody>
      </p:sp>
      <p:sp>
        <p:nvSpPr>
          <p:cNvPr id="14" name="'a'"/>
          <p:cNvSpPr txBox="1">
            <a:spLocks noChangeArrowheads="1"/>
          </p:cNvSpPr>
          <p:nvPr/>
        </p:nvSpPr>
        <p:spPr bwMode="auto">
          <a:xfrm>
            <a:off x="26416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15" name="'b'"/>
          <p:cNvSpPr txBox="1">
            <a:spLocks noChangeArrowheads="1"/>
          </p:cNvSpPr>
          <p:nvPr/>
        </p:nvSpPr>
        <p:spPr bwMode="auto">
          <a:xfrm>
            <a:off x="34226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16" name="'c'"/>
          <p:cNvSpPr txBox="1">
            <a:spLocks noChangeArrowheads="1"/>
          </p:cNvSpPr>
          <p:nvPr/>
        </p:nvSpPr>
        <p:spPr bwMode="auto">
          <a:xfrm>
            <a:off x="42037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17" name="'d'"/>
          <p:cNvSpPr txBox="1">
            <a:spLocks noChangeArrowheads="1"/>
          </p:cNvSpPr>
          <p:nvPr/>
        </p:nvSpPr>
        <p:spPr bwMode="auto">
          <a:xfrm>
            <a:off x="49847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19" name="'f'"/>
          <p:cNvSpPr txBox="1">
            <a:spLocks noChangeArrowheads="1"/>
          </p:cNvSpPr>
          <p:nvPr/>
        </p:nvSpPr>
        <p:spPr bwMode="auto">
          <a:xfrm>
            <a:off x="65468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20" name="'g'"/>
          <p:cNvSpPr txBox="1">
            <a:spLocks noChangeArrowheads="1"/>
          </p:cNvSpPr>
          <p:nvPr/>
        </p:nvSpPr>
        <p:spPr bwMode="auto">
          <a:xfrm>
            <a:off x="73279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21" name="'h'"/>
          <p:cNvSpPr txBox="1">
            <a:spLocks noChangeArrowheads="1"/>
          </p:cNvSpPr>
          <p:nvPr/>
        </p:nvSpPr>
        <p:spPr bwMode="auto">
          <a:xfrm>
            <a:off x="81089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22" name="'i'"/>
          <p:cNvSpPr txBox="1">
            <a:spLocks noChangeArrowheads="1"/>
          </p:cNvSpPr>
          <p:nvPr/>
        </p:nvSpPr>
        <p:spPr bwMode="auto">
          <a:xfrm>
            <a:off x="8891588" y="44307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23" name="'j'"/>
          <p:cNvSpPr txBox="1">
            <a:spLocks noChangeArrowheads="1"/>
          </p:cNvSpPr>
          <p:nvPr/>
        </p:nvSpPr>
        <p:spPr bwMode="auto">
          <a:xfrm>
            <a:off x="26416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24" name="'k'"/>
          <p:cNvSpPr txBox="1">
            <a:spLocks noChangeArrowheads="1"/>
          </p:cNvSpPr>
          <p:nvPr/>
        </p:nvSpPr>
        <p:spPr bwMode="auto">
          <a:xfrm>
            <a:off x="34226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25" name="'l'"/>
          <p:cNvSpPr txBox="1">
            <a:spLocks noChangeArrowheads="1"/>
          </p:cNvSpPr>
          <p:nvPr/>
        </p:nvSpPr>
        <p:spPr bwMode="auto">
          <a:xfrm>
            <a:off x="42037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26" name="'m'"/>
          <p:cNvSpPr txBox="1">
            <a:spLocks noChangeArrowheads="1"/>
          </p:cNvSpPr>
          <p:nvPr/>
        </p:nvSpPr>
        <p:spPr bwMode="auto">
          <a:xfrm>
            <a:off x="49847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27" name="'n'"/>
          <p:cNvSpPr txBox="1">
            <a:spLocks noChangeArrowheads="1"/>
          </p:cNvSpPr>
          <p:nvPr/>
        </p:nvSpPr>
        <p:spPr bwMode="auto">
          <a:xfrm>
            <a:off x="5767388" y="50022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28" name="'o'"/>
          <p:cNvSpPr txBox="1">
            <a:spLocks noChangeArrowheads="1"/>
          </p:cNvSpPr>
          <p:nvPr/>
        </p:nvSpPr>
        <p:spPr bwMode="auto">
          <a:xfrm>
            <a:off x="65468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29" name="'p'"/>
          <p:cNvSpPr txBox="1">
            <a:spLocks noChangeArrowheads="1"/>
          </p:cNvSpPr>
          <p:nvPr/>
        </p:nvSpPr>
        <p:spPr bwMode="auto">
          <a:xfrm>
            <a:off x="73279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0" name="'q'"/>
          <p:cNvSpPr txBox="1">
            <a:spLocks noChangeArrowheads="1"/>
          </p:cNvSpPr>
          <p:nvPr/>
        </p:nvSpPr>
        <p:spPr bwMode="auto">
          <a:xfrm>
            <a:off x="81089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1" name="'r'"/>
          <p:cNvSpPr txBox="1">
            <a:spLocks noChangeArrowheads="1"/>
          </p:cNvSpPr>
          <p:nvPr/>
        </p:nvSpPr>
        <p:spPr bwMode="auto">
          <a:xfrm>
            <a:off x="8891588" y="5016501"/>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2" name="'s'"/>
          <p:cNvSpPr txBox="1">
            <a:spLocks noChangeArrowheads="1"/>
          </p:cNvSpPr>
          <p:nvPr/>
        </p:nvSpPr>
        <p:spPr bwMode="auto">
          <a:xfrm>
            <a:off x="30940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3" name="'t'"/>
          <p:cNvSpPr txBox="1">
            <a:spLocks noChangeArrowheads="1"/>
          </p:cNvSpPr>
          <p:nvPr/>
        </p:nvSpPr>
        <p:spPr bwMode="auto">
          <a:xfrm>
            <a:off x="3865563"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4" name="'u'"/>
          <p:cNvSpPr txBox="1">
            <a:spLocks noChangeArrowheads="1"/>
          </p:cNvSpPr>
          <p:nvPr/>
        </p:nvSpPr>
        <p:spPr bwMode="auto">
          <a:xfrm>
            <a:off x="46561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5" name="'v'"/>
          <p:cNvSpPr txBox="1">
            <a:spLocks noChangeArrowheads="1"/>
          </p:cNvSpPr>
          <p:nvPr/>
        </p:nvSpPr>
        <p:spPr bwMode="auto">
          <a:xfrm>
            <a:off x="54371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6" name="'w'"/>
          <p:cNvSpPr txBox="1">
            <a:spLocks noChangeArrowheads="1"/>
          </p:cNvSpPr>
          <p:nvPr/>
        </p:nvSpPr>
        <p:spPr bwMode="auto">
          <a:xfrm>
            <a:off x="62198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7" name="'x'"/>
          <p:cNvSpPr txBox="1">
            <a:spLocks noChangeArrowheads="1"/>
          </p:cNvSpPr>
          <p:nvPr/>
        </p:nvSpPr>
        <p:spPr bwMode="auto">
          <a:xfrm>
            <a:off x="70008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38" name="'y'"/>
          <p:cNvSpPr txBox="1">
            <a:spLocks noChangeArrowheads="1"/>
          </p:cNvSpPr>
          <p:nvPr/>
        </p:nvSpPr>
        <p:spPr bwMode="auto">
          <a:xfrm>
            <a:off x="77819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39" name="'z'"/>
          <p:cNvSpPr txBox="1">
            <a:spLocks noChangeArrowheads="1"/>
          </p:cNvSpPr>
          <p:nvPr/>
        </p:nvSpPr>
        <p:spPr bwMode="auto">
          <a:xfrm>
            <a:off x="85629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sp>
        <p:nvSpPr>
          <p:cNvPr id="41" name="Oh no! Button"/>
          <p:cNvSpPr/>
          <p:nvPr/>
        </p:nvSpPr>
        <p:spPr>
          <a:xfrm>
            <a:off x="3414714" y="3478214"/>
            <a:ext cx="974725"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Oh no!</a:t>
            </a:r>
          </a:p>
        </p:txBody>
      </p:sp>
      <p:sp>
        <p:nvSpPr>
          <p:cNvPr id="43" name="'e'"/>
          <p:cNvSpPr txBox="1">
            <a:spLocks noChangeArrowheads="1"/>
          </p:cNvSpPr>
          <p:nvPr/>
        </p:nvSpPr>
        <p:spPr bwMode="auto">
          <a:xfrm>
            <a:off x="5770563" y="442595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44" name="'e'"/>
          <p:cNvSpPr txBox="1">
            <a:spLocks noChangeArrowheads="1"/>
          </p:cNvSpPr>
          <p:nvPr/>
        </p:nvSpPr>
        <p:spPr bwMode="auto">
          <a:xfrm>
            <a:off x="5765800" y="4416426"/>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45" name="Rounded Rectangle 44"/>
          <p:cNvSpPr/>
          <p:nvPr/>
        </p:nvSpPr>
        <p:spPr>
          <a:xfrm>
            <a:off x="4984750" y="819151"/>
            <a:ext cx="4927600" cy="64611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a:solidFill>
                  <a:srgbClr val="FF4343"/>
                </a:solidFill>
              </a:rPr>
              <a:t>Click here for a clue!</a:t>
            </a:r>
          </a:p>
        </p:txBody>
      </p:sp>
    </p:spTree>
    <p:extLst>
      <p:ext uri="{BB962C8B-B14F-4D97-AF65-F5344CB8AC3E}">
        <p14:creationId xmlns:p14="http://schemas.microsoft.com/office/powerpoint/2010/main" val="2638595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8.33333E-7 4.81481E-6 L 0.2908 -0.26968 " pathEditMode="relative" rAng="0" ptsTypes="AA">
                                      <p:cBhvr>
                                        <p:cTn id="8" dur="2000" fill="hold"/>
                                        <p:tgtEl>
                                          <p:spTgt spid="43"/>
                                        </p:tgtEl>
                                        <p:attrNameLst>
                                          <p:attrName>ppt_x</p:attrName>
                                          <p:attrName>ppt_y</p:attrName>
                                        </p:attrNameLst>
                                      </p:cBhvr>
                                      <p:rCtr x="14531" y="-13495"/>
                                    </p:animMotion>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42" presetClass="path" presetSubtype="0" accel="50000" decel="50000" fill="hold" nodeType="withEffect">
                                  <p:stCondLst>
                                    <p:cond delay="0"/>
                                  </p:stCondLst>
                                  <p:childTnLst>
                                    <p:animMotion origin="layout" path="M 1.66667E-6 3.7037E-6 L 0.19548 -0.26875 " pathEditMode="relative" rAng="0" ptsTypes="AA">
                                      <p:cBhvr>
                                        <p:cTn id="12" dur="2000" fill="hold"/>
                                        <p:tgtEl>
                                          <p:spTgt spid="44"/>
                                        </p:tgtEl>
                                        <p:attrNameLst>
                                          <p:attrName>ppt_x</p:attrName>
                                          <p:attrName>ppt_y</p:attrName>
                                        </p:attrNameLst>
                                      </p:cBhvr>
                                      <p:rCtr x="9774" y="-1344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7"/>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xit" presetSubtype="0" fill="hold" grpId="0" nodeType="click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0" presetClass="exit" presetSubtype="0" fill="hold" grpId="0" nodeType="clickEffect">
                                  <p:stCondLst>
                                    <p:cond delay="0"/>
                                  </p:stCondLst>
                                  <p:childTnLst>
                                    <p:animEffect transition="out" filter="fade">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0" presetClass="exit" presetSubtype="0" fill="hold" grpId="0" nodeType="click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3"/>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0" presetClass="exit" presetSubtype="0" fill="hold" grpId="0" nodeType="clickEffect">
                                  <p:stCondLst>
                                    <p:cond delay="0"/>
                                  </p:stCondLst>
                                  <p:childTnLst>
                                    <p:animEffect transition="out" filter="fade">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0" presetClass="exit" presetSubtype="0" fill="hold" grpId="0" nodeType="click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10" presetClass="exit" presetSubtype="0" fill="hold" grpId="0"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5" restart="whenNotActive" fill="hold" evtFilter="cancelBubble" nodeType="interactiveSeq">
                <p:stCondLst>
                  <p:cond evt="onClick" delay="0">
                    <p:tgtEl>
                      <p:spTgt spid="3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0" presetClass="exit" presetSubtype="0" fill="hold" grpId="0" nodeType="clickEffect">
                                  <p:stCondLst>
                                    <p:cond delay="0"/>
                                  </p:stCondLst>
                                  <p:childTnLst>
                                    <p:animEffect transition="out" filter="fade">
                                      <p:cBhvr>
                                        <p:cTn id="59" dur="500"/>
                                        <p:tgtEl>
                                          <p:spTgt spid="34"/>
                                        </p:tgtEl>
                                      </p:cBhvr>
                                    </p:animEffect>
                                    <p:set>
                                      <p:cBhvr>
                                        <p:cTn id="60"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1" restart="whenNotActive" fill="hold" evtFilter="cancelBubble" nodeType="interactiveSeq">
                <p:stCondLst>
                  <p:cond evt="onClick" delay="0">
                    <p:tgtEl>
                      <p:spTgt spid="37"/>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10" presetClass="exit" presetSubtype="0" fill="hold" grpId="0" nodeType="clickEffect">
                                  <p:stCondLst>
                                    <p:cond delay="0"/>
                                  </p:stCondLst>
                                  <p:childTnLst>
                                    <p:animEffect transition="out" filter="fade">
                                      <p:cBhvr>
                                        <p:cTn id="65" dur="500"/>
                                        <p:tgtEl>
                                          <p:spTgt spid="37"/>
                                        </p:tgtEl>
                                      </p:cBhvr>
                                    </p:animEffect>
                                    <p:set>
                                      <p:cBhvr>
                                        <p:cTn id="66"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7" restart="whenNotActive" fill="hold" evtFilter="cancelBubble" nodeType="interactiveSeq">
                <p:stCondLst>
                  <p:cond evt="onClick" delay="0">
                    <p:tgtEl>
                      <p:spTgt spid="39"/>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10" presetClass="exit" presetSubtype="0" fill="hold" grpId="0"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3" restart="whenNotActive" fill="hold" evtFilter="cancelBubble" nodeType="interactiveSeq">
                <p:stCondLst>
                  <p:cond evt="onClick" delay="0">
                    <p:tgtEl>
                      <p:spTgt spid="41"/>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10" presetClass="entr" presetSubtype="0" fill="hold" nodeType="click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fade">
                                      <p:cBhvr>
                                        <p:cTn id="78" dur="500"/>
                                        <p:tgtEl>
                                          <p:spTgt spid="3"/>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nodeType="click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fade">
                                      <p:cBhvr>
                                        <p:cTn id="83" dur="500"/>
                                        <p:tgtEl>
                                          <p:spTgt spid="4"/>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nodeType="click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nodeType="clickEffect">
                                  <p:stCondLst>
                                    <p:cond delay="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500"/>
                                        <p:tgtEl>
                                          <p:spTgt spid="6"/>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10" presetClass="entr" presetSubtype="0" fill="hold" nodeType="clickEffect">
                                  <p:stCondLst>
                                    <p:cond delay="0"/>
                                  </p:stCondLst>
                                  <p:childTnLst>
                                    <p:set>
                                      <p:cBhvr>
                                        <p:cTn id="97" dur="1" fill="hold">
                                          <p:stCondLst>
                                            <p:cond delay="0"/>
                                          </p:stCondLst>
                                        </p:cTn>
                                        <p:tgtEl>
                                          <p:spTgt spid="7"/>
                                        </p:tgtEl>
                                        <p:attrNameLst>
                                          <p:attrName>style.visibility</p:attrName>
                                        </p:attrNameLst>
                                      </p:cBhvr>
                                      <p:to>
                                        <p:strVal val="visible"/>
                                      </p:to>
                                    </p:set>
                                    <p:animEffect transition="in" filter="fade">
                                      <p:cBhvr>
                                        <p:cTn id="98" dur="500"/>
                                        <p:tgtEl>
                                          <p:spTgt spid="7"/>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0" presetClass="entr" presetSubtype="0" fill="hold" nodeType="clickEffect">
                                  <p:stCondLst>
                                    <p:cond delay="0"/>
                                  </p:stCondLst>
                                  <p:childTnLst>
                                    <p:set>
                                      <p:cBhvr>
                                        <p:cTn id="102" dur="1" fill="hold">
                                          <p:stCondLst>
                                            <p:cond delay="0"/>
                                          </p:stCondLst>
                                        </p:cTn>
                                        <p:tgtEl>
                                          <p:spTgt spid="8"/>
                                        </p:tgtEl>
                                        <p:attrNameLst>
                                          <p:attrName>style.visibility</p:attrName>
                                        </p:attrNameLst>
                                      </p:cBhvr>
                                      <p:to>
                                        <p:strVal val="visible"/>
                                      </p:to>
                                    </p:set>
                                    <p:animEffect transition="in" filter="fade">
                                      <p:cBhvr>
                                        <p:cTn id="103" dur="500"/>
                                        <p:tgtEl>
                                          <p:spTgt spid="8"/>
                                        </p:tgtEl>
                                      </p:cBhvr>
                                    </p:animEffect>
                                  </p:childTnLst>
                                </p:cTn>
                              </p:par>
                            </p:childTnLst>
                          </p:cTn>
                        </p:par>
                      </p:childTnLst>
                    </p:cTn>
                  </p:par>
                </p:childTnLst>
              </p:cTn>
              <p:nextCondLst>
                <p:cond evt="onClick" delay="0">
                  <p:tgtEl>
                    <p:spTgt spid="41"/>
                  </p:tgtEl>
                </p:cond>
              </p:nextCondLst>
            </p:seq>
            <p:seq concurrent="1" nextAc="seek">
              <p:cTn id="104" restart="whenNotActive" fill="hold" evtFilter="cancelBubble" nodeType="interactiveSeq">
                <p:stCondLst>
                  <p:cond evt="onClick" delay="0">
                    <p:tgtEl>
                      <p:spTgt spid="16"/>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10" presetClass="exit" presetSubtype="0" fill="hold" grpId="0" nodeType="clickEffect">
                                  <p:stCondLst>
                                    <p:cond delay="0"/>
                                  </p:stCondLst>
                                  <p:childTnLst>
                                    <p:animEffect transition="out" filter="fade">
                                      <p:cBhvr>
                                        <p:cTn id="108" dur="500"/>
                                        <p:tgtEl>
                                          <p:spTgt spid="16"/>
                                        </p:tgtEl>
                                      </p:cBhvr>
                                    </p:animEffect>
                                    <p:set>
                                      <p:cBhvr>
                                        <p:cTn id="10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0" restart="whenNotActive" fill="hold" evtFilter="cancelBubble" nodeType="interactiveSeq">
                <p:stCondLst>
                  <p:cond evt="onClick" delay="0">
                    <p:tgtEl>
                      <p:spTgt spid="22"/>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0" presetClass="exit" presetSubtype="0" fill="hold" grpId="0" nodeType="clickEffect">
                                  <p:stCondLst>
                                    <p:cond delay="0"/>
                                  </p:stCondLst>
                                  <p:childTnLst>
                                    <p:animEffect transition="out" filter="fade">
                                      <p:cBhvr>
                                        <p:cTn id="114" dur="500"/>
                                        <p:tgtEl>
                                          <p:spTgt spid="22"/>
                                        </p:tgtEl>
                                      </p:cBhvr>
                                    </p:animEffect>
                                    <p:set>
                                      <p:cBhvr>
                                        <p:cTn id="11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6" restart="whenNotActive" fill="hold" evtFilter="cancelBubble" nodeType="interactiveSeq">
                <p:stCondLst>
                  <p:cond evt="onClick" delay="0">
                    <p:tgtEl>
                      <p:spTgt spid="31"/>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42" presetClass="path" presetSubtype="0" accel="50000" decel="50000" fill="hold" grpId="0" nodeType="clickEffect">
                                  <p:stCondLst>
                                    <p:cond delay="0"/>
                                  </p:stCondLst>
                                  <p:childTnLst>
                                    <p:animMotion origin="layout" path="M 5E-6 3.7037E-6 L -0.09635 -0.35625 " pathEditMode="relative" rAng="0" ptsTypes="AA">
                                      <p:cBhvr>
                                        <p:cTn id="120" dur="2000" fill="hold"/>
                                        <p:tgtEl>
                                          <p:spTgt spid="31"/>
                                        </p:tgtEl>
                                        <p:attrNameLst>
                                          <p:attrName>ppt_x</p:attrName>
                                          <p:attrName>ppt_y</p:attrName>
                                        </p:attrNameLst>
                                      </p:cBhvr>
                                      <p:rCtr x="-4826" y="-17824"/>
                                    </p:animMotion>
                                  </p:childTnLst>
                                </p:cTn>
                              </p:par>
                            </p:childTnLst>
                          </p:cTn>
                        </p:par>
                      </p:childTnLst>
                    </p:cTn>
                  </p:par>
                </p:childTnLst>
              </p:cTn>
              <p:nextCondLst>
                <p:cond evt="onClick" delay="0">
                  <p:tgtEl>
                    <p:spTgt spid="31"/>
                  </p:tgtEl>
                </p:cond>
              </p:nextCondLst>
            </p:seq>
            <p:seq concurrent="1" nextAc="seek">
              <p:cTn id="121" restart="whenNotActive" fill="hold" evtFilter="cancelBubble" nodeType="interactiveSeq">
                <p:stCondLst>
                  <p:cond evt="onClick" delay="0">
                    <p:tgtEl>
                      <p:spTgt spid="24"/>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10" presetClass="exit" presetSubtype="0" fill="hold" grpId="0" nodeType="clickEffect">
                                  <p:stCondLst>
                                    <p:cond delay="0"/>
                                  </p:stCondLst>
                                  <p:childTnLst>
                                    <p:animEffect transition="out" filter="fade">
                                      <p:cBhvr>
                                        <p:cTn id="125" dur="500"/>
                                        <p:tgtEl>
                                          <p:spTgt spid="24"/>
                                        </p:tgtEl>
                                      </p:cBhvr>
                                    </p:animEffect>
                                    <p:set>
                                      <p:cBhvr>
                                        <p:cTn id="12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7" restart="whenNotActive" fill="hold" evtFilter="cancelBubble" nodeType="interactiveSeq">
                <p:stCondLst>
                  <p:cond evt="onClick" delay="0">
                    <p:tgtEl>
                      <p:spTgt spid="25"/>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0" presetClass="exit" presetSubtype="0" fill="hold" grpId="0" nodeType="clickEffect">
                                  <p:stCondLst>
                                    <p:cond delay="0"/>
                                  </p:stCondLst>
                                  <p:childTnLst>
                                    <p:animEffect transition="out" filter="fade">
                                      <p:cBhvr>
                                        <p:cTn id="131" dur="500"/>
                                        <p:tgtEl>
                                          <p:spTgt spid="25"/>
                                        </p:tgtEl>
                                      </p:cBhvr>
                                    </p:animEffect>
                                    <p:set>
                                      <p:cBhvr>
                                        <p:cTn id="13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33" restart="whenNotActive" fill="hold" evtFilter="cancelBubble" nodeType="interactiveSeq">
                <p:stCondLst>
                  <p:cond evt="onClick" delay="0">
                    <p:tgtEl>
                      <p:spTgt spid="33"/>
                    </p:tgtEl>
                  </p:cond>
                </p:stCondLst>
                <p:endSync evt="end" delay="0">
                  <p:rtn val="all"/>
                </p:endSync>
                <p:childTnLst>
                  <p:par>
                    <p:cTn id="134" fill="hold" nodeType="clickPar">
                      <p:stCondLst>
                        <p:cond delay="0"/>
                      </p:stCondLst>
                      <p:childTnLst>
                        <p:par>
                          <p:cTn id="135" fill="hold" nodeType="withGroup">
                            <p:stCondLst>
                              <p:cond delay="0"/>
                            </p:stCondLst>
                            <p:childTnLst>
                              <p:par>
                                <p:cTn id="136" presetID="10" presetClass="exit" presetSubtype="0" fill="hold" grpId="0" nodeType="clickEffect">
                                  <p:stCondLst>
                                    <p:cond delay="0"/>
                                  </p:stCondLst>
                                  <p:childTnLst>
                                    <p:animEffect transition="out" filter="fade">
                                      <p:cBhvr>
                                        <p:cTn id="137" dur="500"/>
                                        <p:tgtEl>
                                          <p:spTgt spid="33"/>
                                        </p:tgtEl>
                                      </p:cBhvr>
                                    </p:animEffect>
                                    <p:set>
                                      <p:cBhvr>
                                        <p:cTn id="13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39" restart="whenNotActive" fill="hold" evtFilter="cancelBubble" nodeType="interactiveSeq">
                <p:stCondLst>
                  <p:cond evt="onClick" delay="0">
                    <p:tgtEl>
                      <p:spTgt spid="21"/>
                    </p:tgtEl>
                  </p:cond>
                </p:stCondLst>
                <p:endSync evt="end" delay="0">
                  <p:rtn val="all"/>
                </p:endSync>
                <p:childTnLst>
                  <p:par>
                    <p:cTn id="140" fill="hold" nodeType="clickPar">
                      <p:stCondLst>
                        <p:cond delay="0"/>
                      </p:stCondLst>
                      <p:childTnLst>
                        <p:par>
                          <p:cTn id="141" fill="hold" nodeType="withGroup">
                            <p:stCondLst>
                              <p:cond delay="0"/>
                            </p:stCondLst>
                            <p:childTnLst>
                              <p:par>
                                <p:cTn id="142" presetID="42" presetClass="path" presetSubtype="0" accel="50000" decel="50000" fill="hold" grpId="0" nodeType="clickEffect">
                                  <p:stCondLst>
                                    <p:cond delay="0"/>
                                  </p:stCondLst>
                                  <p:childTnLst>
                                    <p:animMotion origin="layout" path="M 1.66667E-6 3.7037E-7 L -0.10938 -0.27083 " pathEditMode="relative" rAng="0" ptsTypes="AA">
                                      <p:cBhvr>
                                        <p:cTn id="143" dur="2000" fill="hold"/>
                                        <p:tgtEl>
                                          <p:spTgt spid="21"/>
                                        </p:tgtEl>
                                        <p:attrNameLst>
                                          <p:attrName>ppt_x</p:attrName>
                                          <p:attrName>ppt_y</p:attrName>
                                        </p:attrNameLst>
                                      </p:cBhvr>
                                      <p:rCtr x="-5469" y="-13542"/>
                                    </p:animMotion>
                                  </p:childTnLst>
                                </p:cTn>
                              </p:par>
                            </p:childTnLst>
                          </p:cTn>
                        </p:par>
                      </p:childTnLst>
                    </p:cTn>
                  </p:par>
                </p:childTnLst>
              </p:cTn>
              <p:nextCondLst>
                <p:cond evt="onClick" delay="0">
                  <p:tgtEl>
                    <p:spTgt spid="21"/>
                  </p:tgtEl>
                </p:cond>
              </p:nextCondLst>
            </p:seq>
            <p:seq concurrent="1" nextAc="seek">
              <p:cTn id="144" restart="whenNotActive" fill="hold" evtFilter="cancelBubble" nodeType="interactiveSeq">
                <p:stCondLst>
                  <p:cond evt="onClick" delay="0">
                    <p:tgtEl>
                      <p:spTgt spid="36"/>
                    </p:tgtEl>
                  </p:cond>
                </p:stCondLst>
                <p:endSync evt="end" delay="0">
                  <p:rtn val="all"/>
                </p:endSync>
                <p:childTnLst>
                  <p:par>
                    <p:cTn id="145" fill="hold" nodeType="clickPar">
                      <p:stCondLst>
                        <p:cond delay="0"/>
                      </p:stCondLst>
                      <p:childTnLst>
                        <p:par>
                          <p:cTn id="146" fill="hold" nodeType="withGroup">
                            <p:stCondLst>
                              <p:cond delay="0"/>
                            </p:stCondLst>
                            <p:childTnLst>
                              <p:par>
                                <p:cTn id="147" presetID="42" presetClass="path" presetSubtype="0" accel="50000" decel="50000" fill="hold" grpId="0" nodeType="clickEffect">
                                  <p:stCondLst>
                                    <p:cond delay="0"/>
                                  </p:stCondLst>
                                  <p:childTnLst>
                                    <p:animMotion origin="layout" path="M 2.5E-6 -4.44444E-6 L 0.05017 -0.43564 " pathEditMode="relative" rAng="0" ptsTypes="AA">
                                      <p:cBhvr>
                                        <p:cTn id="148" dur="2000" fill="hold"/>
                                        <p:tgtEl>
                                          <p:spTgt spid="36"/>
                                        </p:tgtEl>
                                        <p:attrNameLst>
                                          <p:attrName>ppt_x</p:attrName>
                                          <p:attrName>ppt_y</p:attrName>
                                        </p:attrNameLst>
                                      </p:cBhvr>
                                      <p:rCtr x="2500" y="-21782"/>
                                    </p:animMotion>
                                  </p:childTnLst>
                                </p:cTn>
                              </p:par>
                            </p:childTnLst>
                          </p:cTn>
                        </p:par>
                      </p:childTnLst>
                    </p:cTn>
                  </p:par>
                </p:childTnLst>
              </p:cTn>
              <p:nextCondLst>
                <p:cond evt="onClick" delay="0">
                  <p:tgtEl>
                    <p:spTgt spid="36"/>
                  </p:tgtEl>
                </p:cond>
              </p:nextCondLst>
            </p:seq>
            <p:seq concurrent="1" nextAc="seek">
              <p:cTn id="149" restart="whenNotActive" fill="hold" evtFilter="cancelBubble" nodeType="interactiveSeq">
                <p:stCondLst>
                  <p:cond evt="onClick" delay="0">
                    <p:tgtEl>
                      <p:spTgt spid="14"/>
                    </p:tgtEl>
                  </p:cond>
                </p:stCondLst>
                <p:endSync evt="end" delay="0">
                  <p:rtn val="all"/>
                </p:endSync>
                <p:childTnLst>
                  <p:par>
                    <p:cTn id="150" fill="hold" nodeType="clickPar">
                      <p:stCondLst>
                        <p:cond delay="0"/>
                      </p:stCondLst>
                      <p:childTnLst>
                        <p:par>
                          <p:cTn id="151" fill="hold" nodeType="withGroup">
                            <p:stCondLst>
                              <p:cond delay="0"/>
                            </p:stCondLst>
                            <p:childTnLst>
                              <p:par>
                                <p:cTn id="152" presetID="10" presetClass="exit" presetSubtype="0" fill="hold" grpId="0" nodeType="clickEffect">
                                  <p:stCondLst>
                                    <p:cond delay="0"/>
                                  </p:stCondLst>
                                  <p:childTnLst>
                                    <p:animEffect transition="out" filter="fade">
                                      <p:cBhvr>
                                        <p:cTn id="153" dur="500"/>
                                        <p:tgtEl>
                                          <p:spTgt spid="14"/>
                                        </p:tgtEl>
                                      </p:cBhvr>
                                    </p:animEffect>
                                    <p:set>
                                      <p:cBhvr>
                                        <p:cTn id="15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55" restart="whenNotActive" fill="hold" evtFilter="cancelBubble" nodeType="interactiveSeq">
                <p:stCondLst>
                  <p:cond evt="onClick" delay="0">
                    <p:tgtEl>
                      <p:spTgt spid="15"/>
                    </p:tgtEl>
                  </p:cond>
                </p:stCondLst>
                <p:endSync evt="end" delay="0">
                  <p:rtn val="all"/>
                </p:endSync>
                <p:childTnLst>
                  <p:par>
                    <p:cTn id="156" fill="hold" nodeType="clickPar">
                      <p:stCondLst>
                        <p:cond delay="0"/>
                      </p:stCondLst>
                      <p:childTnLst>
                        <p:par>
                          <p:cTn id="157" fill="hold" nodeType="withGroup">
                            <p:stCondLst>
                              <p:cond delay="0"/>
                            </p:stCondLst>
                            <p:childTnLst>
                              <p:par>
                                <p:cTn id="158" presetID="10" presetClass="exit" presetSubtype="0" fill="hold" grpId="0" nodeType="clickEffect">
                                  <p:stCondLst>
                                    <p:cond delay="0"/>
                                  </p:stCondLst>
                                  <p:childTnLst>
                                    <p:animEffect transition="out" filter="fade">
                                      <p:cBhvr>
                                        <p:cTn id="159" dur="500"/>
                                        <p:tgtEl>
                                          <p:spTgt spid="15"/>
                                        </p:tgtEl>
                                      </p:cBhvr>
                                    </p:animEffect>
                                    <p:set>
                                      <p:cBhvr>
                                        <p:cTn id="16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61" restart="whenNotActive" fill="hold" evtFilter="cancelBubble" nodeType="interactiveSeq">
                <p:stCondLst>
                  <p:cond evt="onClick" delay="0">
                    <p:tgtEl>
                      <p:spTgt spid="32"/>
                    </p:tgtEl>
                  </p:cond>
                </p:stCondLst>
                <p:endSync evt="end" delay="0">
                  <p:rtn val="all"/>
                </p:endSync>
                <p:childTnLst>
                  <p:par>
                    <p:cTn id="162" fill="hold" nodeType="clickPar">
                      <p:stCondLst>
                        <p:cond delay="0"/>
                      </p:stCondLst>
                      <p:childTnLst>
                        <p:par>
                          <p:cTn id="163" fill="hold" nodeType="withGroup">
                            <p:stCondLst>
                              <p:cond delay="0"/>
                            </p:stCondLst>
                            <p:childTnLst>
                              <p:par>
                                <p:cTn id="164" presetID="10" presetClass="exit" presetSubtype="0" fill="hold" grpId="0" nodeType="clickEffect">
                                  <p:stCondLst>
                                    <p:cond delay="0"/>
                                  </p:stCondLst>
                                  <p:childTnLst>
                                    <p:animEffect transition="out" filter="fade">
                                      <p:cBhvr>
                                        <p:cTn id="165" dur="500"/>
                                        <p:tgtEl>
                                          <p:spTgt spid="32"/>
                                        </p:tgtEl>
                                      </p:cBhvr>
                                    </p:animEffect>
                                    <p:set>
                                      <p:cBhvr>
                                        <p:cTn id="16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67" restart="whenNotActive" fill="hold" evtFilter="cancelBubble" nodeType="interactiveSeq">
                <p:stCondLst>
                  <p:cond evt="onClick" delay="0">
                    <p:tgtEl>
                      <p:spTgt spid="27"/>
                    </p:tgtEl>
                  </p:cond>
                </p:stCondLst>
                <p:endSync evt="end" delay="0">
                  <p:rtn val="all"/>
                </p:endSync>
                <p:childTnLst>
                  <p:par>
                    <p:cTn id="168" fill="hold" nodeType="clickPar">
                      <p:stCondLst>
                        <p:cond delay="0"/>
                      </p:stCondLst>
                      <p:childTnLst>
                        <p:par>
                          <p:cTn id="169" fill="hold" nodeType="withGroup">
                            <p:stCondLst>
                              <p:cond delay="0"/>
                            </p:stCondLst>
                            <p:childTnLst>
                              <p:par>
                                <p:cTn id="170" presetID="42" presetClass="path" presetSubtype="0" accel="50000" decel="50000" fill="hold" grpId="0" nodeType="clickEffect">
                                  <p:stCondLst>
                                    <p:cond delay="0"/>
                                  </p:stCondLst>
                                  <p:childTnLst>
                                    <p:animMotion origin="layout" path="M -1.94444E-6 -2.96296E-6 L 0.00365 -0.34977 " pathEditMode="relative" rAng="0" ptsTypes="AA">
                                      <p:cBhvr>
                                        <p:cTn id="171" dur="2000" fill="hold"/>
                                        <p:tgtEl>
                                          <p:spTgt spid="27"/>
                                        </p:tgtEl>
                                        <p:attrNameLst>
                                          <p:attrName>ppt_x</p:attrName>
                                          <p:attrName>ppt_y</p:attrName>
                                        </p:attrNameLst>
                                      </p:cBhvr>
                                      <p:rCtr x="174" y="-17500"/>
                                    </p:animMotion>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42" presetClass="path" presetSubtype="0" accel="50000" decel="50000" fill="hold" grpId="0" nodeType="clickEffect">
                                  <p:stCondLst>
                                    <p:cond delay="0"/>
                                  </p:stCondLst>
                                  <p:childTnLst>
                                    <p:animMotion origin="layout" path="M 5E-6 3.7037E-6 L -0.03472 -0.35186 " pathEditMode="relative" rAng="0" ptsTypes="AA">
                                      <p:cBhvr>
                                        <p:cTn id="176" dur="2000" fill="hold"/>
                                        <p:tgtEl>
                                          <p:spTgt spid="28"/>
                                        </p:tgtEl>
                                        <p:attrNameLst>
                                          <p:attrName>ppt_x</p:attrName>
                                          <p:attrName>ppt_y</p:attrName>
                                        </p:attrNameLst>
                                      </p:cBhvr>
                                      <p:rCtr x="-1736" y="-17593"/>
                                    </p:animMotion>
                                  </p:childTnLst>
                                </p:cTn>
                              </p:par>
                            </p:childTnLst>
                          </p:cTn>
                        </p:par>
                      </p:childTnLst>
                    </p:cTn>
                  </p:par>
                </p:childTnLst>
              </p:cTn>
              <p:nextCondLst>
                <p:cond evt="onClick" delay="0">
                  <p:tgtEl>
                    <p:spTgt spid="28"/>
                  </p:tgtEl>
                </p:cond>
              </p:nextCondLst>
            </p:seq>
            <p:seq concurrent="1" nextAc="seek">
              <p:cTn id="177" restart="whenNotActive" fill="hold" evtFilter="cancelBubble" nodeType="interactiveSeq">
                <p:stCondLst>
                  <p:cond evt="onClick" delay="0">
                    <p:tgtEl>
                      <p:spTgt spid="35"/>
                    </p:tgtEl>
                  </p:cond>
                </p:stCondLst>
                <p:endSync evt="end" delay="0">
                  <p:rtn val="all"/>
                </p:endSync>
                <p:childTnLst>
                  <p:par>
                    <p:cTn id="178" fill="hold" nodeType="clickPar">
                      <p:stCondLst>
                        <p:cond delay="0"/>
                      </p:stCondLst>
                      <p:childTnLst>
                        <p:par>
                          <p:cTn id="179" fill="hold" nodeType="withGroup">
                            <p:stCondLst>
                              <p:cond delay="0"/>
                            </p:stCondLst>
                            <p:childTnLst>
                              <p:par>
                                <p:cTn id="180" presetID="10" presetClass="exit" presetSubtype="0" fill="hold" grpId="0" nodeType="clickEffect">
                                  <p:stCondLst>
                                    <p:cond delay="0"/>
                                  </p:stCondLst>
                                  <p:childTnLst>
                                    <p:animEffect transition="out" filter="fade">
                                      <p:cBhvr>
                                        <p:cTn id="181" dur="500"/>
                                        <p:tgtEl>
                                          <p:spTgt spid="35"/>
                                        </p:tgtEl>
                                      </p:cBhvr>
                                    </p:animEffect>
                                    <p:set>
                                      <p:cBhvr>
                                        <p:cTn id="182"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83" restart="whenNotActive" fill="hold" evtFilter="cancelBubble" nodeType="interactiveSeq">
                <p:stCondLst>
                  <p:cond evt="onClick" delay="0">
                    <p:tgtEl>
                      <p:spTgt spid="45"/>
                    </p:tgtEl>
                  </p:cond>
                </p:stCondLst>
                <p:endSync evt="end" delay="0">
                  <p:rtn val="all"/>
                </p:endSync>
                <p:childTnLst>
                  <p:par>
                    <p:cTn id="184" fill="hold" nodeType="clickPar">
                      <p:stCondLst>
                        <p:cond delay="0"/>
                      </p:stCondLst>
                      <p:childTnLst>
                        <p:par>
                          <p:cTn id="185" fill="hold" nodeType="withGroup">
                            <p:stCondLst>
                              <p:cond delay="0"/>
                            </p:stCondLst>
                            <p:childTnLst>
                              <p:par>
                                <p:cTn id="186" presetID="10" presetClass="exit" presetSubtype="0" fill="hold" grpId="0" nodeType="clickEffect">
                                  <p:stCondLst>
                                    <p:cond delay="0"/>
                                  </p:stCondLst>
                                  <p:childTnLst>
                                    <p:animEffect transition="out" filter="fade">
                                      <p:cBhvr>
                                        <p:cTn id="187" dur="500"/>
                                        <p:tgtEl>
                                          <p:spTgt spid="45"/>
                                        </p:tgtEl>
                                      </p:cBhvr>
                                    </p:animEffect>
                                    <p:set>
                                      <p:cBhvr>
                                        <p:cTn id="188"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89" restart="whenNotActive" fill="hold" evtFilter="cancelBubble" nodeType="interactiveSeq">
                <p:stCondLst>
                  <p:cond evt="onClick" delay="0">
                    <p:tgtEl>
                      <p:spTgt spid="38"/>
                    </p:tgtEl>
                  </p:cond>
                </p:stCondLst>
                <p:endSync evt="end" delay="0">
                  <p:rtn val="all"/>
                </p:endSync>
                <p:childTnLst>
                  <p:par>
                    <p:cTn id="190" fill="hold" nodeType="clickPar">
                      <p:stCondLst>
                        <p:cond delay="0"/>
                      </p:stCondLst>
                      <p:childTnLst>
                        <p:par>
                          <p:cTn id="191" fill="hold" nodeType="withGroup">
                            <p:stCondLst>
                              <p:cond delay="0"/>
                            </p:stCondLst>
                            <p:childTnLst>
                              <p:par>
                                <p:cTn id="192" presetID="10" presetClass="exit" presetSubtype="0" fill="hold" grpId="0" nodeType="clickEffect">
                                  <p:stCondLst>
                                    <p:cond delay="0"/>
                                  </p:stCondLst>
                                  <p:childTnLst>
                                    <p:animEffect transition="out" filter="fade">
                                      <p:cBhvr>
                                        <p:cTn id="193" dur="500"/>
                                        <p:tgtEl>
                                          <p:spTgt spid="38"/>
                                        </p:tgtEl>
                                      </p:cBhvr>
                                    </p:animEffect>
                                    <p:set>
                                      <p:cBhvr>
                                        <p:cTn id="19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14" grpId="0"/>
      <p:bldP spid="15" grpId="0"/>
      <p:bldP spid="16" grpId="0"/>
      <p:bldP spid="17"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M Hea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825501"/>
            <a:ext cx="212090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M No Arm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3276" y="828676"/>
            <a:ext cx="211772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HM R Arm"/>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71688" y="825501"/>
            <a:ext cx="271145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HM Torso and Arm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73276" y="825501"/>
            <a:ext cx="2709863"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HM Arms and Left L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76451" y="820738"/>
            <a:ext cx="2708275"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HM Full"/>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71688" y="820739"/>
            <a:ext cx="2743200"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4-Point Star 8"/>
          <p:cNvSpPr/>
          <p:nvPr/>
        </p:nvSpPr>
        <p:spPr>
          <a:xfrm>
            <a:off x="8782051" y="2322513"/>
            <a:ext cx="276225" cy="323850"/>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0" name="Rectangle 9"/>
          <p:cNvSpPr/>
          <p:nvPr/>
        </p:nvSpPr>
        <p:spPr>
          <a:xfrm>
            <a:off x="2281238" y="4364039"/>
            <a:ext cx="7631112" cy="1741487"/>
          </a:xfrm>
          <a:prstGeom prst="rect">
            <a:avLst/>
          </a:prstGeom>
          <a:solidFill>
            <a:srgbClr val="F4CB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a:defRPr/>
            </a:pPr>
            <a:endParaRPr lang="en-GB" dirty="0">
              <a:solidFill>
                <a:schemeClr val="tx1"/>
              </a:solidFill>
            </a:endParaRPr>
          </a:p>
        </p:txBody>
      </p:sp>
      <p:sp>
        <p:nvSpPr>
          <p:cNvPr id="47114" name="TextBox 21"/>
          <p:cNvSpPr txBox="1">
            <a:spLocks noChangeArrowheads="1"/>
          </p:cNvSpPr>
          <p:nvPr/>
        </p:nvSpPr>
        <p:spPr bwMode="auto">
          <a:xfrm>
            <a:off x="4597401" y="2317751"/>
            <a:ext cx="5788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defRPr/>
            </a:pPr>
            <a:r>
              <a:rPr lang="en-GB" altLang="en-US" sz="4800" spc="600" dirty="0">
                <a:solidFill>
                  <a:schemeClr val="tx1"/>
                </a:solidFill>
                <a:latin typeface="Twinkl Thin" panose="02000000000000000000" pitchFamily="2" charset="0"/>
              </a:rPr>
              <a:t>______</a:t>
            </a:r>
            <a:endParaRPr lang="en-GB" altLang="en-US" sz="3200" spc="600" dirty="0">
              <a:solidFill>
                <a:schemeClr val="tx1"/>
              </a:solidFill>
            </a:endParaRPr>
          </a:p>
        </p:txBody>
      </p:sp>
      <p:sp>
        <p:nvSpPr>
          <p:cNvPr id="12" name="Freeform 11"/>
          <p:cNvSpPr/>
          <p:nvPr/>
        </p:nvSpPr>
        <p:spPr>
          <a:xfrm rot="10800000">
            <a:off x="4956175" y="760414"/>
            <a:ext cx="4978400" cy="985837"/>
          </a:xfrm>
          <a:custGeom>
            <a:avLst/>
            <a:gdLst>
              <a:gd name="connsiteX0" fmla="*/ 5373889 w 5505450"/>
              <a:gd name="connsiteY0" fmla="*/ 985139 h 985139"/>
              <a:gd name="connsiteX1" fmla="*/ 131561 w 5505450"/>
              <a:gd name="connsiteY1" fmla="*/ 985139 h 985139"/>
              <a:gd name="connsiteX2" fmla="*/ 0 w 5505450"/>
              <a:gd name="connsiteY2" fmla="*/ 853578 h 985139"/>
              <a:gd name="connsiteX3" fmla="*/ 0 w 5505450"/>
              <a:gd name="connsiteY3" fmla="*/ 327348 h 985139"/>
              <a:gd name="connsiteX4" fmla="*/ 131561 w 5505450"/>
              <a:gd name="connsiteY4" fmla="*/ 195787 h 985139"/>
              <a:gd name="connsiteX5" fmla="*/ 5128670 w 5505450"/>
              <a:gd name="connsiteY5" fmla="*/ 195787 h 985139"/>
              <a:gd name="connsiteX6" fmla="*/ 5211892 w 5505450"/>
              <a:gd name="connsiteY6" fmla="*/ 0 h 985139"/>
              <a:gd name="connsiteX7" fmla="*/ 5295114 w 5505450"/>
              <a:gd name="connsiteY7" fmla="*/ 195787 h 985139"/>
              <a:gd name="connsiteX8" fmla="*/ 5373889 w 5505450"/>
              <a:gd name="connsiteY8" fmla="*/ 195787 h 985139"/>
              <a:gd name="connsiteX9" fmla="*/ 5505450 w 5505450"/>
              <a:gd name="connsiteY9" fmla="*/ 327348 h 985139"/>
              <a:gd name="connsiteX10" fmla="*/ 5505450 w 5505450"/>
              <a:gd name="connsiteY10" fmla="*/ 853578 h 985139"/>
              <a:gd name="connsiteX11" fmla="*/ 5373889 w 5505450"/>
              <a:gd name="connsiteY11" fmla="*/ 985139 h 98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450" h="985139">
                <a:moveTo>
                  <a:pt x="5373889" y="985139"/>
                </a:moveTo>
                <a:lnTo>
                  <a:pt x="131561" y="985139"/>
                </a:lnTo>
                <a:cubicBezTo>
                  <a:pt x="58902" y="985139"/>
                  <a:pt x="0" y="926237"/>
                  <a:pt x="0" y="853578"/>
                </a:cubicBezTo>
                <a:lnTo>
                  <a:pt x="0" y="327348"/>
                </a:lnTo>
                <a:cubicBezTo>
                  <a:pt x="0" y="254689"/>
                  <a:pt x="58902" y="195787"/>
                  <a:pt x="131561" y="195787"/>
                </a:cubicBezTo>
                <a:lnTo>
                  <a:pt x="5128670" y="195787"/>
                </a:lnTo>
                <a:lnTo>
                  <a:pt x="5211892" y="0"/>
                </a:lnTo>
                <a:lnTo>
                  <a:pt x="5295114" y="195787"/>
                </a:lnTo>
                <a:lnTo>
                  <a:pt x="5373889" y="195787"/>
                </a:lnTo>
                <a:cubicBezTo>
                  <a:pt x="5446548" y="195787"/>
                  <a:pt x="5505450" y="254689"/>
                  <a:pt x="5505450" y="327348"/>
                </a:cubicBezTo>
                <a:lnTo>
                  <a:pt x="5505450" y="853578"/>
                </a:lnTo>
                <a:cubicBezTo>
                  <a:pt x="5505450" y="926237"/>
                  <a:pt x="5446548" y="985139"/>
                  <a:pt x="5373889" y="98513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300" name="Rectangle 12"/>
          <p:cNvSpPr>
            <a:spLocks noChangeArrowheads="1"/>
          </p:cNvSpPr>
          <p:nvPr/>
        </p:nvSpPr>
        <p:spPr bwMode="auto">
          <a:xfrm>
            <a:off x="5018088" y="971550"/>
            <a:ext cx="4989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Clue: </a:t>
            </a:r>
            <a:r>
              <a:rPr lang="en-GB" altLang="en-US">
                <a:solidFill>
                  <a:schemeClr val="tx1"/>
                </a:solidFill>
              </a:rPr>
              <a:t>Within the interior.</a:t>
            </a:r>
          </a:p>
        </p:txBody>
      </p:sp>
      <p:sp>
        <p:nvSpPr>
          <p:cNvPr id="14" name="'a'"/>
          <p:cNvSpPr txBox="1">
            <a:spLocks noChangeArrowheads="1"/>
          </p:cNvSpPr>
          <p:nvPr/>
        </p:nvSpPr>
        <p:spPr bwMode="auto">
          <a:xfrm>
            <a:off x="26416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15" name="'b'"/>
          <p:cNvSpPr txBox="1">
            <a:spLocks noChangeArrowheads="1"/>
          </p:cNvSpPr>
          <p:nvPr/>
        </p:nvSpPr>
        <p:spPr bwMode="auto">
          <a:xfrm>
            <a:off x="34226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16" name="'c'"/>
          <p:cNvSpPr txBox="1">
            <a:spLocks noChangeArrowheads="1"/>
          </p:cNvSpPr>
          <p:nvPr/>
        </p:nvSpPr>
        <p:spPr bwMode="auto">
          <a:xfrm>
            <a:off x="42037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17" name="'d'"/>
          <p:cNvSpPr txBox="1">
            <a:spLocks noChangeArrowheads="1"/>
          </p:cNvSpPr>
          <p:nvPr/>
        </p:nvSpPr>
        <p:spPr bwMode="auto">
          <a:xfrm>
            <a:off x="49847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18" name="'e'"/>
          <p:cNvSpPr txBox="1">
            <a:spLocks noChangeArrowheads="1"/>
          </p:cNvSpPr>
          <p:nvPr/>
        </p:nvSpPr>
        <p:spPr bwMode="auto">
          <a:xfrm>
            <a:off x="57658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19" name="'f'"/>
          <p:cNvSpPr txBox="1">
            <a:spLocks noChangeArrowheads="1"/>
          </p:cNvSpPr>
          <p:nvPr/>
        </p:nvSpPr>
        <p:spPr bwMode="auto">
          <a:xfrm>
            <a:off x="65468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20" name="'g'"/>
          <p:cNvSpPr txBox="1">
            <a:spLocks noChangeArrowheads="1"/>
          </p:cNvSpPr>
          <p:nvPr/>
        </p:nvSpPr>
        <p:spPr bwMode="auto">
          <a:xfrm>
            <a:off x="73279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21" name="'h'"/>
          <p:cNvSpPr txBox="1">
            <a:spLocks noChangeArrowheads="1"/>
          </p:cNvSpPr>
          <p:nvPr/>
        </p:nvSpPr>
        <p:spPr bwMode="auto">
          <a:xfrm>
            <a:off x="81089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22" name="'i'"/>
          <p:cNvSpPr txBox="1">
            <a:spLocks noChangeArrowheads="1"/>
          </p:cNvSpPr>
          <p:nvPr/>
        </p:nvSpPr>
        <p:spPr bwMode="auto">
          <a:xfrm>
            <a:off x="8891588" y="44307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23" name="'j'"/>
          <p:cNvSpPr txBox="1">
            <a:spLocks noChangeArrowheads="1"/>
          </p:cNvSpPr>
          <p:nvPr/>
        </p:nvSpPr>
        <p:spPr bwMode="auto">
          <a:xfrm>
            <a:off x="26416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24" name="'k'"/>
          <p:cNvSpPr txBox="1">
            <a:spLocks noChangeArrowheads="1"/>
          </p:cNvSpPr>
          <p:nvPr/>
        </p:nvSpPr>
        <p:spPr bwMode="auto">
          <a:xfrm>
            <a:off x="34226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25" name="'l'"/>
          <p:cNvSpPr txBox="1">
            <a:spLocks noChangeArrowheads="1"/>
          </p:cNvSpPr>
          <p:nvPr/>
        </p:nvSpPr>
        <p:spPr bwMode="auto">
          <a:xfrm>
            <a:off x="42037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26" name="'m'"/>
          <p:cNvSpPr txBox="1">
            <a:spLocks noChangeArrowheads="1"/>
          </p:cNvSpPr>
          <p:nvPr/>
        </p:nvSpPr>
        <p:spPr bwMode="auto">
          <a:xfrm>
            <a:off x="49847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27" name="'n'"/>
          <p:cNvSpPr txBox="1">
            <a:spLocks noChangeArrowheads="1"/>
          </p:cNvSpPr>
          <p:nvPr/>
        </p:nvSpPr>
        <p:spPr bwMode="auto">
          <a:xfrm>
            <a:off x="5767388" y="50022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28" name="'o'"/>
          <p:cNvSpPr txBox="1">
            <a:spLocks noChangeArrowheads="1"/>
          </p:cNvSpPr>
          <p:nvPr/>
        </p:nvSpPr>
        <p:spPr bwMode="auto">
          <a:xfrm>
            <a:off x="65468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29" name="'p'"/>
          <p:cNvSpPr txBox="1">
            <a:spLocks noChangeArrowheads="1"/>
          </p:cNvSpPr>
          <p:nvPr/>
        </p:nvSpPr>
        <p:spPr bwMode="auto">
          <a:xfrm>
            <a:off x="73279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0" name="'q'"/>
          <p:cNvSpPr txBox="1">
            <a:spLocks noChangeArrowheads="1"/>
          </p:cNvSpPr>
          <p:nvPr/>
        </p:nvSpPr>
        <p:spPr bwMode="auto">
          <a:xfrm>
            <a:off x="81089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1" name="'r'"/>
          <p:cNvSpPr txBox="1">
            <a:spLocks noChangeArrowheads="1"/>
          </p:cNvSpPr>
          <p:nvPr/>
        </p:nvSpPr>
        <p:spPr bwMode="auto">
          <a:xfrm>
            <a:off x="8891588" y="5016501"/>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2" name="'s'"/>
          <p:cNvSpPr txBox="1">
            <a:spLocks noChangeArrowheads="1"/>
          </p:cNvSpPr>
          <p:nvPr/>
        </p:nvSpPr>
        <p:spPr bwMode="auto">
          <a:xfrm>
            <a:off x="30940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3" name="'t'"/>
          <p:cNvSpPr txBox="1">
            <a:spLocks noChangeArrowheads="1"/>
          </p:cNvSpPr>
          <p:nvPr/>
        </p:nvSpPr>
        <p:spPr bwMode="auto">
          <a:xfrm>
            <a:off x="3865563"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4" name="'u'"/>
          <p:cNvSpPr txBox="1">
            <a:spLocks noChangeArrowheads="1"/>
          </p:cNvSpPr>
          <p:nvPr/>
        </p:nvSpPr>
        <p:spPr bwMode="auto">
          <a:xfrm>
            <a:off x="46561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5" name="'v'"/>
          <p:cNvSpPr txBox="1">
            <a:spLocks noChangeArrowheads="1"/>
          </p:cNvSpPr>
          <p:nvPr/>
        </p:nvSpPr>
        <p:spPr bwMode="auto">
          <a:xfrm>
            <a:off x="54371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6" name="'w'"/>
          <p:cNvSpPr txBox="1">
            <a:spLocks noChangeArrowheads="1"/>
          </p:cNvSpPr>
          <p:nvPr/>
        </p:nvSpPr>
        <p:spPr bwMode="auto">
          <a:xfrm>
            <a:off x="62198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7" name="'x'"/>
          <p:cNvSpPr txBox="1">
            <a:spLocks noChangeArrowheads="1"/>
          </p:cNvSpPr>
          <p:nvPr/>
        </p:nvSpPr>
        <p:spPr bwMode="auto">
          <a:xfrm>
            <a:off x="70008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38" name="'y'"/>
          <p:cNvSpPr txBox="1">
            <a:spLocks noChangeArrowheads="1"/>
          </p:cNvSpPr>
          <p:nvPr/>
        </p:nvSpPr>
        <p:spPr bwMode="auto">
          <a:xfrm>
            <a:off x="77819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39" name="'z'"/>
          <p:cNvSpPr txBox="1">
            <a:spLocks noChangeArrowheads="1"/>
          </p:cNvSpPr>
          <p:nvPr/>
        </p:nvSpPr>
        <p:spPr bwMode="auto">
          <a:xfrm>
            <a:off x="85629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sp>
        <p:nvSpPr>
          <p:cNvPr id="41" name="Oh no! Button"/>
          <p:cNvSpPr/>
          <p:nvPr/>
        </p:nvSpPr>
        <p:spPr>
          <a:xfrm>
            <a:off x="3414714" y="3478214"/>
            <a:ext cx="974725"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Oh no!</a:t>
            </a:r>
          </a:p>
        </p:txBody>
      </p:sp>
      <p:sp>
        <p:nvSpPr>
          <p:cNvPr id="42" name="'i'"/>
          <p:cNvSpPr txBox="1">
            <a:spLocks noChangeArrowheads="1"/>
          </p:cNvSpPr>
          <p:nvPr/>
        </p:nvSpPr>
        <p:spPr bwMode="auto">
          <a:xfrm>
            <a:off x="8886826" y="44307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43" name="Rounded Rectangle 42"/>
          <p:cNvSpPr/>
          <p:nvPr/>
        </p:nvSpPr>
        <p:spPr>
          <a:xfrm>
            <a:off x="4984750" y="819151"/>
            <a:ext cx="4927600" cy="64611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a:solidFill>
                  <a:srgbClr val="FF4343"/>
                </a:solidFill>
              </a:rPr>
              <a:t>Click here for a clue!</a:t>
            </a:r>
          </a:p>
        </p:txBody>
      </p:sp>
    </p:spTree>
    <p:extLst>
      <p:ext uri="{BB962C8B-B14F-4D97-AF65-F5344CB8AC3E}">
        <p14:creationId xmlns:p14="http://schemas.microsoft.com/office/powerpoint/2010/main" val="2191258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nodeType="clickPar">
                      <p:stCondLst>
                        <p:cond delay="0"/>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1.66667E-6 3.7037E-7 L 0.2684 -0.26644 " pathEditMode="relative" rAng="0" ptsTypes="AA">
                                      <p:cBhvr>
                                        <p:cTn id="6" dur="2000" fill="hold"/>
                                        <p:tgtEl>
                                          <p:spTgt spid="18"/>
                                        </p:tgtEl>
                                        <p:attrNameLst>
                                          <p:attrName>ppt_x</p:attrName>
                                          <p:attrName>ppt_y</p:attrName>
                                        </p:attrNameLst>
                                      </p:cBhvr>
                                      <p:rCtr x="13420" y="-13333"/>
                                    </p:animMotion>
                                  </p:childTnLst>
                                </p:cTn>
                              </p:par>
                            </p:childTnLst>
                          </p:cTn>
                        </p:par>
                      </p:childTnLst>
                    </p:cTn>
                  </p:par>
                </p:childTnLst>
              </p:cTn>
              <p:nextCondLst>
                <p:cond evt="onClick" delay="0">
                  <p:tgtEl>
                    <p:spTgt spid="18"/>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xit" presetSubtype="0" fill="hold" grpId="0" nodeType="click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0" presetClass="exit" presetSubtype="0" fill="hold" grpId="0" nodeType="click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0" presetClass="exit" presetSubtype="0" fill="hold" grpId="0" nodeType="clickEffect">
                                  <p:stCondLst>
                                    <p:cond delay="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29"/>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0" presetClass="exit" presetSubtype="0" fill="hold" grpId="0" nodeType="clickEffect">
                                  <p:stCondLst>
                                    <p:cond delay="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30"/>
                                        </p:tgtEl>
                                      </p:cBhvr>
                                    </p:animEffect>
                                    <p:set>
                                      <p:cBhvr>
                                        <p:cTn id="42"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3" restart="whenNotActive" fill="hold" evtFilter="cancelBubble" nodeType="interactiveSeq">
                <p:stCondLst>
                  <p:cond evt="onClick" delay="0">
                    <p:tgtEl>
                      <p:spTgt spid="34"/>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0" presetClass="exit" presetSubtype="0" fill="hold" grpId="0" nodeType="clickEffect">
                                  <p:stCondLst>
                                    <p:cond delay="0"/>
                                  </p:stCondLst>
                                  <p:childTnLst>
                                    <p:animEffect transition="out" filter="fade">
                                      <p:cBhvr>
                                        <p:cTn id="47" dur="500"/>
                                        <p:tgtEl>
                                          <p:spTgt spid="34"/>
                                        </p:tgtEl>
                                      </p:cBhvr>
                                    </p:animEffect>
                                    <p:set>
                                      <p:cBhvr>
                                        <p:cTn id="4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10" presetClass="exit" presetSubtype="0" fill="hold" grpId="0" nodeType="clickEffect">
                                  <p:stCondLst>
                                    <p:cond delay="0"/>
                                  </p:stCondLst>
                                  <p:childTnLst>
                                    <p:animEffect transition="out" filter="fade">
                                      <p:cBhvr>
                                        <p:cTn id="53" dur="500"/>
                                        <p:tgtEl>
                                          <p:spTgt spid="35"/>
                                        </p:tgtEl>
                                      </p:cBhvr>
                                    </p:animEffect>
                                    <p:set>
                                      <p:cBhvr>
                                        <p:cTn id="5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5" restart="whenNotActive" fill="hold" evtFilter="cancelBubble" nodeType="interactiveSeq">
                <p:stCondLst>
                  <p:cond evt="onClick" delay="0">
                    <p:tgtEl>
                      <p:spTgt spid="36"/>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0" presetClass="exit" presetSubtype="0" fill="hold" grpId="0" nodeType="clickEffect">
                                  <p:stCondLst>
                                    <p:cond delay="0"/>
                                  </p:stCondLst>
                                  <p:childTnLst>
                                    <p:animEffect transition="out" filter="fade">
                                      <p:cBhvr>
                                        <p:cTn id="59" dur="500"/>
                                        <p:tgtEl>
                                          <p:spTgt spid="36"/>
                                        </p:tgtEl>
                                      </p:cBhvr>
                                    </p:animEffect>
                                    <p:set>
                                      <p:cBhvr>
                                        <p:cTn id="6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61" restart="whenNotActive" fill="hold" evtFilter="cancelBubble" nodeType="interactiveSeq">
                <p:stCondLst>
                  <p:cond evt="onClick" delay="0">
                    <p:tgtEl>
                      <p:spTgt spid="37"/>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10" presetClass="exit" presetSubtype="0" fill="hold" grpId="0" nodeType="clickEffect">
                                  <p:stCondLst>
                                    <p:cond delay="0"/>
                                  </p:stCondLst>
                                  <p:childTnLst>
                                    <p:animEffect transition="out" filter="fade">
                                      <p:cBhvr>
                                        <p:cTn id="65" dur="500"/>
                                        <p:tgtEl>
                                          <p:spTgt spid="37"/>
                                        </p:tgtEl>
                                      </p:cBhvr>
                                    </p:animEffect>
                                    <p:set>
                                      <p:cBhvr>
                                        <p:cTn id="66"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7" restart="whenNotActive" fill="hold" evtFilter="cancelBubble" nodeType="interactiveSeq">
                <p:stCondLst>
                  <p:cond evt="onClick" delay="0">
                    <p:tgtEl>
                      <p:spTgt spid="39"/>
                    </p:tgtEl>
                  </p:cond>
                </p:stCondLst>
                <p:endSync evt="end" delay="0">
                  <p:rtn val="all"/>
                </p:endSync>
                <p:childTnLst>
                  <p:par>
                    <p:cTn id="68" fill="hold" nodeType="clickPar">
                      <p:stCondLst>
                        <p:cond delay="indefinite"/>
                      </p:stCondLst>
                      <p:childTnLst>
                        <p:par>
                          <p:cTn id="69" fill="hold" nodeType="withGroup">
                            <p:stCondLst>
                              <p:cond delay="0"/>
                            </p:stCondLst>
                            <p:childTnLst>
                              <p:par>
                                <p:cTn id="70" presetID="10" presetClass="exit" presetSubtype="0" fill="hold" grpId="0"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3" restart="whenNotActive" fill="hold" evtFilter="cancelBubble" nodeType="interactiveSeq">
                <p:stCondLst>
                  <p:cond evt="onClick" delay="0">
                    <p:tgtEl>
                      <p:spTgt spid="41"/>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10" presetClass="entr" presetSubtype="0" fill="hold" nodeType="click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fade">
                                      <p:cBhvr>
                                        <p:cTn id="78" dur="500"/>
                                        <p:tgtEl>
                                          <p:spTgt spid="3"/>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nodeType="click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fade">
                                      <p:cBhvr>
                                        <p:cTn id="83" dur="500"/>
                                        <p:tgtEl>
                                          <p:spTgt spid="4"/>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nodeType="click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nodeType="clickEffect">
                                  <p:stCondLst>
                                    <p:cond delay="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500"/>
                                        <p:tgtEl>
                                          <p:spTgt spid="6"/>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10" presetClass="entr" presetSubtype="0" fill="hold" nodeType="clickEffect">
                                  <p:stCondLst>
                                    <p:cond delay="0"/>
                                  </p:stCondLst>
                                  <p:childTnLst>
                                    <p:set>
                                      <p:cBhvr>
                                        <p:cTn id="97" dur="1" fill="hold">
                                          <p:stCondLst>
                                            <p:cond delay="0"/>
                                          </p:stCondLst>
                                        </p:cTn>
                                        <p:tgtEl>
                                          <p:spTgt spid="7"/>
                                        </p:tgtEl>
                                        <p:attrNameLst>
                                          <p:attrName>style.visibility</p:attrName>
                                        </p:attrNameLst>
                                      </p:cBhvr>
                                      <p:to>
                                        <p:strVal val="visible"/>
                                      </p:to>
                                    </p:set>
                                    <p:animEffect transition="in" filter="fade">
                                      <p:cBhvr>
                                        <p:cTn id="98" dur="500"/>
                                        <p:tgtEl>
                                          <p:spTgt spid="7"/>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0" presetClass="entr" presetSubtype="0" fill="hold" nodeType="clickEffect">
                                  <p:stCondLst>
                                    <p:cond delay="0"/>
                                  </p:stCondLst>
                                  <p:childTnLst>
                                    <p:set>
                                      <p:cBhvr>
                                        <p:cTn id="102" dur="1" fill="hold">
                                          <p:stCondLst>
                                            <p:cond delay="0"/>
                                          </p:stCondLst>
                                        </p:cTn>
                                        <p:tgtEl>
                                          <p:spTgt spid="8"/>
                                        </p:tgtEl>
                                        <p:attrNameLst>
                                          <p:attrName>style.visibility</p:attrName>
                                        </p:attrNameLst>
                                      </p:cBhvr>
                                      <p:to>
                                        <p:strVal val="visible"/>
                                      </p:to>
                                    </p:set>
                                    <p:animEffect transition="in" filter="fade">
                                      <p:cBhvr>
                                        <p:cTn id="103" dur="500"/>
                                        <p:tgtEl>
                                          <p:spTgt spid="8"/>
                                        </p:tgtEl>
                                      </p:cBhvr>
                                    </p:animEffect>
                                  </p:childTnLst>
                                </p:cTn>
                              </p:par>
                            </p:childTnLst>
                          </p:cTn>
                        </p:par>
                      </p:childTnLst>
                    </p:cTn>
                  </p:par>
                </p:childTnLst>
              </p:cTn>
              <p:nextCondLst>
                <p:cond evt="onClick" delay="0">
                  <p:tgtEl>
                    <p:spTgt spid="41"/>
                  </p:tgtEl>
                </p:cond>
              </p:nextCondLst>
            </p:seq>
            <p:seq concurrent="1" nextAc="seek">
              <p:cTn id="104" restart="whenNotActive" fill="hold" evtFilter="cancelBubble" nodeType="interactiveSeq">
                <p:stCondLst>
                  <p:cond evt="onClick" delay="0">
                    <p:tgtEl>
                      <p:spTgt spid="16"/>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10" presetClass="exit" presetSubtype="0" fill="hold" grpId="0" nodeType="clickEffect">
                                  <p:stCondLst>
                                    <p:cond delay="0"/>
                                  </p:stCondLst>
                                  <p:childTnLst>
                                    <p:animEffect transition="out" filter="fade">
                                      <p:cBhvr>
                                        <p:cTn id="108" dur="500"/>
                                        <p:tgtEl>
                                          <p:spTgt spid="16"/>
                                        </p:tgtEl>
                                      </p:cBhvr>
                                    </p:animEffect>
                                    <p:set>
                                      <p:cBhvr>
                                        <p:cTn id="10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0" restart="whenNotActive" fill="hold" evtFilter="cancelBubble" nodeType="interactiveSeq">
                <p:stCondLst>
                  <p:cond evt="onClick" delay="0">
                    <p:tgtEl>
                      <p:spTgt spid="21"/>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0" presetClass="exit" presetSubtype="0" fill="hold" grpId="0" nodeType="clickEffect">
                                  <p:stCondLst>
                                    <p:cond delay="0"/>
                                  </p:stCondLst>
                                  <p:childTnLst>
                                    <p:animEffect transition="out" filter="fade">
                                      <p:cBhvr>
                                        <p:cTn id="114" dur="500"/>
                                        <p:tgtEl>
                                          <p:spTgt spid="21"/>
                                        </p:tgtEl>
                                      </p:cBhvr>
                                    </p:animEffect>
                                    <p:set>
                                      <p:cBhvr>
                                        <p:cTn id="11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6" restart="whenNotActive" fill="hold" evtFilter="cancelBubble" nodeType="interactiveSeq">
                <p:stCondLst>
                  <p:cond evt="onClick" delay="0">
                    <p:tgtEl>
                      <p:spTgt spid="24"/>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10" presetClass="exit" presetSubtype="0" fill="hold" grpId="0" nodeType="clickEffect">
                                  <p:stCondLst>
                                    <p:cond delay="0"/>
                                  </p:stCondLst>
                                  <p:childTnLst>
                                    <p:animEffect transition="out" filter="fade">
                                      <p:cBhvr>
                                        <p:cTn id="120" dur="500"/>
                                        <p:tgtEl>
                                          <p:spTgt spid="24"/>
                                        </p:tgtEl>
                                      </p:cBhvr>
                                    </p:animEffect>
                                    <p:set>
                                      <p:cBhvr>
                                        <p:cTn id="12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2" restart="whenNotActive" fill="hold" evtFilter="cancelBubble" nodeType="interactiveSeq">
                <p:stCondLst>
                  <p:cond evt="onClick" delay="0">
                    <p:tgtEl>
                      <p:spTgt spid="25"/>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0" presetClass="exit" presetSubtype="0" fill="hold" grpId="0" nodeType="clickEffect">
                                  <p:stCondLst>
                                    <p:cond delay="0"/>
                                  </p:stCondLst>
                                  <p:childTnLst>
                                    <p:animEffect transition="out" filter="fade">
                                      <p:cBhvr>
                                        <p:cTn id="126" dur="500"/>
                                        <p:tgtEl>
                                          <p:spTgt spid="25"/>
                                        </p:tgtEl>
                                      </p:cBhvr>
                                    </p:animEffect>
                                    <p:set>
                                      <p:cBhvr>
                                        <p:cTn id="12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10" presetClass="exit" presetSubtype="0" fill="hold" grpId="0" nodeType="clickEffect">
                                  <p:stCondLst>
                                    <p:cond delay="0"/>
                                  </p:stCondLst>
                                  <p:childTnLst>
                                    <p:animEffect transition="out" filter="fade">
                                      <p:cBhvr>
                                        <p:cTn id="132" dur="500"/>
                                        <p:tgtEl>
                                          <p:spTgt spid="28"/>
                                        </p:tgtEl>
                                      </p:cBhvr>
                                    </p:animEffect>
                                    <p:set>
                                      <p:cBhvr>
                                        <p:cTn id="13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34" restart="whenNotActive" fill="hold" evtFilter="cancelBubble" nodeType="interactiveSeq">
                <p:stCondLst>
                  <p:cond evt="onClick" delay="0">
                    <p:tgtEl>
                      <p:spTgt spid="33"/>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10" presetClass="exit" presetSubtype="0" fill="hold" grpId="0" nodeType="clickEffect">
                                  <p:stCondLst>
                                    <p:cond delay="0"/>
                                  </p:stCondLst>
                                  <p:childTnLst>
                                    <p:animEffect transition="out" filter="fade">
                                      <p:cBhvr>
                                        <p:cTn id="138" dur="500"/>
                                        <p:tgtEl>
                                          <p:spTgt spid="33"/>
                                        </p:tgtEl>
                                      </p:cBhvr>
                                    </p:animEffect>
                                    <p:set>
                                      <p:cBhvr>
                                        <p:cTn id="13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0" restart="whenNotActive" fill="hold" evtFilter="cancelBubble" nodeType="interactiveSeq">
                <p:stCondLst>
                  <p:cond evt="onClick" delay="0">
                    <p:tgtEl>
                      <p:spTgt spid="27"/>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42" presetClass="path" presetSubtype="0" accel="50000" decel="50000" fill="hold" grpId="0" nodeType="clickEffect">
                                  <p:stCondLst>
                                    <p:cond delay="0"/>
                                  </p:stCondLst>
                                  <p:childTnLst>
                                    <p:animMotion origin="layout" path="M -1.94444E-6 -2.96296E-6 L 0.07917 -0.34977 " pathEditMode="relative" rAng="0" ptsTypes="AA">
                                      <p:cBhvr>
                                        <p:cTn id="144" dur="2000" fill="hold"/>
                                        <p:tgtEl>
                                          <p:spTgt spid="27"/>
                                        </p:tgtEl>
                                        <p:attrNameLst>
                                          <p:attrName>ppt_x</p:attrName>
                                          <p:attrName>ppt_y</p:attrName>
                                        </p:attrNameLst>
                                      </p:cBhvr>
                                      <p:rCtr x="3958" y="-17500"/>
                                    </p:animMotion>
                                  </p:childTnLst>
                                </p:cTn>
                              </p:par>
                            </p:childTnLst>
                          </p:cTn>
                        </p:par>
                      </p:childTnLst>
                    </p:cTn>
                  </p:par>
                </p:childTnLst>
              </p:cTn>
              <p:nextCondLst>
                <p:cond evt="onClick" delay="0">
                  <p:tgtEl>
                    <p:spTgt spid="27"/>
                  </p:tgtEl>
                </p:cond>
              </p:nextCondLst>
            </p:seq>
            <p:seq concurrent="1" nextAc="seek">
              <p:cTn id="145" restart="whenNotActive" fill="hold" evtFilter="cancelBubble" nodeType="interactiveSeq">
                <p:stCondLst>
                  <p:cond evt="onClick" delay="0">
                    <p:tgtEl>
                      <p:spTgt spid="15"/>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15"/>
                                        </p:tgtEl>
                                      </p:cBhvr>
                                    </p:animEffect>
                                    <p:set>
                                      <p:cBhvr>
                                        <p:cTn id="15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51" restart="whenNotActive" fill="hold" evtFilter="cancelBubble" nodeType="interactiveSeq">
                <p:stCondLst>
                  <p:cond evt="onClick" delay="0">
                    <p:tgtEl>
                      <p:spTgt spid="14"/>
                    </p:tgtEl>
                  </p:cond>
                </p:stCondLst>
                <p:endSync evt="end" delay="0">
                  <p:rtn val="all"/>
                </p:endSync>
                <p:childTnLst>
                  <p:par>
                    <p:cTn id="152" fill="hold" nodeType="clickPar">
                      <p:stCondLst>
                        <p:cond delay="0"/>
                      </p:stCondLst>
                      <p:childTnLst>
                        <p:par>
                          <p:cTn id="153" fill="hold" nodeType="withGroup">
                            <p:stCondLst>
                              <p:cond delay="0"/>
                            </p:stCondLst>
                            <p:childTnLst>
                              <p:par>
                                <p:cTn id="154" presetID="10" presetClass="exit" presetSubtype="0" fill="hold" grpId="0" nodeType="clickEffect">
                                  <p:stCondLst>
                                    <p:cond delay="0"/>
                                  </p:stCondLst>
                                  <p:childTnLst>
                                    <p:animEffect transition="out" filter="fade">
                                      <p:cBhvr>
                                        <p:cTn id="155" dur="500"/>
                                        <p:tgtEl>
                                          <p:spTgt spid="14"/>
                                        </p:tgtEl>
                                      </p:cBhvr>
                                    </p:animEffect>
                                    <p:set>
                                      <p:cBhvr>
                                        <p:cTn id="15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57" restart="whenNotActive" fill="hold" evtFilter="cancelBubble" nodeType="interactiveSeq">
                <p:stCondLst>
                  <p:cond evt="onClick" delay="0">
                    <p:tgtEl>
                      <p:spTgt spid="22"/>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42" presetClass="path" presetSubtype="0" accel="50000" decel="50000" fill="hold" grpId="0" nodeType="clickEffect">
                                  <p:stCondLst>
                                    <p:cond delay="0"/>
                                  </p:stCondLst>
                                  <p:childTnLst>
                                    <p:animMotion origin="layout" path="M 5E-6 3.7037E-7 L -0.31146 -0.26713 " pathEditMode="relative" rAng="0" ptsTypes="AA">
                                      <p:cBhvr>
                                        <p:cTn id="161" dur="2000" fill="hold"/>
                                        <p:tgtEl>
                                          <p:spTgt spid="22"/>
                                        </p:tgtEl>
                                        <p:attrNameLst>
                                          <p:attrName>ppt_x</p:attrName>
                                          <p:attrName>ppt_y</p:attrName>
                                        </p:attrNameLst>
                                      </p:cBhvr>
                                      <p:rCtr x="-15573" y="-13356"/>
                                    </p:animMotion>
                                  </p:childTnLst>
                                </p:cTn>
                              </p:par>
                              <p:par>
                                <p:cTn id="162" presetID="1" presetClass="entr" presetSubtype="0" fill="hold" grpId="1" nodeType="withEffect">
                                  <p:stCondLst>
                                    <p:cond delay="0"/>
                                  </p:stCondLst>
                                  <p:childTnLst>
                                    <p:set>
                                      <p:cBhvr>
                                        <p:cTn id="163" dur="1" fill="hold">
                                          <p:stCondLst>
                                            <p:cond delay="0"/>
                                          </p:stCondLst>
                                        </p:cTn>
                                        <p:tgtEl>
                                          <p:spTgt spid="42"/>
                                        </p:tgtEl>
                                        <p:attrNameLst>
                                          <p:attrName>style.visibility</p:attrName>
                                        </p:attrNameLst>
                                      </p:cBhvr>
                                      <p:to>
                                        <p:strVal val="visible"/>
                                      </p:to>
                                    </p:set>
                                  </p:childTnLst>
                                </p:cTn>
                              </p:par>
                              <p:par>
                                <p:cTn id="164" presetID="42" presetClass="path" presetSubtype="0" accel="50000" decel="50000" fill="hold" grpId="0" nodeType="withEffect">
                                  <p:stCondLst>
                                    <p:cond delay="0"/>
                                  </p:stCondLst>
                                  <p:childTnLst>
                                    <p:animMotion origin="layout" path="M -4.16667E-6 3.7037E-7 L -0.17118 -0.26713 " pathEditMode="relative" rAng="0" ptsTypes="AA">
                                      <p:cBhvr>
                                        <p:cTn id="165" dur="2000" fill="hold"/>
                                        <p:tgtEl>
                                          <p:spTgt spid="42"/>
                                        </p:tgtEl>
                                        <p:attrNameLst>
                                          <p:attrName>ppt_x</p:attrName>
                                          <p:attrName>ppt_y</p:attrName>
                                        </p:attrNameLst>
                                      </p:cBhvr>
                                      <p:rCtr x="-8559" y="-13356"/>
                                    </p:animMotion>
                                  </p:childTnLst>
                                </p:cTn>
                              </p:par>
                            </p:childTnLst>
                          </p:cTn>
                        </p:par>
                      </p:childTnLst>
                    </p:cTn>
                  </p:par>
                </p:childTnLst>
              </p:cTn>
              <p:nextCondLst>
                <p:cond evt="onClick" delay="0">
                  <p:tgtEl>
                    <p:spTgt spid="22"/>
                  </p:tgtEl>
                </p:cond>
              </p:nextCondLst>
            </p:seq>
            <p:seq concurrent="1" nextAc="seek">
              <p:cTn id="166" restart="whenNotActive" fill="hold" evtFilter="cancelBubble" nodeType="interactiveSeq">
                <p:stCondLst>
                  <p:cond evt="onClick" delay="0">
                    <p:tgtEl>
                      <p:spTgt spid="32"/>
                    </p:tgtEl>
                  </p:cond>
                </p:stCondLst>
                <p:endSync evt="end" delay="0">
                  <p:rtn val="all"/>
                </p:endSync>
                <p:childTnLst>
                  <p:par>
                    <p:cTn id="167" fill="hold" nodeType="clickPar">
                      <p:stCondLst>
                        <p:cond delay="0"/>
                      </p:stCondLst>
                      <p:childTnLst>
                        <p:par>
                          <p:cTn id="168" fill="hold" nodeType="withGroup">
                            <p:stCondLst>
                              <p:cond delay="0"/>
                            </p:stCondLst>
                            <p:childTnLst>
                              <p:par>
                                <p:cTn id="169" presetID="42" presetClass="path" presetSubtype="0" accel="50000" decel="50000" fill="hold" grpId="0" nodeType="clickEffect">
                                  <p:stCondLst>
                                    <p:cond delay="0"/>
                                  </p:stCondLst>
                                  <p:childTnLst>
                                    <p:animMotion origin="layout" path="M -8.33333E-7 -4.44444E-6 L 0.41754 -0.43125 " pathEditMode="relative" rAng="0" ptsTypes="AA">
                                      <p:cBhvr>
                                        <p:cTn id="170" dur="2000" fill="hold"/>
                                        <p:tgtEl>
                                          <p:spTgt spid="32"/>
                                        </p:tgtEl>
                                        <p:attrNameLst>
                                          <p:attrName>ppt_x</p:attrName>
                                          <p:attrName>ppt_y</p:attrName>
                                        </p:attrNameLst>
                                      </p:cBhvr>
                                      <p:rCtr x="20868" y="-21574"/>
                                    </p:animMotion>
                                  </p:childTnLst>
                                </p:cTn>
                              </p:par>
                            </p:childTnLst>
                          </p:cTn>
                        </p:par>
                      </p:childTnLst>
                    </p:cTn>
                  </p:par>
                </p:childTnLst>
              </p:cTn>
              <p:nextCondLst>
                <p:cond evt="onClick" delay="0">
                  <p:tgtEl>
                    <p:spTgt spid="32"/>
                  </p:tgtEl>
                </p:cond>
              </p:nextCondLst>
            </p:seq>
            <p:seq concurrent="1" nextAc="seek">
              <p:cTn id="171" restart="whenNotActive" fill="hold" evtFilter="cancelBubble" nodeType="interactiveSeq">
                <p:stCondLst>
                  <p:cond evt="onClick" delay="0">
                    <p:tgtEl>
                      <p:spTgt spid="17"/>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42" presetClass="path" presetSubtype="0" accel="50000" decel="50000" fill="hold" grpId="0" nodeType="clickEffect">
                                  <p:stCondLst>
                                    <p:cond delay="0"/>
                                  </p:stCondLst>
                                  <p:childTnLst>
                                    <p:animMotion origin="layout" path="M -1.66667E-6 3.7037E-7 L 0.30695 -0.26759 " pathEditMode="relative" rAng="0" ptsTypes="AA">
                                      <p:cBhvr>
                                        <p:cTn id="175" dur="2000" fill="hold"/>
                                        <p:tgtEl>
                                          <p:spTgt spid="17"/>
                                        </p:tgtEl>
                                        <p:attrNameLst>
                                          <p:attrName>ppt_x</p:attrName>
                                          <p:attrName>ppt_y</p:attrName>
                                        </p:attrNameLst>
                                      </p:cBhvr>
                                      <p:rCtr x="15347" y="-13380"/>
                                    </p:animMotion>
                                  </p:childTnLst>
                                </p:cTn>
                              </p:par>
                            </p:childTnLst>
                          </p:cTn>
                        </p:par>
                      </p:childTnLst>
                    </p:cTn>
                  </p:par>
                </p:childTnLst>
              </p:cTn>
              <p:nextCondLst>
                <p:cond evt="onClick" delay="0">
                  <p:tgtEl>
                    <p:spTgt spid="17"/>
                  </p:tgtEl>
                </p:cond>
              </p:nextCondLst>
            </p:seq>
            <p:seq concurrent="1" nextAc="seek">
              <p:cTn id="176" restart="whenNotActive" fill="hold" evtFilter="cancelBubble" nodeType="interactiveSeq">
                <p:stCondLst>
                  <p:cond evt="onClick" delay="0">
                    <p:tgtEl>
                      <p:spTgt spid="31"/>
                    </p:tgtEl>
                  </p:cond>
                </p:stCondLst>
                <p:endSync evt="end" delay="0">
                  <p:rtn val="all"/>
                </p:endSync>
                <p:childTnLst>
                  <p:par>
                    <p:cTn id="177" fill="hold" nodeType="clickPar">
                      <p:stCondLst>
                        <p:cond delay="0"/>
                      </p:stCondLst>
                      <p:childTnLst>
                        <p:par>
                          <p:cTn id="178" fill="hold" nodeType="withGroup">
                            <p:stCondLst>
                              <p:cond delay="0"/>
                            </p:stCondLst>
                            <p:childTnLst>
                              <p:par>
                                <p:cTn id="179" presetID="10" presetClass="exit" presetSubtype="0" fill="hold" grpId="0" nodeType="clickEffect">
                                  <p:stCondLst>
                                    <p:cond delay="0"/>
                                  </p:stCondLst>
                                  <p:childTnLst>
                                    <p:animEffect transition="out" filter="fade">
                                      <p:cBhvr>
                                        <p:cTn id="180" dur="500"/>
                                        <p:tgtEl>
                                          <p:spTgt spid="31"/>
                                        </p:tgtEl>
                                      </p:cBhvr>
                                    </p:animEffect>
                                    <p:set>
                                      <p:cBhvr>
                                        <p:cTn id="18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82" restart="whenNotActive" fill="hold" evtFilter="cancelBubble" nodeType="interactiveSeq">
                <p:stCondLst>
                  <p:cond evt="onClick" delay="0">
                    <p:tgtEl>
                      <p:spTgt spid="38"/>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10" presetClass="exit" presetSubtype="0" fill="hold" grpId="0" nodeType="clickEffect">
                                  <p:stCondLst>
                                    <p:cond delay="0"/>
                                  </p:stCondLst>
                                  <p:childTnLst>
                                    <p:animEffect transition="out" filter="fade">
                                      <p:cBhvr>
                                        <p:cTn id="186" dur="500"/>
                                        <p:tgtEl>
                                          <p:spTgt spid="38"/>
                                        </p:tgtEl>
                                      </p:cBhvr>
                                    </p:animEffect>
                                    <p:set>
                                      <p:cBhvr>
                                        <p:cTn id="18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88" restart="whenNotActive" fill="hold" evtFilter="cancelBubble" nodeType="interactiveSeq">
                <p:stCondLst>
                  <p:cond evt="onClick" delay="0">
                    <p:tgtEl>
                      <p:spTgt spid="43"/>
                    </p:tgtEl>
                  </p:cond>
                </p:stCondLst>
                <p:endSync evt="end" delay="0">
                  <p:rtn val="all"/>
                </p:endSync>
                <p:childTnLst>
                  <p:par>
                    <p:cTn id="189" fill="hold" nodeType="clickPar">
                      <p:stCondLst>
                        <p:cond delay="0"/>
                      </p:stCondLst>
                      <p:childTnLst>
                        <p:par>
                          <p:cTn id="190" fill="hold" nodeType="withGroup">
                            <p:stCondLst>
                              <p:cond delay="0"/>
                            </p:stCondLst>
                            <p:childTnLst>
                              <p:par>
                                <p:cTn id="191" presetID="10" presetClass="exit" presetSubtype="0" fill="hold" grpId="0" nodeType="clickEffect">
                                  <p:stCondLst>
                                    <p:cond delay="0"/>
                                  </p:stCondLst>
                                  <p:childTnLst>
                                    <p:animEffect transition="out" filter="fade">
                                      <p:cBhvr>
                                        <p:cTn id="192" dur="500"/>
                                        <p:tgtEl>
                                          <p:spTgt spid="43"/>
                                        </p:tgtEl>
                                      </p:cBhvr>
                                    </p:animEffect>
                                    <p:set>
                                      <p:cBhvr>
                                        <p:cTn id="193"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2" grpId="0"/>
      <p:bldP spid="42" grpId="1"/>
      <p:bldP spid="4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M Hea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825501"/>
            <a:ext cx="212090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M No Arm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3276" y="828676"/>
            <a:ext cx="211772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HM R Arm"/>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71688" y="825501"/>
            <a:ext cx="271145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HM Torso and Arm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73276" y="825501"/>
            <a:ext cx="2709863"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HM Arms and Left L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76451" y="820738"/>
            <a:ext cx="2708275"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HM Full"/>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71688" y="820739"/>
            <a:ext cx="2743200"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4-Point Star 8"/>
          <p:cNvSpPr/>
          <p:nvPr/>
        </p:nvSpPr>
        <p:spPr>
          <a:xfrm>
            <a:off x="8782051" y="2322513"/>
            <a:ext cx="276225" cy="323850"/>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0" name="Rectangle 9"/>
          <p:cNvSpPr/>
          <p:nvPr/>
        </p:nvSpPr>
        <p:spPr>
          <a:xfrm>
            <a:off x="2281238" y="4364039"/>
            <a:ext cx="7631112" cy="1741487"/>
          </a:xfrm>
          <a:prstGeom prst="rect">
            <a:avLst/>
          </a:prstGeom>
          <a:solidFill>
            <a:srgbClr val="F4CB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a:defRPr/>
            </a:pPr>
            <a:endParaRPr lang="en-GB" dirty="0">
              <a:solidFill>
                <a:schemeClr val="tx1"/>
              </a:solidFill>
            </a:endParaRPr>
          </a:p>
        </p:txBody>
      </p:sp>
      <p:sp>
        <p:nvSpPr>
          <p:cNvPr id="47114" name="TextBox 21"/>
          <p:cNvSpPr txBox="1">
            <a:spLocks noChangeArrowheads="1"/>
          </p:cNvSpPr>
          <p:nvPr/>
        </p:nvSpPr>
        <p:spPr bwMode="auto">
          <a:xfrm>
            <a:off x="4597401" y="2317751"/>
            <a:ext cx="5788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defRPr/>
            </a:pPr>
            <a:r>
              <a:rPr lang="en-GB" altLang="en-US" sz="4800" spc="600" dirty="0">
                <a:solidFill>
                  <a:schemeClr val="tx1"/>
                </a:solidFill>
                <a:latin typeface="Twinkl Thin" panose="02000000000000000000" pitchFamily="2" charset="0"/>
              </a:rPr>
              <a:t>__________</a:t>
            </a:r>
            <a:endParaRPr lang="en-GB" altLang="en-US" sz="3200" spc="600" dirty="0">
              <a:solidFill>
                <a:schemeClr val="tx1"/>
              </a:solidFill>
            </a:endParaRPr>
          </a:p>
        </p:txBody>
      </p:sp>
      <p:sp>
        <p:nvSpPr>
          <p:cNvPr id="12" name="Freeform 11"/>
          <p:cNvSpPr/>
          <p:nvPr/>
        </p:nvSpPr>
        <p:spPr>
          <a:xfrm rot="10800000">
            <a:off x="4956175" y="760414"/>
            <a:ext cx="4978400" cy="985837"/>
          </a:xfrm>
          <a:custGeom>
            <a:avLst/>
            <a:gdLst>
              <a:gd name="connsiteX0" fmla="*/ 5373889 w 5505450"/>
              <a:gd name="connsiteY0" fmla="*/ 985139 h 985139"/>
              <a:gd name="connsiteX1" fmla="*/ 131561 w 5505450"/>
              <a:gd name="connsiteY1" fmla="*/ 985139 h 985139"/>
              <a:gd name="connsiteX2" fmla="*/ 0 w 5505450"/>
              <a:gd name="connsiteY2" fmla="*/ 853578 h 985139"/>
              <a:gd name="connsiteX3" fmla="*/ 0 w 5505450"/>
              <a:gd name="connsiteY3" fmla="*/ 327348 h 985139"/>
              <a:gd name="connsiteX4" fmla="*/ 131561 w 5505450"/>
              <a:gd name="connsiteY4" fmla="*/ 195787 h 985139"/>
              <a:gd name="connsiteX5" fmla="*/ 5128670 w 5505450"/>
              <a:gd name="connsiteY5" fmla="*/ 195787 h 985139"/>
              <a:gd name="connsiteX6" fmla="*/ 5211892 w 5505450"/>
              <a:gd name="connsiteY6" fmla="*/ 0 h 985139"/>
              <a:gd name="connsiteX7" fmla="*/ 5295114 w 5505450"/>
              <a:gd name="connsiteY7" fmla="*/ 195787 h 985139"/>
              <a:gd name="connsiteX8" fmla="*/ 5373889 w 5505450"/>
              <a:gd name="connsiteY8" fmla="*/ 195787 h 985139"/>
              <a:gd name="connsiteX9" fmla="*/ 5505450 w 5505450"/>
              <a:gd name="connsiteY9" fmla="*/ 327348 h 985139"/>
              <a:gd name="connsiteX10" fmla="*/ 5505450 w 5505450"/>
              <a:gd name="connsiteY10" fmla="*/ 853578 h 985139"/>
              <a:gd name="connsiteX11" fmla="*/ 5373889 w 5505450"/>
              <a:gd name="connsiteY11" fmla="*/ 985139 h 98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450" h="985139">
                <a:moveTo>
                  <a:pt x="5373889" y="985139"/>
                </a:moveTo>
                <a:lnTo>
                  <a:pt x="131561" y="985139"/>
                </a:lnTo>
                <a:cubicBezTo>
                  <a:pt x="58902" y="985139"/>
                  <a:pt x="0" y="926237"/>
                  <a:pt x="0" y="853578"/>
                </a:cubicBezTo>
                <a:lnTo>
                  <a:pt x="0" y="327348"/>
                </a:lnTo>
                <a:cubicBezTo>
                  <a:pt x="0" y="254689"/>
                  <a:pt x="58902" y="195787"/>
                  <a:pt x="131561" y="195787"/>
                </a:cubicBezTo>
                <a:lnTo>
                  <a:pt x="5128670" y="195787"/>
                </a:lnTo>
                <a:lnTo>
                  <a:pt x="5211892" y="0"/>
                </a:lnTo>
                <a:lnTo>
                  <a:pt x="5295114" y="195787"/>
                </a:lnTo>
                <a:lnTo>
                  <a:pt x="5373889" y="195787"/>
                </a:lnTo>
                <a:cubicBezTo>
                  <a:pt x="5446548" y="195787"/>
                  <a:pt x="5505450" y="254689"/>
                  <a:pt x="5505450" y="327348"/>
                </a:cubicBezTo>
                <a:lnTo>
                  <a:pt x="5505450" y="853578"/>
                </a:lnTo>
                <a:cubicBezTo>
                  <a:pt x="5505450" y="926237"/>
                  <a:pt x="5446548" y="985139"/>
                  <a:pt x="5373889" y="98513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324" name="Rectangle 12"/>
          <p:cNvSpPr>
            <a:spLocks noChangeArrowheads="1"/>
          </p:cNvSpPr>
          <p:nvPr/>
        </p:nvSpPr>
        <p:spPr bwMode="auto">
          <a:xfrm>
            <a:off x="5018088" y="971550"/>
            <a:ext cx="4989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Clue: </a:t>
            </a:r>
            <a:r>
              <a:rPr lang="en-GB" altLang="en-US">
                <a:solidFill>
                  <a:schemeClr val="tx1"/>
                </a:solidFill>
              </a:rPr>
              <a:t>Situated on the lower level.</a:t>
            </a:r>
          </a:p>
        </p:txBody>
      </p:sp>
      <p:sp>
        <p:nvSpPr>
          <p:cNvPr id="14" name="'a'"/>
          <p:cNvSpPr txBox="1">
            <a:spLocks noChangeArrowheads="1"/>
          </p:cNvSpPr>
          <p:nvPr/>
        </p:nvSpPr>
        <p:spPr bwMode="auto">
          <a:xfrm>
            <a:off x="26416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15" name="'b'"/>
          <p:cNvSpPr txBox="1">
            <a:spLocks noChangeArrowheads="1"/>
          </p:cNvSpPr>
          <p:nvPr/>
        </p:nvSpPr>
        <p:spPr bwMode="auto">
          <a:xfrm>
            <a:off x="34226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16" name="'c'"/>
          <p:cNvSpPr txBox="1">
            <a:spLocks noChangeArrowheads="1"/>
          </p:cNvSpPr>
          <p:nvPr/>
        </p:nvSpPr>
        <p:spPr bwMode="auto">
          <a:xfrm>
            <a:off x="42037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17" name="'d'"/>
          <p:cNvSpPr txBox="1">
            <a:spLocks noChangeArrowheads="1"/>
          </p:cNvSpPr>
          <p:nvPr/>
        </p:nvSpPr>
        <p:spPr bwMode="auto">
          <a:xfrm>
            <a:off x="49847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18" name="'e'"/>
          <p:cNvSpPr txBox="1">
            <a:spLocks noChangeArrowheads="1"/>
          </p:cNvSpPr>
          <p:nvPr/>
        </p:nvSpPr>
        <p:spPr bwMode="auto">
          <a:xfrm>
            <a:off x="57658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19" name="'f'"/>
          <p:cNvSpPr txBox="1">
            <a:spLocks noChangeArrowheads="1"/>
          </p:cNvSpPr>
          <p:nvPr/>
        </p:nvSpPr>
        <p:spPr bwMode="auto">
          <a:xfrm>
            <a:off x="65468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20" name="'g'"/>
          <p:cNvSpPr txBox="1">
            <a:spLocks noChangeArrowheads="1"/>
          </p:cNvSpPr>
          <p:nvPr/>
        </p:nvSpPr>
        <p:spPr bwMode="auto">
          <a:xfrm>
            <a:off x="73279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21" name="'h'"/>
          <p:cNvSpPr txBox="1">
            <a:spLocks noChangeArrowheads="1"/>
          </p:cNvSpPr>
          <p:nvPr/>
        </p:nvSpPr>
        <p:spPr bwMode="auto">
          <a:xfrm>
            <a:off x="81089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22" name="'i'"/>
          <p:cNvSpPr txBox="1">
            <a:spLocks noChangeArrowheads="1"/>
          </p:cNvSpPr>
          <p:nvPr/>
        </p:nvSpPr>
        <p:spPr bwMode="auto">
          <a:xfrm>
            <a:off x="8891588" y="44307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23" name="'j'"/>
          <p:cNvSpPr txBox="1">
            <a:spLocks noChangeArrowheads="1"/>
          </p:cNvSpPr>
          <p:nvPr/>
        </p:nvSpPr>
        <p:spPr bwMode="auto">
          <a:xfrm>
            <a:off x="26416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24" name="'k'"/>
          <p:cNvSpPr txBox="1">
            <a:spLocks noChangeArrowheads="1"/>
          </p:cNvSpPr>
          <p:nvPr/>
        </p:nvSpPr>
        <p:spPr bwMode="auto">
          <a:xfrm>
            <a:off x="34226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25" name="'l'"/>
          <p:cNvSpPr txBox="1">
            <a:spLocks noChangeArrowheads="1"/>
          </p:cNvSpPr>
          <p:nvPr/>
        </p:nvSpPr>
        <p:spPr bwMode="auto">
          <a:xfrm>
            <a:off x="42037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26" name="'m'"/>
          <p:cNvSpPr txBox="1">
            <a:spLocks noChangeArrowheads="1"/>
          </p:cNvSpPr>
          <p:nvPr/>
        </p:nvSpPr>
        <p:spPr bwMode="auto">
          <a:xfrm>
            <a:off x="49847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27" name="'n'"/>
          <p:cNvSpPr txBox="1">
            <a:spLocks noChangeArrowheads="1"/>
          </p:cNvSpPr>
          <p:nvPr/>
        </p:nvSpPr>
        <p:spPr bwMode="auto">
          <a:xfrm>
            <a:off x="5767388" y="50022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28" name="'o'"/>
          <p:cNvSpPr txBox="1">
            <a:spLocks noChangeArrowheads="1"/>
          </p:cNvSpPr>
          <p:nvPr/>
        </p:nvSpPr>
        <p:spPr bwMode="auto">
          <a:xfrm>
            <a:off x="65468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29" name="'p'"/>
          <p:cNvSpPr txBox="1">
            <a:spLocks noChangeArrowheads="1"/>
          </p:cNvSpPr>
          <p:nvPr/>
        </p:nvSpPr>
        <p:spPr bwMode="auto">
          <a:xfrm>
            <a:off x="73279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0" name="'q'"/>
          <p:cNvSpPr txBox="1">
            <a:spLocks noChangeArrowheads="1"/>
          </p:cNvSpPr>
          <p:nvPr/>
        </p:nvSpPr>
        <p:spPr bwMode="auto">
          <a:xfrm>
            <a:off x="81089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1" name="'r'"/>
          <p:cNvSpPr txBox="1">
            <a:spLocks noChangeArrowheads="1"/>
          </p:cNvSpPr>
          <p:nvPr/>
        </p:nvSpPr>
        <p:spPr bwMode="auto">
          <a:xfrm>
            <a:off x="8891588" y="5016501"/>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2" name="'s'"/>
          <p:cNvSpPr txBox="1">
            <a:spLocks noChangeArrowheads="1"/>
          </p:cNvSpPr>
          <p:nvPr/>
        </p:nvSpPr>
        <p:spPr bwMode="auto">
          <a:xfrm>
            <a:off x="30940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3" name="'t'"/>
          <p:cNvSpPr txBox="1">
            <a:spLocks noChangeArrowheads="1"/>
          </p:cNvSpPr>
          <p:nvPr/>
        </p:nvSpPr>
        <p:spPr bwMode="auto">
          <a:xfrm>
            <a:off x="3865563"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4" name="'u'"/>
          <p:cNvSpPr txBox="1">
            <a:spLocks noChangeArrowheads="1"/>
          </p:cNvSpPr>
          <p:nvPr/>
        </p:nvSpPr>
        <p:spPr bwMode="auto">
          <a:xfrm>
            <a:off x="46561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5" name="'v'"/>
          <p:cNvSpPr txBox="1">
            <a:spLocks noChangeArrowheads="1"/>
          </p:cNvSpPr>
          <p:nvPr/>
        </p:nvSpPr>
        <p:spPr bwMode="auto">
          <a:xfrm>
            <a:off x="54371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6" name="'w'"/>
          <p:cNvSpPr txBox="1">
            <a:spLocks noChangeArrowheads="1"/>
          </p:cNvSpPr>
          <p:nvPr/>
        </p:nvSpPr>
        <p:spPr bwMode="auto">
          <a:xfrm>
            <a:off x="62198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7" name="'x'"/>
          <p:cNvSpPr txBox="1">
            <a:spLocks noChangeArrowheads="1"/>
          </p:cNvSpPr>
          <p:nvPr/>
        </p:nvSpPr>
        <p:spPr bwMode="auto">
          <a:xfrm>
            <a:off x="70008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38" name="'y'"/>
          <p:cNvSpPr txBox="1">
            <a:spLocks noChangeArrowheads="1"/>
          </p:cNvSpPr>
          <p:nvPr/>
        </p:nvSpPr>
        <p:spPr bwMode="auto">
          <a:xfrm>
            <a:off x="77819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39" name="'z'"/>
          <p:cNvSpPr txBox="1">
            <a:spLocks noChangeArrowheads="1"/>
          </p:cNvSpPr>
          <p:nvPr/>
        </p:nvSpPr>
        <p:spPr bwMode="auto">
          <a:xfrm>
            <a:off x="85629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sp>
        <p:nvSpPr>
          <p:cNvPr id="41" name="Oh no! Button"/>
          <p:cNvSpPr/>
          <p:nvPr/>
        </p:nvSpPr>
        <p:spPr>
          <a:xfrm>
            <a:off x="3414714" y="3478214"/>
            <a:ext cx="974725"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Oh no!</a:t>
            </a:r>
          </a:p>
        </p:txBody>
      </p:sp>
      <p:sp>
        <p:nvSpPr>
          <p:cNvPr id="43" name="'s'"/>
          <p:cNvSpPr txBox="1">
            <a:spLocks noChangeArrowheads="1"/>
          </p:cNvSpPr>
          <p:nvPr/>
        </p:nvSpPr>
        <p:spPr bwMode="auto">
          <a:xfrm>
            <a:off x="3097213"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44" name="Rounded Rectangle 43"/>
          <p:cNvSpPr/>
          <p:nvPr/>
        </p:nvSpPr>
        <p:spPr>
          <a:xfrm>
            <a:off x="4984750" y="819151"/>
            <a:ext cx="4927600" cy="64611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a:solidFill>
                  <a:srgbClr val="FF4343"/>
                </a:solidFill>
              </a:rPr>
              <a:t>Click here for a clue!</a:t>
            </a:r>
          </a:p>
        </p:txBody>
      </p:sp>
    </p:spTree>
    <p:extLst>
      <p:ext uri="{BB962C8B-B14F-4D97-AF65-F5344CB8AC3E}">
        <p14:creationId xmlns:p14="http://schemas.microsoft.com/office/powerpoint/2010/main" val="30605321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34"/>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xit" presetSubtype="0" fill="hold" grpId="0" nodeType="click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35"/>
                                        </p:tgtEl>
                                      </p:cBhvr>
                                    </p:animEffect>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7"/>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xit" presetSubtype="0" fill="hold" grpId="0" nodeType="clickEffect">
                                  <p:stCondLst>
                                    <p:cond delay="0"/>
                                  </p:stCondLst>
                                  <p:childTnLst>
                                    <p:animEffect transition="out" filter="fade">
                                      <p:cBhvr>
                                        <p:cTn id="54" dur="500"/>
                                        <p:tgtEl>
                                          <p:spTgt spid="37"/>
                                        </p:tgtEl>
                                      </p:cBhvr>
                                    </p:animEffect>
                                    <p:set>
                                      <p:cBhvr>
                                        <p:cTn id="5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nodeType="clickPar">
                      <p:stCondLst>
                        <p:cond delay="indefinite"/>
                      </p:stCondLst>
                      <p:childTnLst>
                        <p:par>
                          <p:cTn id="58" fill="hold" nodeType="withGroup">
                            <p:stCondLst>
                              <p:cond delay="0"/>
                            </p:stCondLst>
                            <p:childTnLst>
                              <p:par>
                                <p:cTn id="59" presetID="10" presetClass="exit" presetSubtype="0" fill="hold" grpId="0" nodeType="clickEffect">
                                  <p:stCondLst>
                                    <p:cond delay="0"/>
                                  </p:stCondLst>
                                  <p:childTnLst>
                                    <p:animEffect transition="out" filter="fade">
                                      <p:cBhvr>
                                        <p:cTn id="60" dur="500"/>
                                        <p:tgtEl>
                                          <p:spTgt spid="39"/>
                                        </p:tgtEl>
                                      </p:cBhvr>
                                    </p:animEffect>
                                    <p:set>
                                      <p:cBhvr>
                                        <p:cTn id="6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2" restart="whenNotActive" fill="hold" evtFilter="cancelBubble" nodeType="interactiveSeq">
                <p:stCondLst>
                  <p:cond evt="onClick" delay="0">
                    <p:tgtEl>
                      <p:spTgt spid="41"/>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500"/>
                                        <p:tgtEl>
                                          <p:spTgt spid="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500"/>
                                        <p:tgtEl>
                                          <p:spTgt spid="5"/>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fade">
                                      <p:cBhvr>
                                        <p:cTn id="82" dur="500"/>
                                        <p:tgtEl>
                                          <p:spTgt spid="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500"/>
                                        <p:tgtEl>
                                          <p:spTgt spid="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nodeType="click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fade">
                                      <p:cBhvr>
                                        <p:cTn id="92" dur="500"/>
                                        <p:tgtEl>
                                          <p:spTgt spid="8"/>
                                        </p:tgtEl>
                                      </p:cBhvr>
                                    </p:animEffect>
                                  </p:childTnLst>
                                </p:cTn>
                              </p:par>
                            </p:childTnLst>
                          </p:cTn>
                        </p:par>
                      </p:childTnLst>
                    </p:cTn>
                  </p:par>
                </p:childTnLst>
              </p:cTn>
              <p:nextCondLst>
                <p:cond evt="onClick" delay="0">
                  <p:tgtEl>
                    <p:spTgt spid="41"/>
                  </p:tgtEl>
                </p:cond>
              </p:nextCondLst>
            </p:seq>
            <p:seq concurrent="1" nextAc="seek">
              <p:cTn id="93" restart="whenNotActive" fill="hold" evtFilter="cancelBubble" nodeType="interactiveSeq">
                <p:stCondLst>
                  <p:cond evt="onClick" delay="0">
                    <p:tgtEl>
                      <p:spTgt spid="16"/>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10" presetClass="exit" presetSubtype="0" fill="hold" grpId="0" nodeType="clickEffect">
                                  <p:stCondLst>
                                    <p:cond delay="0"/>
                                  </p:stCondLst>
                                  <p:childTnLst>
                                    <p:animEffect transition="out" filter="fade">
                                      <p:cBhvr>
                                        <p:cTn id="97" dur="500"/>
                                        <p:tgtEl>
                                          <p:spTgt spid="16"/>
                                        </p:tgtEl>
                                      </p:cBhvr>
                                    </p:animEffect>
                                    <p:set>
                                      <p:cBhvr>
                                        <p:cTn id="9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9" restart="whenNotActive" fill="hold" evtFilter="cancelBubble" nodeType="interactiveSeq">
                <p:stCondLst>
                  <p:cond evt="onClick" delay="0">
                    <p:tgtEl>
                      <p:spTgt spid="21"/>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0" presetClass="exit" presetSubtype="0" fill="hold" grpId="0" nodeType="clickEffect">
                                  <p:stCondLst>
                                    <p:cond delay="0"/>
                                  </p:stCondLst>
                                  <p:childTnLst>
                                    <p:animEffect transition="out" filter="fade">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05" restart="whenNotActive" fill="hold" evtFilter="cancelBubble" nodeType="interactiveSeq">
                <p:stCondLst>
                  <p:cond evt="onClick" delay="0">
                    <p:tgtEl>
                      <p:spTgt spid="24"/>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0" presetClass="exit" presetSubtype="0" fill="hold" grpId="0" nodeType="clickEffect">
                                  <p:stCondLst>
                                    <p:cond delay="0"/>
                                  </p:stCondLst>
                                  <p:childTnLst>
                                    <p:animEffect transition="out" filter="fade">
                                      <p:cBhvr>
                                        <p:cTn id="109" dur="500"/>
                                        <p:tgtEl>
                                          <p:spTgt spid="24"/>
                                        </p:tgtEl>
                                      </p:cBhvr>
                                    </p:animEffect>
                                    <p:set>
                                      <p:cBhvr>
                                        <p:cTn id="11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11" restart="whenNotActive" fill="hold" evtFilter="cancelBubble" nodeType="interactiveSeq">
                <p:stCondLst>
                  <p:cond evt="onClick" delay="0">
                    <p:tgtEl>
                      <p:spTgt spid="25"/>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0" presetClass="exit" presetSubtype="0" fill="hold" grpId="0" nodeType="click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7" restart="whenNotActive" fill="hold" evtFilter="cancelBubble" nodeType="interactiveSeq">
                <p:stCondLst>
                  <p:cond evt="onClick" delay="0">
                    <p:tgtEl>
                      <p:spTgt spid="27"/>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42" presetClass="path" presetSubtype="0" accel="50000" decel="50000" fill="hold" grpId="0" nodeType="clickEffect">
                                  <p:stCondLst>
                                    <p:cond delay="0"/>
                                  </p:stCondLst>
                                  <p:childTnLst>
                                    <p:animMotion origin="layout" path="M -1.94444E-6 -2.96296E-6 L 0.07917 -0.34977 " pathEditMode="relative" rAng="0" ptsTypes="AA">
                                      <p:cBhvr>
                                        <p:cTn id="121" dur="2000" fill="hold"/>
                                        <p:tgtEl>
                                          <p:spTgt spid="27"/>
                                        </p:tgtEl>
                                        <p:attrNameLst>
                                          <p:attrName>ppt_x</p:attrName>
                                          <p:attrName>ppt_y</p:attrName>
                                        </p:attrNameLst>
                                      </p:cBhvr>
                                      <p:rCtr x="3958" y="-17500"/>
                                    </p:animMotion>
                                  </p:childTnLst>
                                </p:cTn>
                              </p:par>
                            </p:childTnLst>
                          </p:cTn>
                        </p:par>
                      </p:childTnLst>
                    </p:cTn>
                  </p:par>
                </p:childTnLst>
              </p:cTn>
              <p:nextCondLst>
                <p:cond evt="onClick" delay="0">
                  <p:tgtEl>
                    <p:spTgt spid="27"/>
                  </p:tgtEl>
                </p:cond>
              </p:nextCondLst>
            </p:seq>
            <p:seq concurrent="1" nextAc="seek">
              <p:cTn id="122" restart="whenNotActive" fill="hold" evtFilter="cancelBubble" nodeType="interactiveSeq">
                <p:stCondLst>
                  <p:cond evt="onClick" delay="0">
                    <p:tgtEl>
                      <p:spTgt spid="15"/>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0" presetClass="exit" presetSubtype="0" fill="hold" grpId="0" nodeType="clickEffect">
                                  <p:stCondLst>
                                    <p:cond delay="0"/>
                                  </p:stCondLst>
                                  <p:childTnLst>
                                    <p:animEffect transition="out" filter="fade">
                                      <p:cBhvr>
                                        <p:cTn id="126" dur="500"/>
                                        <p:tgtEl>
                                          <p:spTgt spid="15"/>
                                        </p:tgtEl>
                                      </p:cBhvr>
                                    </p:animEffect>
                                    <p:set>
                                      <p:cBhvr>
                                        <p:cTn id="12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8" restart="whenNotActive" fill="hold" evtFilter="cancelBubble" nodeType="interactiveSeq">
                <p:stCondLst>
                  <p:cond evt="onClick" delay="0">
                    <p:tgtEl>
                      <p:spTgt spid="22"/>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42" presetClass="path" presetSubtype="0" accel="50000" decel="50000" fill="hold" grpId="0" nodeType="clickEffect">
                                  <p:stCondLst>
                                    <p:cond delay="0"/>
                                  </p:stCondLst>
                                  <p:childTnLst>
                                    <p:animMotion origin="layout" path="M 5E-6 3.7037E-7 L -0.07657 -0.26713 " pathEditMode="relative" rAng="0" ptsTypes="AA">
                                      <p:cBhvr>
                                        <p:cTn id="132" dur="2000" fill="hold"/>
                                        <p:tgtEl>
                                          <p:spTgt spid="22"/>
                                        </p:tgtEl>
                                        <p:attrNameLst>
                                          <p:attrName>ppt_x</p:attrName>
                                          <p:attrName>ppt_y</p:attrName>
                                        </p:attrNameLst>
                                      </p:cBhvr>
                                      <p:rCtr x="-3837" y="-13356"/>
                                    </p:animMotion>
                                  </p:childTnLst>
                                </p:cTn>
                              </p:par>
                            </p:childTnLst>
                          </p:cTn>
                        </p:par>
                      </p:childTnLst>
                    </p:cTn>
                  </p:par>
                </p:childTnLst>
              </p:cTn>
              <p:nextCondLst>
                <p:cond evt="onClick" delay="0">
                  <p:tgtEl>
                    <p:spTgt spid="22"/>
                  </p:tgtEl>
                </p:cond>
              </p:nextCondLst>
            </p:seq>
            <p:seq concurrent="1" nextAc="seek">
              <p:cTn id="133" restart="whenNotActive" fill="hold" evtFilter="cancelBubble" nodeType="interactiveSeq">
                <p:stCondLst>
                  <p:cond evt="onClick" delay="0">
                    <p:tgtEl>
                      <p:spTgt spid="32"/>
                    </p:tgtEl>
                  </p:cond>
                </p:stCondLst>
                <p:endSync evt="end" delay="0">
                  <p:rtn val="all"/>
                </p:endSync>
                <p:childTnLst>
                  <p:par>
                    <p:cTn id="134" fill="hold" nodeType="clickPar">
                      <p:stCondLst>
                        <p:cond delay="0"/>
                      </p:stCondLst>
                      <p:childTnLst>
                        <p:par>
                          <p:cTn id="135" fill="hold" nodeType="withGroup">
                            <p:stCondLst>
                              <p:cond delay="0"/>
                            </p:stCondLst>
                            <p:childTnLst>
                              <p:par>
                                <p:cTn id="136" presetID="42" presetClass="path" presetSubtype="0" accel="50000" decel="50000" fill="hold" grpId="0" nodeType="clickEffect">
                                  <p:stCondLst>
                                    <p:cond delay="0"/>
                                  </p:stCondLst>
                                  <p:childTnLst>
                                    <p:animMotion origin="layout" path="M -8.33333E-7 -4.44444E-6 L 0.4125 -0.43125 " pathEditMode="relative" rAng="0" ptsTypes="AA">
                                      <p:cBhvr>
                                        <p:cTn id="137" dur="2000" fill="hold"/>
                                        <p:tgtEl>
                                          <p:spTgt spid="32"/>
                                        </p:tgtEl>
                                        <p:attrNameLst>
                                          <p:attrName>ppt_x</p:attrName>
                                          <p:attrName>ppt_y</p:attrName>
                                        </p:attrNameLst>
                                      </p:cBhvr>
                                      <p:rCtr x="20625" y="-21574"/>
                                    </p:animMotion>
                                  </p:childTnLst>
                                </p:cTn>
                              </p:par>
                              <p:par>
                                <p:cTn id="138" presetID="1" presetClass="entr" presetSubtype="0" fill="hold" grpId="1" nodeType="withEffect">
                                  <p:stCondLst>
                                    <p:cond delay="0"/>
                                  </p:stCondLst>
                                  <p:childTnLst>
                                    <p:set>
                                      <p:cBhvr>
                                        <p:cTn id="139" dur="1" fill="hold">
                                          <p:stCondLst>
                                            <p:cond delay="0"/>
                                          </p:stCondLst>
                                        </p:cTn>
                                        <p:tgtEl>
                                          <p:spTgt spid="43"/>
                                        </p:tgtEl>
                                        <p:attrNameLst>
                                          <p:attrName>style.visibility</p:attrName>
                                        </p:attrNameLst>
                                      </p:cBhvr>
                                      <p:to>
                                        <p:strVal val="visible"/>
                                      </p:to>
                                    </p:set>
                                  </p:childTnLst>
                                </p:cTn>
                              </p:par>
                              <p:par>
                                <p:cTn id="140" presetID="42" presetClass="path" presetSubtype="0" accel="50000" decel="50000" fill="hold" grpId="0" nodeType="withEffect">
                                  <p:stCondLst>
                                    <p:cond delay="0"/>
                                  </p:stCondLst>
                                  <p:childTnLst>
                                    <p:animMotion origin="layout" path="M 1.94444E-6 -4.44444E-6 L 0.6533 -0.43194 " pathEditMode="relative" rAng="0" ptsTypes="AA">
                                      <p:cBhvr>
                                        <p:cTn id="141" dur="2000" fill="hold"/>
                                        <p:tgtEl>
                                          <p:spTgt spid="43"/>
                                        </p:tgtEl>
                                        <p:attrNameLst>
                                          <p:attrName>ppt_x</p:attrName>
                                          <p:attrName>ppt_y</p:attrName>
                                        </p:attrNameLst>
                                      </p:cBhvr>
                                      <p:rCtr x="32656" y="-21597"/>
                                    </p:animMotion>
                                  </p:childTnLst>
                                </p:cTn>
                              </p:par>
                            </p:childTnLst>
                          </p:cTn>
                        </p:par>
                      </p:childTnLst>
                    </p:cTn>
                  </p:par>
                </p:childTnLst>
              </p:cTn>
              <p:nextCondLst>
                <p:cond evt="onClick" delay="0">
                  <p:tgtEl>
                    <p:spTgt spid="32"/>
                  </p:tgtEl>
                </p:cond>
              </p:nextCondLst>
            </p:seq>
            <p:seq concurrent="1" nextAc="seek">
              <p:cTn id="142" restart="whenNotActive" fill="hold" evtFilter="cancelBubble" nodeType="interactiveSeq">
                <p:stCondLst>
                  <p:cond evt="onClick" delay="0">
                    <p:tgtEl>
                      <p:spTgt spid="17"/>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42" presetClass="path" presetSubtype="0" accel="50000" decel="50000" fill="hold" grpId="0" nodeType="clickEffect">
                                  <p:stCondLst>
                                    <p:cond delay="0"/>
                                  </p:stCondLst>
                                  <p:childTnLst>
                                    <p:animMotion origin="layout" path="M -1.66667E-6 3.7037E-7 L 0.01893 -0.26644 " pathEditMode="relative" rAng="0" ptsTypes="AA">
                                      <p:cBhvr>
                                        <p:cTn id="146" dur="2000" fill="hold"/>
                                        <p:tgtEl>
                                          <p:spTgt spid="17"/>
                                        </p:tgtEl>
                                        <p:attrNameLst>
                                          <p:attrName>ppt_x</p:attrName>
                                          <p:attrName>ppt_y</p:attrName>
                                        </p:attrNameLst>
                                      </p:cBhvr>
                                      <p:rCtr x="938" y="-13333"/>
                                    </p:animMotion>
                                  </p:childTnLst>
                                </p:cTn>
                              </p:par>
                            </p:childTnLst>
                          </p:cTn>
                        </p:par>
                      </p:childTnLst>
                    </p:cTn>
                  </p:par>
                </p:childTnLst>
              </p:cTn>
              <p:nextCondLst>
                <p:cond evt="onClick" delay="0">
                  <p:tgtEl>
                    <p:spTgt spid="17"/>
                  </p:tgtEl>
                </p:cond>
              </p:nextCondLst>
            </p:seq>
            <p:seq concurrent="1" nextAc="seek">
              <p:cTn id="147" restart="whenNotActive" fill="hold" evtFilter="cancelBubble" nodeType="interactiveSeq">
                <p:stCondLst>
                  <p:cond evt="onClick" delay="0">
                    <p:tgtEl>
                      <p:spTgt spid="14"/>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accel="50000" decel="50000" fill="hold" grpId="0" nodeType="clickEffect">
                                  <p:stCondLst>
                                    <p:cond delay="0"/>
                                  </p:stCondLst>
                                  <p:childTnLst>
                                    <p:animMotion origin="layout" path="M -1.66667E-6 3.7037E-7 L 0.56285 -0.26644 " pathEditMode="relative" rAng="0" ptsTypes="AA">
                                      <p:cBhvr>
                                        <p:cTn id="151" dur="2000" fill="hold"/>
                                        <p:tgtEl>
                                          <p:spTgt spid="14"/>
                                        </p:tgtEl>
                                        <p:attrNameLst>
                                          <p:attrName>ppt_x</p:attrName>
                                          <p:attrName>ppt_y</p:attrName>
                                        </p:attrNameLst>
                                      </p:cBhvr>
                                      <p:rCtr x="28142" y="-13333"/>
                                    </p:animMotion>
                                  </p:childTnLst>
                                </p:cTn>
                              </p:par>
                            </p:childTnLst>
                          </p:cTn>
                        </p:par>
                      </p:childTnLst>
                    </p:cTn>
                  </p:par>
                </p:childTnLst>
              </p:cTn>
              <p:nextCondLst>
                <p:cond evt="onClick" delay="0">
                  <p:tgtEl>
                    <p:spTgt spid="14"/>
                  </p:tgtEl>
                </p:cond>
              </p:nextCondLst>
            </p:seq>
            <p:seq concurrent="1" nextAc="seek">
              <p:cTn id="152" restart="whenNotActive" fill="hold" evtFilter="cancelBubble" nodeType="interactiveSeq">
                <p:stCondLst>
                  <p:cond evt="onClick" delay="0">
                    <p:tgtEl>
                      <p:spTgt spid="28"/>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42" presetClass="path" presetSubtype="0" accel="50000" decel="50000" fill="hold" grpId="0" nodeType="clickEffect">
                                  <p:stCondLst>
                                    <p:cond delay="0"/>
                                  </p:stCondLst>
                                  <p:childTnLst>
                                    <p:animMotion origin="layout" path="M 5E-6 3.7037E-6 L -0.10261 -0.35186 " pathEditMode="relative" rAng="0" ptsTypes="AA">
                                      <p:cBhvr>
                                        <p:cTn id="156" dur="2000" fill="hold"/>
                                        <p:tgtEl>
                                          <p:spTgt spid="28"/>
                                        </p:tgtEl>
                                        <p:attrNameLst>
                                          <p:attrName>ppt_x</p:attrName>
                                          <p:attrName>ppt_y</p:attrName>
                                        </p:attrNameLst>
                                      </p:cBhvr>
                                      <p:rCtr x="-5139" y="-17593"/>
                                    </p:animMotion>
                                  </p:childTnLst>
                                </p:cTn>
                              </p:par>
                            </p:childTnLst>
                          </p:cTn>
                        </p:par>
                      </p:childTnLst>
                    </p:cTn>
                  </p:par>
                </p:childTnLst>
              </p:cTn>
              <p:nextCondLst>
                <p:cond evt="onClick" delay="0">
                  <p:tgtEl>
                    <p:spTgt spid="28"/>
                  </p:tgtEl>
                </p:cond>
              </p:nextCondLst>
            </p:seq>
            <p:seq concurrent="1" nextAc="seek">
              <p:cTn id="157" restart="whenNotActive" fill="hold" evtFilter="cancelBubble" nodeType="interactiveSeq">
                <p:stCondLst>
                  <p:cond evt="onClick" delay="0">
                    <p:tgtEl>
                      <p:spTgt spid="36"/>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42" presetClass="path" presetSubtype="0" accel="50000" decel="50000" fill="hold" grpId="0" nodeType="clickEffect">
                                  <p:stCondLst>
                                    <p:cond delay="0"/>
                                  </p:stCondLst>
                                  <p:childTnLst>
                                    <p:animMotion origin="layout" path="M 2.5E-6 -4.44444E-6 L -0.01459 -0.43125 " pathEditMode="relative" rAng="0" ptsTypes="AA">
                                      <p:cBhvr>
                                        <p:cTn id="161" dur="2000" fill="hold"/>
                                        <p:tgtEl>
                                          <p:spTgt spid="36"/>
                                        </p:tgtEl>
                                        <p:attrNameLst>
                                          <p:attrName>ppt_x</p:attrName>
                                          <p:attrName>ppt_y</p:attrName>
                                        </p:attrNameLst>
                                      </p:cBhvr>
                                      <p:rCtr x="-729" y="-21574"/>
                                    </p:animMotion>
                                  </p:childTnLst>
                                </p:cTn>
                              </p:par>
                            </p:childTnLst>
                          </p:cTn>
                        </p:par>
                      </p:childTnLst>
                    </p:cTn>
                  </p:par>
                </p:childTnLst>
              </p:cTn>
              <p:nextCondLst>
                <p:cond evt="onClick" delay="0">
                  <p:tgtEl>
                    <p:spTgt spid="36"/>
                  </p:tgtEl>
                </p:cond>
              </p:nextCondLst>
            </p:seq>
            <p:seq concurrent="1" nextAc="seek">
              <p:cTn id="162" restart="whenNotActive" fill="hold" evtFilter="cancelBubble" nodeType="interactiveSeq">
                <p:stCondLst>
                  <p:cond evt="onClick" delay="0">
                    <p:tgtEl>
                      <p:spTgt spid="31"/>
                    </p:tgtEl>
                  </p:cond>
                </p:stCondLst>
                <p:endSync evt="end" delay="0">
                  <p:rtn val="all"/>
                </p:endSync>
                <p:childTnLst>
                  <p:par>
                    <p:cTn id="163" fill="hold" nodeType="clickPar">
                      <p:stCondLst>
                        <p:cond delay="0"/>
                      </p:stCondLst>
                      <p:childTnLst>
                        <p:par>
                          <p:cTn id="164" fill="hold" nodeType="withGroup">
                            <p:stCondLst>
                              <p:cond delay="0"/>
                            </p:stCondLst>
                            <p:childTnLst>
                              <p:par>
                                <p:cTn id="165" presetID="42" presetClass="path" presetSubtype="0" accel="50000" decel="50000" fill="hold" grpId="0" nodeType="clickEffect">
                                  <p:stCondLst>
                                    <p:cond delay="0"/>
                                  </p:stCondLst>
                                  <p:childTnLst>
                                    <p:animMotion origin="layout" path="M 5E-6 3.7037E-6 L -0.02605 -0.35255 " pathEditMode="relative" rAng="0" ptsTypes="AA">
                                      <p:cBhvr>
                                        <p:cTn id="166" dur="2000" fill="hold"/>
                                        <p:tgtEl>
                                          <p:spTgt spid="31"/>
                                        </p:tgtEl>
                                        <p:attrNameLst>
                                          <p:attrName>ppt_x</p:attrName>
                                          <p:attrName>ppt_y</p:attrName>
                                        </p:attrNameLst>
                                      </p:cBhvr>
                                      <p:rCtr x="-1302" y="-17639"/>
                                    </p:animMotion>
                                  </p:childTnLst>
                                </p:cTn>
                              </p:par>
                            </p:childTnLst>
                          </p:cTn>
                        </p:par>
                      </p:childTnLst>
                    </p:cTn>
                  </p:par>
                </p:childTnLst>
              </p:cTn>
              <p:nextCondLst>
                <p:cond evt="onClick" delay="0">
                  <p:tgtEl>
                    <p:spTgt spid="31"/>
                  </p:tgtEl>
                </p:cond>
              </p:nextCondLst>
            </p:seq>
            <p:seq concurrent="1" nextAc="seek">
              <p:cTn id="167" restart="whenNotActive" fill="hold" evtFilter="cancelBubble" nodeType="interactiveSeq">
                <p:stCondLst>
                  <p:cond evt="onClick" delay="0">
                    <p:tgtEl>
                      <p:spTgt spid="33"/>
                    </p:tgtEl>
                  </p:cond>
                </p:stCondLst>
                <p:endSync evt="end" delay="0">
                  <p:rtn val="all"/>
                </p:endSync>
                <p:childTnLst>
                  <p:par>
                    <p:cTn id="168" fill="hold" nodeType="clickPar">
                      <p:stCondLst>
                        <p:cond delay="0"/>
                      </p:stCondLst>
                      <p:childTnLst>
                        <p:par>
                          <p:cTn id="169" fill="hold" nodeType="withGroup">
                            <p:stCondLst>
                              <p:cond delay="0"/>
                            </p:stCondLst>
                            <p:childTnLst>
                              <p:par>
                                <p:cTn id="170" presetID="42" presetClass="path" presetSubtype="0" accel="50000" decel="50000" fill="hold" grpId="0" nodeType="clickEffect">
                                  <p:stCondLst>
                                    <p:cond delay="0"/>
                                  </p:stCondLst>
                                  <p:childTnLst>
                                    <p:animMotion origin="layout" path="M 4.16667E-6 -4.44444E-6 L 0.37777 -0.43125 " pathEditMode="relative" rAng="0" ptsTypes="AA">
                                      <p:cBhvr>
                                        <p:cTn id="171" dur="2000" fill="hold"/>
                                        <p:tgtEl>
                                          <p:spTgt spid="33"/>
                                        </p:tgtEl>
                                        <p:attrNameLst>
                                          <p:attrName>ppt_x</p:attrName>
                                          <p:attrName>ppt_y</p:attrName>
                                        </p:attrNameLst>
                                      </p:cBhvr>
                                      <p:rCtr x="18889" y="-21574"/>
                                    </p:animMotion>
                                  </p:childTnLst>
                                </p:cTn>
                              </p:par>
                            </p:childTnLst>
                          </p:cTn>
                        </p:par>
                      </p:childTnLst>
                    </p:cTn>
                  </p:par>
                </p:childTnLst>
              </p:cTn>
              <p:nextCondLst>
                <p:cond evt="onClick" delay="0">
                  <p:tgtEl>
                    <p:spTgt spid="33"/>
                  </p:tgtEl>
                </p:cond>
              </p:nextCondLst>
            </p:seq>
            <p:seq concurrent="1" nextAc="seek">
              <p:cTn id="172" restart="whenNotActive" fill="hold" evtFilter="cancelBubble" nodeType="interactiveSeq">
                <p:stCondLst>
                  <p:cond evt="onClick" delay="0">
                    <p:tgtEl>
                      <p:spTgt spid="38"/>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10" presetClass="exit" presetSubtype="0" fill="hold" grpId="0" nodeType="clickEffect">
                                  <p:stCondLst>
                                    <p:cond delay="0"/>
                                  </p:stCondLst>
                                  <p:childTnLst>
                                    <p:animEffect transition="out" filter="fade">
                                      <p:cBhvr>
                                        <p:cTn id="176" dur="500"/>
                                        <p:tgtEl>
                                          <p:spTgt spid="38"/>
                                        </p:tgtEl>
                                      </p:cBhvr>
                                    </p:animEffect>
                                    <p:set>
                                      <p:cBhvr>
                                        <p:cTn id="17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78" restart="whenNotActive" fill="hold" evtFilter="cancelBubble" nodeType="interactiveSeq">
                <p:stCondLst>
                  <p:cond evt="onClick" delay="0">
                    <p:tgtEl>
                      <p:spTgt spid="18"/>
                    </p:tgtEl>
                  </p:cond>
                </p:stCondLst>
                <p:endSync evt="end" delay="0">
                  <p:rtn val="all"/>
                </p:endSync>
                <p:childTnLst>
                  <p:par>
                    <p:cTn id="179" fill="hold" nodeType="clickPar">
                      <p:stCondLst>
                        <p:cond delay="0"/>
                      </p:stCondLst>
                      <p:childTnLst>
                        <p:par>
                          <p:cTn id="180" fill="hold" nodeType="withGroup">
                            <p:stCondLst>
                              <p:cond delay="0"/>
                            </p:stCondLst>
                            <p:childTnLst>
                              <p:par>
                                <p:cTn id="181" presetID="10" presetClass="exit" presetSubtype="0" fill="hold" grpId="0" nodeType="clickEffect">
                                  <p:stCondLst>
                                    <p:cond delay="0"/>
                                  </p:stCondLst>
                                  <p:childTnLst>
                                    <p:animEffect transition="out" filter="fade">
                                      <p:cBhvr>
                                        <p:cTn id="182" dur="500"/>
                                        <p:tgtEl>
                                          <p:spTgt spid="18"/>
                                        </p:tgtEl>
                                      </p:cBhvr>
                                    </p:animEffect>
                                    <p:set>
                                      <p:cBhvr>
                                        <p:cTn id="18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84" restart="whenNotActive" fill="hold" evtFilter="cancelBubble" nodeType="interactiveSeq">
                <p:stCondLst>
                  <p:cond evt="onClick" delay="0">
                    <p:tgtEl>
                      <p:spTgt spid="44"/>
                    </p:tgtEl>
                  </p:cond>
                </p:stCondLst>
                <p:endSync evt="end" delay="0">
                  <p:rtn val="all"/>
                </p:endSync>
                <p:childTnLst>
                  <p:par>
                    <p:cTn id="185" fill="hold" nodeType="clickPar">
                      <p:stCondLst>
                        <p:cond delay="0"/>
                      </p:stCondLst>
                      <p:childTnLst>
                        <p:par>
                          <p:cTn id="186" fill="hold" nodeType="withGroup">
                            <p:stCondLst>
                              <p:cond delay="0"/>
                            </p:stCondLst>
                            <p:childTnLst>
                              <p:par>
                                <p:cTn id="187" presetID="10" presetClass="exit" presetSubtype="0" fill="hold" grpId="0" nodeType="clickEffect">
                                  <p:stCondLst>
                                    <p:cond delay="0"/>
                                  </p:stCondLst>
                                  <p:childTnLst>
                                    <p:animEffect transition="out" filter="fade">
                                      <p:cBhvr>
                                        <p:cTn id="188" dur="500"/>
                                        <p:tgtEl>
                                          <p:spTgt spid="44"/>
                                        </p:tgtEl>
                                      </p:cBhvr>
                                    </p:animEffect>
                                    <p:set>
                                      <p:cBhvr>
                                        <p:cTn id="18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3" grpId="0"/>
      <p:bldP spid="43" grpId="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M Hea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825501"/>
            <a:ext cx="212090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M No Arm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3276" y="828676"/>
            <a:ext cx="211772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HM R Arm"/>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71688" y="825501"/>
            <a:ext cx="271145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HM Torso and Arm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73276" y="825501"/>
            <a:ext cx="2709863"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HM Arms and Left L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76451" y="820738"/>
            <a:ext cx="2708275"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HM Full"/>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71688" y="820739"/>
            <a:ext cx="2743200"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4-Point Star 8"/>
          <p:cNvSpPr/>
          <p:nvPr/>
        </p:nvSpPr>
        <p:spPr>
          <a:xfrm>
            <a:off x="8782051" y="2322513"/>
            <a:ext cx="276225" cy="323850"/>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0" name="Rectangle 9"/>
          <p:cNvSpPr/>
          <p:nvPr/>
        </p:nvSpPr>
        <p:spPr>
          <a:xfrm>
            <a:off x="2281238" y="4364039"/>
            <a:ext cx="7631112" cy="1741487"/>
          </a:xfrm>
          <a:prstGeom prst="rect">
            <a:avLst/>
          </a:prstGeom>
          <a:solidFill>
            <a:srgbClr val="F4CB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a:defRPr/>
            </a:pPr>
            <a:endParaRPr lang="en-GB" dirty="0">
              <a:solidFill>
                <a:schemeClr val="tx1"/>
              </a:solidFill>
            </a:endParaRPr>
          </a:p>
        </p:txBody>
      </p:sp>
      <p:sp>
        <p:nvSpPr>
          <p:cNvPr id="47114" name="TextBox 21"/>
          <p:cNvSpPr txBox="1">
            <a:spLocks noChangeArrowheads="1"/>
          </p:cNvSpPr>
          <p:nvPr/>
        </p:nvSpPr>
        <p:spPr bwMode="auto">
          <a:xfrm>
            <a:off x="4597401" y="2317751"/>
            <a:ext cx="5788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defRPr/>
            </a:pPr>
            <a:r>
              <a:rPr lang="en-GB" altLang="en-US" sz="4800" spc="600" dirty="0">
                <a:solidFill>
                  <a:schemeClr val="tx1"/>
                </a:solidFill>
                <a:latin typeface="Twinkl Thin" panose="02000000000000000000" pitchFamily="2" charset="0"/>
              </a:rPr>
              <a:t>_______</a:t>
            </a:r>
            <a:endParaRPr lang="en-GB" altLang="en-US" sz="3200" spc="600" dirty="0">
              <a:solidFill>
                <a:schemeClr val="tx1"/>
              </a:solidFill>
            </a:endParaRPr>
          </a:p>
        </p:txBody>
      </p:sp>
      <p:sp>
        <p:nvSpPr>
          <p:cNvPr id="12" name="Freeform 11"/>
          <p:cNvSpPr/>
          <p:nvPr/>
        </p:nvSpPr>
        <p:spPr>
          <a:xfrm rot="10800000">
            <a:off x="4956175" y="760414"/>
            <a:ext cx="4978400" cy="985837"/>
          </a:xfrm>
          <a:custGeom>
            <a:avLst/>
            <a:gdLst>
              <a:gd name="connsiteX0" fmla="*/ 5373889 w 5505450"/>
              <a:gd name="connsiteY0" fmla="*/ 985139 h 985139"/>
              <a:gd name="connsiteX1" fmla="*/ 131561 w 5505450"/>
              <a:gd name="connsiteY1" fmla="*/ 985139 h 985139"/>
              <a:gd name="connsiteX2" fmla="*/ 0 w 5505450"/>
              <a:gd name="connsiteY2" fmla="*/ 853578 h 985139"/>
              <a:gd name="connsiteX3" fmla="*/ 0 w 5505450"/>
              <a:gd name="connsiteY3" fmla="*/ 327348 h 985139"/>
              <a:gd name="connsiteX4" fmla="*/ 131561 w 5505450"/>
              <a:gd name="connsiteY4" fmla="*/ 195787 h 985139"/>
              <a:gd name="connsiteX5" fmla="*/ 5128670 w 5505450"/>
              <a:gd name="connsiteY5" fmla="*/ 195787 h 985139"/>
              <a:gd name="connsiteX6" fmla="*/ 5211892 w 5505450"/>
              <a:gd name="connsiteY6" fmla="*/ 0 h 985139"/>
              <a:gd name="connsiteX7" fmla="*/ 5295114 w 5505450"/>
              <a:gd name="connsiteY7" fmla="*/ 195787 h 985139"/>
              <a:gd name="connsiteX8" fmla="*/ 5373889 w 5505450"/>
              <a:gd name="connsiteY8" fmla="*/ 195787 h 985139"/>
              <a:gd name="connsiteX9" fmla="*/ 5505450 w 5505450"/>
              <a:gd name="connsiteY9" fmla="*/ 327348 h 985139"/>
              <a:gd name="connsiteX10" fmla="*/ 5505450 w 5505450"/>
              <a:gd name="connsiteY10" fmla="*/ 853578 h 985139"/>
              <a:gd name="connsiteX11" fmla="*/ 5373889 w 5505450"/>
              <a:gd name="connsiteY11" fmla="*/ 985139 h 98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450" h="985139">
                <a:moveTo>
                  <a:pt x="5373889" y="985139"/>
                </a:moveTo>
                <a:lnTo>
                  <a:pt x="131561" y="985139"/>
                </a:lnTo>
                <a:cubicBezTo>
                  <a:pt x="58902" y="985139"/>
                  <a:pt x="0" y="926237"/>
                  <a:pt x="0" y="853578"/>
                </a:cubicBezTo>
                <a:lnTo>
                  <a:pt x="0" y="327348"/>
                </a:lnTo>
                <a:cubicBezTo>
                  <a:pt x="0" y="254689"/>
                  <a:pt x="58902" y="195787"/>
                  <a:pt x="131561" y="195787"/>
                </a:cubicBezTo>
                <a:lnTo>
                  <a:pt x="5128670" y="195787"/>
                </a:lnTo>
                <a:lnTo>
                  <a:pt x="5211892" y="0"/>
                </a:lnTo>
                <a:lnTo>
                  <a:pt x="5295114" y="195787"/>
                </a:lnTo>
                <a:lnTo>
                  <a:pt x="5373889" y="195787"/>
                </a:lnTo>
                <a:cubicBezTo>
                  <a:pt x="5446548" y="195787"/>
                  <a:pt x="5505450" y="254689"/>
                  <a:pt x="5505450" y="327348"/>
                </a:cubicBezTo>
                <a:lnTo>
                  <a:pt x="5505450" y="853578"/>
                </a:lnTo>
                <a:cubicBezTo>
                  <a:pt x="5505450" y="926237"/>
                  <a:pt x="5446548" y="985139"/>
                  <a:pt x="5373889" y="98513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348" name="Rectangle 12"/>
          <p:cNvSpPr>
            <a:spLocks noChangeArrowheads="1"/>
          </p:cNvSpPr>
          <p:nvPr/>
        </p:nvSpPr>
        <p:spPr bwMode="auto">
          <a:xfrm>
            <a:off x="5018088" y="971550"/>
            <a:ext cx="4989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Clue: </a:t>
            </a:r>
            <a:r>
              <a:rPr lang="en-GB" altLang="en-US">
                <a:solidFill>
                  <a:schemeClr val="tx1"/>
                </a:solidFill>
              </a:rPr>
              <a:t>On the exterior.</a:t>
            </a:r>
          </a:p>
        </p:txBody>
      </p:sp>
      <p:sp>
        <p:nvSpPr>
          <p:cNvPr id="14" name="'a'"/>
          <p:cNvSpPr txBox="1">
            <a:spLocks noChangeArrowheads="1"/>
          </p:cNvSpPr>
          <p:nvPr/>
        </p:nvSpPr>
        <p:spPr bwMode="auto">
          <a:xfrm>
            <a:off x="26416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15" name="'b'"/>
          <p:cNvSpPr txBox="1">
            <a:spLocks noChangeArrowheads="1"/>
          </p:cNvSpPr>
          <p:nvPr/>
        </p:nvSpPr>
        <p:spPr bwMode="auto">
          <a:xfrm>
            <a:off x="34226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16" name="'c'"/>
          <p:cNvSpPr txBox="1">
            <a:spLocks noChangeArrowheads="1"/>
          </p:cNvSpPr>
          <p:nvPr/>
        </p:nvSpPr>
        <p:spPr bwMode="auto">
          <a:xfrm>
            <a:off x="42037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17" name="'d'"/>
          <p:cNvSpPr txBox="1">
            <a:spLocks noChangeArrowheads="1"/>
          </p:cNvSpPr>
          <p:nvPr/>
        </p:nvSpPr>
        <p:spPr bwMode="auto">
          <a:xfrm>
            <a:off x="49847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18" name="'e'"/>
          <p:cNvSpPr txBox="1">
            <a:spLocks noChangeArrowheads="1"/>
          </p:cNvSpPr>
          <p:nvPr/>
        </p:nvSpPr>
        <p:spPr bwMode="auto">
          <a:xfrm>
            <a:off x="57658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19" name="'f'"/>
          <p:cNvSpPr txBox="1">
            <a:spLocks noChangeArrowheads="1"/>
          </p:cNvSpPr>
          <p:nvPr/>
        </p:nvSpPr>
        <p:spPr bwMode="auto">
          <a:xfrm>
            <a:off x="65468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20" name="'g'"/>
          <p:cNvSpPr txBox="1">
            <a:spLocks noChangeArrowheads="1"/>
          </p:cNvSpPr>
          <p:nvPr/>
        </p:nvSpPr>
        <p:spPr bwMode="auto">
          <a:xfrm>
            <a:off x="73279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21" name="'h'"/>
          <p:cNvSpPr txBox="1">
            <a:spLocks noChangeArrowheads="1"/>
          </p:cNvSpPr>
          <p:nvPr/>
        </p:nvSpPr>
        <p:spPr bwMode="auto">
          <a:xfrm>
            <a:off x="81089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22" name="'i'"/>
          <p:cNvSpPr txBox="1">
            <a:spLocks noChangeArrowheads="1"/>
          </p:cNvSpPr>
          <p:nvPr/>
        </p:nvSpPr>
        <p:spPr bwMode="auto">
          <a:xfrm>
            <a:off x="8891588" y="44307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23" name="'j'"/>
          <p:cNvSpPr txBox="1">
            <a:spLocks noChangeArrowheads="1"/>
          </p:cNvSpPr>
          <p:nvPr/>
        </p:nvSpPr>
        <p:spPr bwMode="auto">
          <a:xfrm>
            <a:off x="26416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24" name="'k'"/>
          <p:cNvSpPr txBox="1">
            <a:spLocks noChangeArrowheads="1"/>
          </p:cNvSpPr>
          <p:nvPr/>
        </p:nvSpPr>
        <p:spPr bwMode="auto">
          <a:xfrm>
            <a:off x="34226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25" name="'l'"/>
          <p:cNvSpPr txBox="1">
            <a:spLocks noChangeArrowheads="1"/>
          </p:cNvSpPr>
          <p:nvPr/>
        </p:nvSpPr>
        <p:spPr bwMode="auto">
          <a:xfrm>
            <a:off x="42037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26" name="'m'"/>
          <p:cNvSpPr txBox="1">
            <a:spLocks noChangeArrowheads="1"/>
          </p:cNvSpPr>
          <p:nvPr/>
        </p:nvSpPr>
        <p:spPr bwMode="auto">
          <a:xfrm>
            <a:off x="49847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27" name="'n'"/>
          <p:cNvSpPr txBox="1">
            <a:spLocks noChangeArrowheads="1"/>
          </p:cNvSpPr>
          <p:nvPr/>
        </p:nvSpPr>
        <p:spPr bwMode="auto">
          <a:xfrm>
            <a:off x="5767388" y="50022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28" name="'o'"/>
          <p:cNvSpPr txBox="1">
            <a:spLocks noChangeArrowheads="1"/>
          </p:cNvSpPr>
          <p:nvPr/>
        </p:nvSpPr>
        <p:spPr bwMode="auto">
          <a:xfrm>
            <a:off x="65468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29" name="'p'"/>
          <p:cNvSpPr txBox="1">
            <a:spLocks noChangeArrowheads="1"/>
          </p:cNvSpPr>
          <p:nvPr/>
        </p:nvSpPr>
        <p:spPr bwMode="auto">
          <a:xfrm>
            <a:off x="73279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0" name="'q'"/>
          <p:cNvSpPr txBox="1">
            <a:spLocks noChangeArrowheads="1"/>
          </p:cNvSpPr>
          <p:nvPr/>
        </p:nvSpPr>
        <p:spPr bwMode="auto">
          <a:xfrm>
            <a:off x="81089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1" name="'r'"/>
          <p:cNvSpPr txBox="1">
            <a:spLocks noChangeArrowheads="1"/>
          </p:cNvSpPr>
          <p:nvPr/>
        </p:nvSpPr>
        <p:spPr bwMode="auto">
          <a:xfrm>
            <a:off x="8891588" y="5016501"/>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2" name="'s'"/>
          <p:cNvSpPr txBox="1">
            <a:spLocks noChangeArrowheads="1"/>
          </p:cNvSpPr>
          <p:nvPr/>
        </p:nvSpPr>
        <p:spPr bwMode="auto">
          <a:xfrm>
            <a:off x="30940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3" name="'t'"/>
          <p:cNvSpPr txBox="1">
            <a:spLocks noChangeArrowheads="1"/>
          </p:cNvSpPr>
          <p:nvPr/>
        </p:nvSpPr>
        <p:spPr bwMode="auto">
          <a:xfrm>
            <a:off x="3865563"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4" name="'u'"/>
          <p:cNvSpPr txBox="1">
            <a:spLocks noChangeArrowheads="1"/>
          </p:cNvSpPr>
          <p:nvPr/>
        </p:nvSpPr>
        <p:spPr bwMode="auto">
          <a:xfrm>
            <a:off x="46561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5" name="'v'"/>
          <p:cNvSpPr txBox="1">
            <a:spLocks noChangeArrowheads="1"/>
          </p:cNvSpPr>
          <p:nvPr/>
        </p:nvSpPr>
        <p:spPr bwMode="auto">
          <a:xfrm>
            <a:off x="54371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6" name="'w'"/>
          <p:cNvSpPr txBox="1">
            <a:spLocks noChangeArrowheads="1"/>
          </p:cNvSpPr>
          <p:nvPr/>
        </p:nvSpPr>
        <p:spPr bwMode="auto">
          <a:xfrm>
            <a:off x="62198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7" name="'x'"/>
          <p:cNvSpPr txBox="1">
            <a:spLocks noChangeArrowheads="1"/>
          </p:cNvSpPr>
          <p:nvPr/>
        </p:nvSpPr>
        <p:spPr bwMode="auto">
          <a:xfrm>
            <a:off x="70008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38" name="'y'"/>
          <p:cNvSpPr txBox="1">
            <a:spLocks noChangeArrowheads="1"/>
          </p:cNvSpPr>
          <p:nvPr/>
        </p:nvSpPr>
        <p:spPr bwMode="auto">
          <a:xfrm>
            <a:off x="77819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39" name="'z'"/>
          <p:cNvSpPr txBox="1">
            <a:spLocks noChangeArrowheads="1"/>
          </p:cNvSpPr>
          <p:nvPr/>
        </p:nvSpPr>
        <p:spPr bwMode="auto">
          <a:xfrm>
            <a:off x="85629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sp>
        <p:nvSpPr>
          <p:cNvPr id="41" name="Oh no! Button"/>
          <p:cNvSpPr/>
          <p:nvPr/>
        </p:nvSpPr>
        <p:spPr>
          <a:xfrm>
            <a:off x="3414714" y="3478214"/>
            <a:ext cx="974725"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Oh no!</a:t>
            </a:r>
          </a:p>
        </p:txBody>
      </p:sp>
      <p:sp>
        <p:nvSpPr>
          <p:cNvPr id="43" name="Rounded Rectangle 42"/>
          <p:cNvSpPr/>
          <p:nvPr/>
        </p:nvSpPr>
        <p:spPr>
          <a:xfrm>
            <a:off x="4984750" y="819151"/>
            <a:ext cx="4927600" cy="64611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a:solidFill>
                  <a:srgbClr val="FF4343"/>
                </a:solidFill>
              </a:rPr>
              <a:t>Click here for a clue!</a:t>
            </a:r>
          </a:p>
        </p:txBody>
      </p:sp>
    </p:spTree>
    <p:extLst>
      <p:ext uri="{BB962C8B-B14F-4D97-AF65-F5344CB8AC3E}">
        <p14:creationId xmlns:p14="http://schemas.microsoft.com/office/powerpoint/2010/main" val="3392537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nodeType="clickPar">
                      <p:stCondLst>
                        <p:cond delay="0"/>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1.66667E-6 3.7037E-7 L 0.29132 -0.26644 " pathEditMode="relative" rAng="0" ptsTypes="AA">
                                      <p:cBhvr>
                                        <p:cTn id="6" dur="2000" fill="hold"/>
                                        <p:tgtEl>
                                          <p:spTgt spid="18"/>
                                        </p:tgtEl>
                                        <p:attrNameLst>
                                          <p:attrName>ppt_x</p:attrName>
                                          <p:attrName>ppt_y</p:attrName>
                                        </p:attrNameLst>
                                      </p:cBhvr>
                                      <p:rCtr x="14566" y="-13333"/>
                                    </p:animMotion>
                                  </p:childTnLst>
                                </p:cTn>
                              </p:par>
                            </p:childTnLst>
                          </p:cTn>
                        </p:par>
                      </p:childTnLst>
                    </p:cTn>
                  </p:par>
                </p:childTnLst>
              </p:cTn>
              <p:nextCondLst>
                <p:cond evt="onClick" delay="0">
                  <p:tgtEl>
                    <p:spTgt spid="18"/>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xit" presetSubtype="0" fill="hold" grpId="0" nodeType="click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0" presetClass="exit" presetSubtype="0" fill="hold" grpId="0" nodeType="click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0" presetClass="exit" presetSubtype="0" fill="hold" grpId="0" nodeType="clickEffect">
                                  <p:stCondLst>
                                    <p:cond delay="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29"/>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0" presetClass="exit" presetSubtype="0" fill="hold" grpId="0" nodeType="clickEffect">
                                  <p:stCondLst>
                                    <p:cond delay="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30"/>
                                        </p:tgtEl>
                                      </p:cBhvr>
                                    </p:animEffect>
                                    <p:set>
                                      <p:cBhvr>
                                        <p:cTn id="42"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0" presetClass="exit" presetSubtype="0" fill="hold" grpId="0" nodeType="clickEffect">
                                  <p:stCondLst>
                                    <p:cond delay="0"/>
                                  </p:stCondLst>
                                  <p:childTnLst>
                                    <p:animEffect transition="out" filter="fade">
                                      <p:cBhvr>
                                        <p:cTn id="47" dur="500"/>
                                        <p:tgtEl>
                                          <p:spTgt spid="35"/>
                                        </p:tgtEl>
                                      </p:cBhvr>
                                    </p:animEffect>
                                    <p:set>
                                      <p:cBhvr>
                                        <p:cTn id="48"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10" presetClass="exit" presetSubtype="0" fill="hold" grpId="0" nodeType="clickEffect">
                                  <p:stCondLst>
                                    <p:cond delay="0"/>
                                  </p:stCondLst>
                                  <p:childTnLst>
                                    <p:animEffect transition="out" filter="fade">
                                      <p:cBhvr>
                                        <p:cTn id="53" dur="500"/>
                                        <p:tgtEl>
                                          <p:spTgt spid="36"/>
                                        </p:tgtEl>
                                      </p:cBhvr>
                                    </p:animEffect>
                                    <p:set>
                                      <p:cBhvr>
                                        <p:cTn id="54"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5" restart="whenNotActive" fill="hold" evtFilter="cancelBubble" nodeType="interactiveSeq">
                <p:stCondLst>
                  <p:cond evt="onClick" delay="0">
                    <p:tgtEl>
                      <p:spTgt spid="37"/>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0" presetClass="exit" presetSubtype="0" fill="hold" grpId="0" nodeType="clickEffect">
                                  <p:stCondLst>
                                    <p:cond delay="0"/>
                                  </p:stCondLst>
                                  <p:childTnLst>
                                    <p:animEffect transition="out" filter="fade">
                                      <p:cBhvr>
                                        <p:cTn id="59" dur="500"/>
                                        <p:tgtEl>
                                          <p:spTgt spid="37"/>
                                        </p:tgtEl>
                                      </p:cBhvr>
                                    </p:animEffect>
                                    <p:set>
                                      <p:cBhvr>
                                        <p:cTn id="60"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1" restart="whenNotActive" fill="hold" evtFilter="cancelBubble" nodeType="interactiveSeq">
                <p:stCondLst>
                  <p:cond evt="onClick" delay="0">
                    <p:tgtEl>
                      <p:spTgt spid="39"/>
                    </p:tgtEl>
                  </p:cond>
                </p:stCondLst>
                <p:endSync evt="end" delay="0">
                  <p:rtn val="all"/>
                </p:endSync>
                <p:childTnLst>
                  <p:par>
                    <p:cTn id="62" fill="hold" nodeType="clickPar">
                      <p:stCondLst>
                        <p:cond delay="indefinite"/>
                      </p:stCondLst>
                      <p:childTnLst>
                        <p:par>
                          <p:cTn id="63" fill="hold" nodeType="withGroup">
                            <p:stCondLst>
                              <p:cond delay="0"/>
                            </p:stCondLst>
                            <p:childTnLst>
                              <p:par>
                                <p:cTn id="64" presetID="10" presetClass="exit" presetSubtype="0" fill="hold" grpId="0" nodeType="clickEffect">
                                  <p:stCondLst>
                                    <p:cond delay="0"/>
                                  </p:stCondLst>
                                  <p:childTnLst>
                                    <p:animEffect transition="out" filter="fade">
                                      <p:cBhvr>
                                        <p:cTn id="65" dur="500"/>
                                        <p:tgtEl>
                                          <p:spTgt spid="39"/>
                                        </p:tgtEl>
                                      </p:cBhvr>
                                    </p:animEffect>
                                    <p:set>
                                      <p:cBhvr>
                                        <p:cTn id="66"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7" restart="whenNotActive" fill="hold" evtFilter="cancelBubble" nodeType="interactiveSeq">
                <p:stCondLst>
                  <p:cond evt="onClick" delay="0">
                    <p:tgtEl>
                      <p:spTgt spid="41"/>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nodeType="click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fade">
                                      <p:cBhvr>
                                        <p:cTn id="82" dur="500"/>
                                        <p:tgtEl>
                                          <p:spTgt spid="5"/>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nodeType="click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500"/>
                                        <p:tgtEl>
                                          <p:spTgt spid="6"/>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nodeType="click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500"/>
                                        <p:tgtEl>
                                          <p:spTgt spid="7"/>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nodeType="click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fade">
                                      <p:cBhvr>
                                        <p:cTn id="97" dur="500"/>
                                        <p:tgtEl>
                                          <p:spTgt spid="8"/>
                                        </p:tgtEl>
                                      </p:cBhvr>
                                    </p:animEffect>
                                  </p:childTnLst>
                                </p:cTn>
                              </p:par>
                            </p:childTnLst>
                          </p:cTn>
                        </p:par>
                      </p:childTnLst>
                    </p:cTn>
                  </p:par>
                </p:childTnLst>
              </p:cTn>
              <p:nextCondLst>
                <p:cond evt="onClick" delay="0">
                  <p:tgtEl>
                    <p:spTgt spid="41"/>
                  </p:tgtEl>
                </p:cond>
              </p:nextCondLst>
            </p:seq>
            <p:seq concurrent="1" nextAc="seek">
              <p:cTn id="98" restart="whenNotActive" fill="hold" evtFilter="cancelBubble" nodeType="interactiveSeq">
                <p:stCondLst>
                  <p:cond evt="onClick" delay="0">
                    <p:tgtEl>
                      <p:spTgt spid="16"/>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10" presetClass="exit" presetSubtype="0" fill="hold" grpId="0" nodeType="clickEffect">
                                  <p:stCondLst>
                                    <p:cond delay="0"/>
                                  </p:stCondLst>
                                  <p:childTnLst>
                                    <p:animEffect transition="out" filter="fade">
                                      <p:cBhvr>
                                        <p:cTn id="102" dur="500"/>
                                        <p:tgtEl>
                                          <p:spTgt spid="16"/>
                                        </p:tgtEl>
                                      </p:cBhvr>
                                    </p:animEffect>
                                    <p:set>
                                      <p:cBhvr>
                                        <p:cTn id="10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04" restart="whenNotActive" fill="hold" evtFilter="cancelBubble" nodeType="interactiveSeq">
                <p:stCondLst>
                  <p:cond evt="onClick" delay="0">
                    <p:tgtEl>
                      <p:spTgt spid="21"/>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10" presetClass="exit" presetSubtype="0" fill="hold" grpId="0" nodeType="clickEffect">
                                  <p:stCondLst>
                                    <p:cond delay="0"/>
                                  </p:stCondLst>
                                  <p:childTnLst>
                                    <p:animEffect transition="out" filter="fade">
                                      <p:cBhvr>
                                        <p:cTn id="108" dur="500"/>
                                        <p:tgtEl>
                                          <p:spTgt spid="21"/>
                                        </p:tgtEl>
                                      </p:cBhvr>
                                    </p:animEffect>
                                    <p:set>
                                      <p:cBhvr>
                                        <p:cTn id="10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0" presetClass="exit" presetSubtype="0" fill="hold" grpId="0" nodeType="clickEffect">
                                  <p:stCondLst>
                                    <p:cond delay="0"/>
                                  </p:stCondLst>
                                  <p:childTnLst>
                                    <p:animEffect transition="out" filter="fade">
                                      <p:cBhvr>
                                        <p:cTn id="114" dur="500"/>
                                        <p:tgtEl>
                                          <p:spTgt spid="24"/>
                                        </p:tgtEl>
                                      </p:cBhvr>
                                    </p:animEffect>
                                    <p:set>
                                      <p:cBhvr>
                                        <p:cTn id="11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16" restart="whenNotActive" fill="hold" evtFilter="cancelBubble" nodeType="interactiveSeq">
                <p:stCondLst>
                  <p:cond evt="onClick" delay="0">
                    <p:tgtEl>
                      <p:spTgt spid="25"/>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10" presetClass="exit" presetSubtype="0" fill="hold" grpId="0" nodeType="clickEffect">
                                  <p:stCondLst>
                                    <p:cond delay="0"/>
                                  </p:stCondLst>
                                  <p:childTnLst>
                                    <p:animEffect transition="out" filter="fade">
                                      <p:cBhvr>
                                        <p:cTn id="120" dur="500"/>
                                        <p:tgtEl>
                                          <p:spTgt spid="25"/>
                                        </p:tgtEl>
                                      </p:cBhvr>
                                    </p:animEffect>
                                    <p:set>
                                      <p:cBhvr>
                                        <p:cTn id="12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22" restart="whenNotActive" fill="hold" evtFilter="cancelBubble" nodeType="interactiveSeq">
                <p:stCondLst>
                  <p:cond evt="onClick" delay="0">
                    <p:tgtEl>
                      <p:spTgt spid="15"/>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0" presetClass="exit" presetSubtype="0" fill="hold" grpId="0" nodeType="clickEffect">
                                  <p:stCondLst>
                                    <p:cond delay="0"/>
                                  </p:stCondLst>
                                  <p:childTnLst>
                                    <p:animEffect transition="out" filter="fade">
                                      <p:cBhvr>
                                        <p:cTn id="126" dur="500"/>
                                        <p:tgtEl>
                                          <p:spTgt spid="15"/>
                                        </p:tgtEl>
                                      </p:cBhvr>
                                    </p:animEffect>
                                    <p:set>
                                      <p:cBhvr>
                                        <p:cTn id="12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8" restart="whenNotActive" fill="hold" evtFilter="cancelBubble" nodeType="interactiveSeq">
                <p:stCondLst>
                  <p:cond evt="onClick" delay="0">
                    <p:tgtEl>
                      <p:spTgt spid="14"/>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10" presetClass="exit" presetSubtype="0" fill="hold" grpId="0" nodeType="clickEffect">
                                  <p:stCondLst>
                                    <p:cond delay="0"/>
                                  </p:stCondLst>
                                  <p:childTnLst>
                                    <p:animEffect transition="out" filter="fade">
                                      <p:cBhvr>
                                        <p:cTn id="132" dur="500"/>
                                        <p:tgtEl>
                                          <p:spTgt spid="14"/>
                                        </p:tgtEl>
                                      </p:cBhvr>
                                    </p:animEffect>
                                    <p:set>
                                      <p:cBhvr>
                                        <p:cTn id="13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34" restart="whenNotActive" fill="hold" evtFilter="cancelBubble" nodeType="interactiveSeq">
                <p:stCondLst>
                  <p:cond evt="onClick" delay="0">
                    <p:tgtEl>
                      <p:spTgt spid="22"/>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42" presetClass="path" presetSubtype="0" accel="50000" decel="50000" fill="hold" grpId="0" nodeType="clickEffect">
                                  <p:stCondLst>
                                    <p:cond delay="0"/>
                                  </p:stCondLst>
                                  <p:childTnLst>
                                    <p:animMotion origin="layout" path="M 5E-6 3.7037E-7 L -0.14688 -0.2662 " pathEditMode="relative" rAng="0" ptsTypes="AA">
                                      <p:cBhvr>
                                        <p:cTn id="138" dur="2000" fill="hold"/>
                                        <p:tgtEl>
                                          <p:spTgt spid="22"/>
                                        </p:tgtEl>
                                        <p:attrNameLst>
                                          <p:attrName>ppt_x</p:attrName>
                                          <p:attrName>ppt_y</p:attrName>
                                        </p:attrNameLst>
                                      </p:cBhvr>
                                      <p:rCtr x="-7344" y="-13310"/>
                                    </p:animMotion>
                                  </p:childTnLst>
                                </p:cTn>
                              </p:par>
                            </p:childTnLst>
                          </p:cTn>
                        </p:par>
                      </p:childTnLst>
                    </p:cTn>
                  </p:par>
                </p:childTnLst>
              </p:cTn>
              <p:nextCondLst>
                <p:cond evt="onClick" delay="0">
                  <p:tgtEl>
                    <p:spTgt spid="22"/>
                  </p:tgtEl>
                </p:cond>
              </p:nextCondLst>
            </p:seq>
            <p:seq concurrent="1" nextAc="seek">
              <p:cTn id="139" restart="whenNotActive" fill="hold" evtFilter="cancelBubble" nodeType="interactiveSeq">
                <p:stCondLst>
                  <p:cond evt="onClick" delay="0">
                    <p:tgtEl>
                      <p:spTgt spid="32"/>
                    </p:tgtEl>
                  </p:cond>
                </p:stCondLst>
                <p:endSync evt="end" delay="0">
                  <p:rtn val="all"/>
                </p:endSync>
                <p:childTnLst>
                  <p:par>
                    <p:cTn id="140" fill="hold" nodeType="clickPar">
                      <p:stCondLst>
                        <p:cond delay="0"/>
                      </p:stCondLst>
                      <p:childTnLst>
                        <p:par>
                          <p:cTn id="141" fill="hold" nodeType="withGroup">
                            <p:stCondLst>
                              <p:cond delay="0"/>
                            </p:stCondLst>
                            <p:childTnLst>
                              <p:par>
                                <p:cTn id="142" presetID="42" presetClass="path" presetSubtype="0" accel="50000" decel="50000" fill="hold" grpId="0" nodeType="clickEffect">
                                  <p:stCondLst>
                                    <p:cond delay="0"/>
                                  </p:stCondLst>
                                  <p:childTnLst>
                                    <p:animMotion origin="layout" path="M -8.33333E-7 -4.44444E-6 L 0.44323 -0.43125 " pathEditMode="relative" rAng="0" ptsTypes="AA">
                                      <p:cBhvr>
                                        <p:cTn id="143" dur="2000" fill="hold"/>
                                        <p:tgtEl>
                                          <p:spTgt spid="32"/>
                                        </p:tgtEl>
                                        <p:attrNameLst>
                                          <p:attrName>ppt_x</p:attrName>
                                          <p:attrName>ppt_y</p:attrName>
                                        </p:attrNameLst>
                                      </p:cBhvr>
                                      <p:rCtr x="22153" y="-21574"/>
                                    </p:animMotion>
                                  </p:childTnLst>
                                </p:cTn>
                              </p:par>
                            </p:childTnLst>
                          </p:cTn>
                        </p:par>
                      </p:childTnLst>
                    </p:cTn>
                  </p:par>
                </p:childTnLst>
              </p:cTn>
              <p:nextCondLst>
                <p:cond evt="onClick" delay="0">
                  <p:tgtEl>
                    <p:spTgt spid="32"/>
                  </p:tgtEl>
                </p:cond>
              </p:nextCondLst>
            </p:seq>
            <p:seq concurrent="1" nextAc="seek">
              <p:cTn id="144" restart="whenNotActive" fill="hold" evtFilter="cancelBubble" nodeType="interactiveSeq">
                <p:stCondLst>
                  <p:cond evt="onClick" delay="0">
                    <p:tgtEl>
                      <p:spTgt spid="17"/>
                    </p:tgtEl>
                  </p:cond>
                </p:stCondLst>
                <p:endSync evt="end" delay="0">
                  <p:rtn val="all"/>
                </p:endSync>
                <p:childTnLst>
                  <p:par>
                    <p:cTn id="145" fill="hold" nodeType="clickPar">
                      <p:stCondLst>
                        <p:cond delay="0"/>
                      </p:stCondLst>
                      <p:childTnLst>
                        <p:par>
                          <p:cTn id="146" fill="hold" nodeType="withGroup">
                            <p:stCondLst>
                              <p:cond delay="0"/>
                            </p:stCondLst>
                            <p:childTnLst>
                              <p:par>
                                <p:cTn id="147" presetID="42" presetClass="path" presetSubtype="0" accel="50000" decel="50000" fill="hold" grpId="0" nodeType="clickEffect">
                                  <p:stCondLst>
                                    <p:cond delay="0"/>
                                  </p:stCondLst>
                                  <p:childTnLst>
                                    <p:animMotion origin="layout" path="M -1.66667E-6 3.7037E-7 L 0.33021 -0.26644 " pathEditMode="relative" rAng="0" ptsTypes="AA">
                                      <p:cBhvr>
                                        <p:cTn id="148" dur="2000" fill="hold"/>
                                        <p:tgtEl>
                                          <p:spTgt spid="17"/>
                                        </p:tgtEl>
                                        <p:attrNameLst>
                                          <p:attrName>ppt_x</p:attrName>
                                          <p:attrName>ppt_y</p:attrName>
                                        </p:attrNameLst>
                                      </p:cBhvr>
                                      <p:rCtr x="16510" y="-13333"/>
                                    </p:animMotion>
                                  </p:childTnLst>
                                </p:cTn>
                              </p:par>
                            </p:childTnLst>
                          </p:cTn>
                        </p:par>
                      </p:childTnLst>
                    </p:cTn>
                  </p:par>
                </p:childTnLst>
              </p:cTn>
              <p:nextCondLst>
                <p:cond evt="onClick" delay="0">
                  <p:tgtEl>
                    <p:spTgt spid="17"/>
                  </p:tgtEl>
                </p:cond>
              </p:nextCondLst>
            </p:seq>
            <p:seq concurrent="1" nextAc="seek">
              <p:cTn id="149" restart="whenNotActive" fill="hold" evtFilter="cancelBubble" nodeType="interactiveSeq">
                <p:stCondLst>
                  <p:cond evt="onClick" delay="0">
                    <p:tgtEl>
                      <p:spTgt spid="31"/>
                    </p:tgtEl>
                  </p:cond>
                </p:stCondLst>
                <p:endSync evt="end" delay="0">
                  <p:rtn val="all"/>
                </p:endSync>
                <p:childTnLst>
                  <p:par>
                    <p:cTn id="150" fill="hold" nodeType="clickPar">
                      <p:stCondLst>
                        <p:cond delay="0"/>
                      </p:stCondLst>
                      <p:childTnLst>
                        <p:par>
                          <p:cTn id="151" fill="hold" nodeType="withGroup">
                            <p:stCondLst>
                              <p:cond delay="0"/>
                            </p:stCondLst>
                            <p:childTnLst>
                              <p:par>
                                <p:cTn id="152" presetID="10" presetClass="exit" presetSubtype="0" fill="hold" grpId="0" nodeType="clickEffect">
                                  <p:stCondLst>
                                    <p:cond delay="0"/>
                                  </p:stCondLst>
                                  <p:childTnLst>
                                    <p:animEffect transition="out" filter="fade">
                                      <p:cBhvr>
                                        <p:cTn id="153" dur="500"/>
                                        <p:tgtEl>
                                          <p:spTgt spid="31"/>
                                        </p:tgtEl>
                                      </p:cBhvr>
                                    </p:animEffect>
                                    <p:set>
                                      <p:cBhvr>
                                        <p:cTn id="15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55" restart="whenNotActive" fill="hold" evtFilter="cancelBubble" nodeType="interactiveSeq">
                <p:stCondLst>
                  <p:cond evt="onClick" delay="0">
                    <p:tgtEl>
                      <p:spTgt spid="38"/>
                    </p:tgtEl>
                  </p:cond>
                </p:stCondLst>
                <p:endSync evt="end" delay="0">
                  <p:rtn val="all"/>
                </p:endSync>
                <p:childTnLst>
                  <p:par>
                    <p:cTn id="156" fill="hold" nodeType="clickPar">
                      <p:stCondLst>
                        <p:cond delay="0"/>
                      </p:stCondLst>
                      <p:childTnLst>
                        <p:par>
                          <p:cTn id="157" fill="hold" nodeType="withGroup">
                            <p:stCondLst>
                              <p:cond delay="0"/>
                            </p:stCondLst>
                            <p:childTnLst>
                              <p:par>
                                <p:cTn id="158" presetID="10" presetClass="exit" presetSubtype="0" fill="hold" grpId="0" nodeType="clickEffect">
                                  <p:stCondLst>
                                    <p:cond delay="0"/>
                                  </p:stCondLst>
                                  <p:childTnLst>
                                    <p:animEffect transition="out" filter="fade">
                                      <p:cBhvr>
                                        <p:cTn id="159" dur="500"/>
                                        <p:tgtEl>
                                          <p:spTgt spid="38"/>
                                        </p:tgtEl>
                                      </p:cBhvr>
                                    </p:animEffect>
                                    <p:set>
                                      <p:cBhvr>
                                        <p:cTn id="160"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61" restart="whenNotActive" fill="hold" evtFilter="cancelBubble" nodeType="interactiveSeq">
                <p:stCondLst>
                  <p:cond evt="onClick" delay="0">
                    <p:tgtEl>
                      <p:spTgt spid="28"/>
                    </p:tgtEl>
                  </p:cond>
                </p:stCondLst>
                <p:endSync evt="end" delay="0">
                  <p:rtn val="all"/>
                </p:endSync>
                <p:childTnLst>
                  <p:par>
                    <p:cTn id="162" fill="hold" nodeType="clickPar">
                      <p:stCondLst>
                        <p:cond delay="0"/>
                      </p:stCondLst>
                      <p:childTnLst>
                        <p:par>
                          <p:cTn id="163" fill="hold" nodeType="withGroup">
                            <p:stCondLst>
                              <p:cond delay="0"/>
                            </p:stCondLst>
                            <p:childTnLst>
                              <p:par>
                                <p:cTn id="164" presetID="42" presetClass="path" presetSubtype="0" accel="50000" decel="50000" fill="hold" grpId="0" nodeType="clickEffect">
                                  <p:stCondLst>
                                    <p:cond delay="0"/>
                                  </p:stCondLst>
                                  <p:childTnLst>
                                    <p:animMotion origin="layout" path="M 5E-6 3.7037E-6 L -0.07813 -0.35186 " pathEditMode="relative" rAng="0" ptsTypes="AA">
                                      <p:cBhvr>
                                        <p:cTn id="165" dur="2000" fill="hold"/>
                                        <p:tgtEl>
                                          <p:spTgt spid="28"/>
                                        </p:tgtEl>
                                        <p:attrNameLst>
                                          <p:attrName>ppt_x</p:attrName>
                                          <p:attrName>ppt_y</p:attrName>
                                        </p:attrNameLst>
                                      </p:cBhvr>
                                      <p:rCtr x="-3906" y="-17593"/>
                                    </p:animMotion>
                                  </p:childTnLst>
                                </p:cTn>
                              </p:par>
                            </p:childTnLst>
                          </p:cTn>
                        </p:par>
                      </p:childTnLst>
                    </p:cTn>
                  </p:par>
                </p:childTnLst>
              </p:cTn>
              <p:nextCondLst>
                <p:cond evt="onClick" delay="0">
                  <p:tgtEl>
                    <p:spTgt spid="28"/>
                  </p:tgtEl>
                </p:cond>
              </p:nextCondLst>
            </p:seq>
            <p:seq concurrent="1" nextAc="seek">
              <p:cTn id="166" restart="whenNotActive" fill="hold" evtFilter="cancelBubble" nodeType="interactiveSeq">
                <p:stCondLst>
                  <p:cond evt="onClick" delay="0">
                    <p:tgtEl>
                      <p:spTgt spid="34"/>
                    </p:tgtEl>
                  </p:cond>
                </p:stCondLst>
                <p:endSync evt="end" delay="0">
                  <p:rtn val="all"/>
                </p:endSync>
                <p:childTnLst>
                  <p:par>
                    <p:cTn id="167" fill="hold" nodeType="clickPar">
                      <p:stCondLst>
                        <p:cond delay="0"/>
                      </p:stCondLst>
                      <p:childTnLst>
                        <p:par>
                          <p:cTn id="168" fill="hold" nodeType="withGroup">
                            <p:stCondLst>
                              <p:cond delay="0"/>
                            </p:stCondLst>
                            <p:childTnLst>
                              <p:par>
                                <p:cTn id="169" presetID="42" presetClass="path" presetSubtype="0" accel="50000" decel="50000" fill="hold" grpId="0" nodeType="clickEffect">
                                  <p:stCondLst>
                                    <p:cond delay="0"/>
                                  </p:stCondLst>
                                  <p:childTnLst>
                                    <p:animMotion origin="layout" path="M -4.16667E-6 -4.44444E-6 L 0.17171 -0.43125 " pathEditMode="relative" rAng="0" ptsTypes="AA">
                                      <p:cBhvr>
                                        <p:cTn id="170" dur="2000" fill="hold"/>
                                        <p:tgtEl>
                                          <p:spTgt spid="34"/>
                                        </p:tgtEl>
                                        <p:attrNameLst>
                                          <p:attrName>ppt_x</p:attrName>
                                          <p:attrName>ppt_y</p:attrName>
                                        </p:attrNameLst>
                                      </p:cBhvr>
                                      <p:rCtr x="8576" y="-21574"/>
                                    </p:animMotion>
                                  </p:childTnLst>
                                </p:cTn>
                              </p:par>
                            </p:childTnLst>
                          </p:cTn>
                        </p:par>
                      </p:childTnLst>
                    </p:cTn>
                  </p:par>
                </p:childTnLst>
              </p:cTn>
              <p:nextCondLst>
                <p:cond evt="onClick" delay="0">
                  <p:tgtEl>
                    <p:spTgt spid="34"/>
                  </p:tgtEl>
                </p:cond>
              </p:nextCondLst>
            </p:seq>
            <p:seq concurrent="1" nextAc="seek">
              <p:cTn id="171" restart="whenNotActive" fill="hold" evtFilter="cancelBubble" nodeType="interactiveSeq">
                <p:stCondLst>
                  <p:cond evt="onClick" delay="0">
                    <p:tgtEl>
                      <p:spTgt spid="33"/>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42" presetClass="path" presetSubtype="0" accel="50000" decel="50000" fill="hold" grpId="0" nodeType="clickEffect">
                                  <p:stCondLst>
                                    <p:cond delay="0"/>
                                  </p:stCondLst>
                                  <p:childTnLst>
                                    <p:animMotion origin="layout" path="M 4.16667E-6 -4.44444E-6 L 0.30781 -0.43125 " pathEditMode="relative" rAng="0" ptsTypes="AA">
                                      <p:cBhvr>
                                        <p:cTn id="175" dur="2000" fill="hold"/>
                                        <p:tgtEl>
                                          <p:spTgt spid="33"/>
                                        </p:tgtEl>
                                        <p:attrNameLst>
                                          <p:attrName>ppt_x</p:attrName>
                                          <p:attrName>ppt_y</p:attrName>
                                        </p:attrNameLst>
                                      </p:cBhvr>
                                      <p:rCtr x="15382" y="-21574"/>
                                    </p:animMotion>
                                  </p:childTnLst>
                                </p:cTn>
                              </p:par>
                            </p:childTnLst>
                          </p:cTn>
                        </p:par>
                      </p:childTnLst>
                    </p:cTn>
                  </p:par>
                </p:childTnLst>
              </p:cTn>
              <p:nextCondLst>
                <p:cond evt="onClick" delay="0">
                  <p:tgtEl>
                    <p:spTgt spid="33"/>
                  </p:tgtEl>
                </p:cond>
              </p:nextCondLst>
            </p:seq>
            <p:seq concurrent="1" nextAc="seek">
              <p:cTn id="176" restart="whenNotActive" fill="hold" evtFilter="cancelBubble" nodeType="interactiveSeq">
                <p:stCondLst>
                  <p:cond evt="onClick" delay="0">
                    <p:tgtEl>
                      <p:spTgt spid="27"/>
                    </p:tgtEl>
                  </p:cond>
                </p:stCondLst>
                <p:endSync evt="end" delay="0">
                  <p:rtn val="all"/>
                </p:endSync>
                <p:childTnLst>
                  <p:par>
                    <p:cTn id="177" fill="hold" nodeType="clickPar">
                      <p:stCondLst>
                        <p:cond delay="0"/>
                      </p:stCondLst>
                      <p:childTnLst>
                        <p:par>
                          <p:cTn id="178" fill="hold" nodeType="withGroup">
                            <p:stCondLst>
                              <p:cond delay="0"/>
                            </p:stCondLst>
                            <p:childTnLst>
                              <p:par>
                                <p:cTn id="179" presetID="10" presetClass="exit" presetSubtype="0" fill="hold" grpId="0" nodeType="clickEffect">
                                  <p:stCondLst>
                                    <p:cond delay="0"/>
                                  </p:stCondLst>
                                  <p:childTnLst>
                                    <p:animEffect transition="out" filter="fade">
                                      <p:cBhvr>
                                        <p:cTn id="180" dur="500"/>
                                        <p:tgtEl>
                                          <p:spTgt spid="27"/>
                                        </p:tgtEl>
                                      </p:cBhvr>
                                    </p:animEffect>
                                    <p:set>
                                      <p:cBhvr>
                                        <p:cTn id="18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82" restart="whenNotActive" fill="hold" evtFilter="cancelBubble" nodeType="interactiveSeq">
                <p:stCondLst>
                  <p:cond evt="onClick" delay="0">
                    <p:tgtEl>
                      <p:spTgt spid="43"/>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10" presetClass="exit" presetSubtype="0" fill="hold" grpId="0" nodeType="clickEffect">
                                  <p:stCondLst>
                                    <p:cond delay="0"/>
                                  </p:stCondLst>
                                  <p:childTnLst>
                                    <p:animEffect transition="out" filter="fade">
                                      <p:cBhvr>
                                        <p:cTn id="186" dur="500"/>
                                        <p:tgtEl>
                                          <p:spTgt spid="43"/>
                                        </p:tgtEl>
                                      </p:cBhvr>
                                    </p:animEffect>
                                    <p:set>
                                      <p:cBhvr>
                                        <p:cTn id="187"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M Hea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825501"/>
            <a:ext cx="212090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M No Arm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3276" y="828676"/>
            <a:ext cx="211772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HM R Arm"/>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71688" y="825501"/>
            <a:ext cx="271145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HM Torso and Arm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73276" y="825501"/>
            <a:ext cx="2709863"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HM Arms and Left L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76451" y="820738"/>
            <a:ext cx="2708275"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HM Full"/>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71688" y="820739"/>
            <a:ext cx="2743200"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4-Point Star 8"/>
          <p:cNvSpPr/>
          <p:nvPr/>
        </p:nvSpPr>
        <p:spPr>
          <a:xfrm>
            <a:off x="8782051" y="2322513"/>
            <a:ext cx="276225" cy="323850"/>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0" name="Rectangle 9"/>
          <p:cNvSpPr/>
          <p:nvPr/>
        </p:nvSpPr>
        <p:spPr>
          <a:xfrm>
            <a:off x="2281238" y="4364039"/>
            <a:ext cx="7631112" cy="1741487"/>
          </a:xfrm>
          <a:prstGeom prst="rect">
            <a:avLst/>
          </a:prstGeom>
          <a:solidFill>
            <a:srgbClr val="F4CB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a:defRPr/>
            </a:pPr>
            <a:endParaRPr lang="en-GB" dirty="0">
              <a:solidFill>
                <a:schemeClr val="tx1"/>
              </a:solidFill>
            </a:endParaRPr>
          </a:p>
        </p:txBody>
      </p:sp>
      <p:sp>
        <p:nvSpPr>
          <p:cNvPr id="47114" name="TextBox 21"/>
          <p:cNvSpPr txBox="1">
            <a:spLocks noChangeArrowheads="1"/>
          </p:cNvSpPr>
          <p:nvPr/>
        </p:nvSpPr>
        <p:spPr bwMode="auto">
          <a:xfrm>
            <a:off x="4597401" y="2317751"/>
            <a:ext cx="5788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defRPr/>
            </a:pPr>
            <a:r>
              <a:rPr lang="en-GB" altLang="en-US" sz="4800" spc="600" dirty="0">
                <a:solidFill>
                  <a:schemeClr val="tx1"/>
                </a:solidFill>
                <a:latin typeface="Twinkl Thin" panose="02000000000000000000" pitchFamily="2" charset="0"/>
              </a:rPr>
              <a:t>________</a:t>
            </a:r>
            <a:endParaRPr lang="en-GB" altLang="en-US" sz="3200" spc="600" dirty="0">
              <a:solidFill>
                <a:schemeClr val="tx1"/>
              </a:solidFill>
            </a:endParaRPr>
          </a:p>
        </p:txBody>
      </p:sp>
      <p:sp>
        <p:nvSpPr>
          <p:cNvPr id="12" name="Freeform 11"/>
          <p:cNvSpPr/>
          <p:nvPr/>
        </p:nvSpPr>
        <p:spPr>
          <a:xfrm rot="10800000">
            <a:off x="4956175" y="760414"/>
            <a:ext cx="4978400" cy="985837"/>
          </a:xfrm>
          <a:custGeom>
            <a:avLst/>
            <a:gdLst>
              <a:gd name="connsiteX0" fmla="*/ 5373889 w 5505450"/>
              <a:gd name="connsiteY0" fmla="*/ 985139 h 985139"/>
              <a:gd name="connsiteX1" fmla="*/ 131561 w 5505450"/>
              <a:gd name="connsiteY1" fmla="*/ 985139 h 985139"/>
              <a:gd name="connsiteX2" fmla="*/ 0 w 5505450"/>
              <a:gd name="connsiteY2" fmla="*/ 853578 h 985139"/>
              <a:gd name="connsiteX3" fmla="*/ 0 w 5505450"/>
              <a:gd name="connsiteY3" fmla="*/ 327348 h 985139"/>
              <a:gd name="connsiteX4" fmla="*/ 131561 w 5505450"/>
              <a:gd name="connsiteY4" fmla="*/ 195787 h 985139"/>
              <a:gd name="connsiteX5" fmla="*/ 5128670 w 5505450"/>
              <a:gd name="connsiteY5" fmla="*/ 195787 h 985139"/>
              <a:gd name="connsiteX6" fmla="*/ 5211892 w 5505450"/>
              <a:gd name="connsiteY6" fmla="*/ 0 h 985139"/>
              <a:gd name="connsiteX7" fmla="*/ 5295114 w 5505450"/>
              <a:gd name="connsiteY7" fmla="*/ 195787 h 985139"/>
              <a:gd name="connsiteX8" fmla="*/ 5373889 w 5505450"/>
              <a:gd name="connsiteY8" fmla="*/ 195787 h 985139"/>
              <a:gd name="connsiteX9" fmla="*/ 5505450 w 5505450"/>
              <a:gd name="connsiteY9" fmla="*/ 327348 h 985139"/>
              <a:gd name="connsiteX10" fmla="*/ 5505450 w 5505450"/>
              <a:gd name="connsiteY10" fmla="*/ 853578 h 985139"/>
              <a:gd name="connsiteX11" fmla="*/ 5373889 w 5505450"/>
              <a:gd name="connsiteY11" fmla="*/ 985139 h 98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450" h="985139">
                <a:moveTo>
                  <a:pt x="5373889" y="985139"/>
                </a:moveTo>
                <a:lnTo>
                  <a:pt x="131561" y="985139"/>
                </a:lnTo>
                <a:cubicBezTo>
                  <a:pt x="58902" y="985139"/>
                  <a:pt x="0" y="926237"/>
                  <a:pt x="0" y="853578"/>
                </a:cubicBezTo>
                <a:lnTo>
                  <a:pt x="0" y="327348"/>
                </a:lnTo>
                <a:cubicBezTo>
                  <a:pt x="0" y="254689"/>
                  <a:pt x="58902" y="195787"/>
                  <a:pt x="131561" y="195787"/>
                </a:cubicBezTo>
                <a:lnTo>
                  <a:pt x="5128670" y="195787"/>
                </a:lnTo>
                <a:lnTo>
                  <a:pt x="5211892" y="0"/>
                </a:lnTo>
                <a:lnTo>
                  <a:pt x="5295114" y="195787"/>
                </a:lnTo>
                <a:lnTo>
                  <a:pt x="5373889" y="195787"/>
                </a:lnTo>
                <a:cubicBezTo>
                  <a:pt x="5446548" y="195787"/>
                  <a:pt x="5505450" y="254689"/>
                  <a:pt x="5505450" y="327348"/>
                </a:cubicBezTo>
                <a:lnTo>
                  <a:pt x="5505450" y="853578"/>
                </a:lnTo>
                <a:cubicBezTo>
                  <a:pt x="5505450" y="926237"/>
                  <a:pt x="5446548" y="985139"/>
                  <a:pt x="5373889" y="98513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372" name="Rectangle 12"/>
          <p:cNvSpPr>
            <a:spLocks noChangeArrowheads="1"/>
          </p:cNvSpPr>
          <p:nvPr/>
        </p:nvSpPr>
        <p:spPr bwMode="auto">
          <a:xfrm>
            <a:off x="5018088" y="971550"/>
            <a:ext cx="4989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Clue: </a:t>
            </a:r>
            <a:r>
              <a:rPr lang="en-GB" altLang="en-US">
                <a:solidFill>
                  <a:schemeClr val="tx1"/>
                </a:solidFill>
              </a:rPr>
              <a:t>On the upper level.</a:t>
            </a:r>
          </a:p>
        </p:txBody>
      </p:sp>
      <p:sp>
        <p:nvSpPr>
          <p:cNvPr id="14" name="'a'"/>
          <p:cNvSpPr txBox="1">
            <a:spLocks noChangeArrowheads="1"/>
          </p:cNvSpPr>
          <p:nvPr/>
        </p:nvSpPr>
        <p:spPr bwMode="auto">
          <a:xfrm>
            <a:off x="26416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15" name="'b'"/>
          <p:cNvSpPr txBox="1">
            <a:spLocks noChangeArrowheads="1"/>
          </p:cNvSpPr>
          <p:nvPr/>
        </p:nvSpPr>
        <p:spPr bwMode="auto">
          <a:xfrm>
            <a:off x="34226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16" name="'c'"/>
          <p:cNvSpPr txBox="1">
            <a:spLocks noChangeArrowheads="1"/>
          </p:cNvSpPr>
          <p:nvPr/>
        </p:nvSpPr>
        <p:spPr bwMode="auto">
          <a:xfrm>
            <a:off x="42037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17" name="'d'"/>
          <p:cNvSpPr txBox="1">
            <a:spLocks noChangeArrowheads="1"/>
          </p:cNvSpPr>
          <p:nvPr/>
        </p:nvSpPr>
        <p:spPr bwMode="auto">
          <a:xfrm>
            <a:off x="49847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18" name="'e'"/>
          <p:cNvSpPr txBox="1">
            <a:spLocks noChangeArrowheads="1"/>
          </p:cNvSpPr>
          <p:nvPr/>
        </p:nvSpPr>
        <p:spPr bwMode="auto">
          <a:xfrm>
            <a:off x="57658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19" name="'f'"/>
          <p:cNvSpPr txBox="1">
            <a:spLocks noChangeArrowheads="1"/>
          </p:cNvSpPr>
          <p:nvPr/>
        </p:nvSpPr>
        <p:spPr bwMode="auto">
          <a:xfrm>
            <a:off x="65468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20" name="'g'"/>
          <p:cNvSpPr txBox="1">
            <a:spLocks noChangeArrowheads="1"/>
          </p:cNvSpPr>
          <p:nvPr/>
        </p:nvSpPr>
        <p:spPr bwMode="auto">
          <a:xfrm>
            <a:off x="73279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21" name="'h'"/>
          <p:cNvSpPr txBox="1">
            <a:spLocks noChangeArrowheads="1"/>
          </p:cNvSpPr>
          <p:nvPr/>
        </p:nvSpPr>
        <p:spPr bwMode="auto">
          <a:xfrm>
            <a:off x="81089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22" name="'i'"/>
          <p:cNvSpPr txBox="1">
            <a:spLocks noChangeArrowheads="1"/>
          </p:cNvSpPr>
          <p:nvPr/>
        </p:nvSpPr>
        <p:spPr bwMode="auto">
          <a:xfrm>
            <a:off x="8891588" y="44307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23" name="'j'"/>
          <p:cNvSpPr txBox="1">
            <a:spLocks noChangeArrowheads="1"/>
          </p:cNvSpPr>
          <p:nvPr/>
        </p:nvSpPr>
        <p:spPr bwMode="auto">
          <a:xfrm>
            <a:off x="26416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24" name="'k'"/>
          <p:cNvSpPr txBox="1">
            <a:spLocks noChangeArrowheads="1"/>
          </p:cNvSpPr>
          <p:nvPr/>
        </p:nvSpPr>
        <p:spPr bwMode="auto">
          <a:xfrm>
            <a:off x="34226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25" name="'l'"/>
          <p:cNvSpPr txBox="1">
            <a:spLocks noChangeArrowheads="1"/>
          </p:cNvSpPr>
          <p:nvPr/>
        </p:nvSpPr>
        <p:spPr bwMode="auto">
          <a:xfrm>
            <a:off x="42037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26" name="'m'"/>
          <p:cNvSpPr txBox="1">
            <a:spLocks noChangeArrowheads="1"/>
          </p:cNvSpPr>
          <p:nvPr/>
        </p:nvSpPr>
        <p:spPr bwMode="auto">
          <a:xfrm>
            <a:off x="49847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27" name="'n'"/>
          <p:cNvSpPr txBox="1">
            <a:spLocks noChangeArrowheads="1"/>
          </p:cNvSpPr>
          <p:nvPr/>
        </p:nvSpPr>
        <p:spPr bwMode="auto">
          <a:xfrm>
            <a:off x="5767388" y="50022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28" name="'o'"/>
          <p:cNvSpPr txBox="1">
            <a:spLocks noChangeArrowheads="1"/>
          </p:cNvSpPr>
          <p:nvPr/>
        </p:nvSpPr>
        <p:spPr bwMode="auto">
          <a:xfrm>
            <a:off x="65468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29" name="'p'"/>
          <p:cNvSpPr txBox="1">
            <a:spLocks noChangeArrowheads="1"/>
          </p:cNvSpPr>
          <p:nvPr/>
        </p:nvSpPr>
        <p:spPr bwMode="auto">
          <a:xfrm>
            <a:off x="73279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0" name="'q'"/>
          <p:cNvSpPr txBox="1">
            <a:spLocks noChangeArrowheads="1"/>
          </p:cNvSpPr>
          <p:nvPr/>
        </p:nvSpPr>
        <p:spPr bwMode="auto">
          <a:xfrm>
            <a:off x="81089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1" name="'r'"/>
          <p:cNvSpPr txBox="1">
            <a:spLocks noChangeArrowheads="1"/>
          </p:cNvSpPr>
          <p:nvPr/>
        </p:nvSpPr>
        <p:spPr bwMode="auto">
          <a:xfrm>
            <a:off x="8891588" y="5016501"/>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2" name="'s'"/>
          <p:cNvSpPr txBox="1">
            <a:spLocks noChangeArrowheads="1"/>
          </p:cNvSpPr>
          <p:nvPr/>
        </p:nvSpPr>
        <p:spPr bwMode="auto">
          <a:xfrm>
            <a:off x="30940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3" name="'t'"/>
          <p:cNvSpPr txBox="1">
            <a:spLocks noChangeArrowheads="1"/>
          </p:cNvSpPr>
          <p:nvPr/>
        </p:nvSpPr>
        <p:spPr bwMode="auto">
          <a:xfrm>
            <a:off x="3865563"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4" name="'u'"/>
          <p:cNvSpPr txBox="1">
            <a:spLocks noChangeArrowheads="1"/>
          </p:cNvSpPr>
          <p:nvPr/>
        </p:nvSpPr>
        <p:spPr bwMode="auto">
          <a:xfrm>
            <a:off x="46561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5" name="'v'"/>
          <p:cNvSpPr txBox="1">
            <a:spLocks noChangeArrowheads="1"/>
          </p:cNvSpPr>
          <p:nvPr/>
        </p:nvSpPr>
        <p:spPr bwMode="auto">
          <a:xfrm>
            <a:off x="54371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6" name="'w'"/>
          <p:cNvSpPr txBox="1">
            <a:spLocks noChangeArrowheads="1"/>
          </p:cNvSpPr>
          <p:nvPr/>
        </p:nvSpPr>
        <p:spPr bwMode="auto">
          <a:xfrm>
            <a:off x="62198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7" name="'x'"/>
          <p:cNvSpPr txBox="1">
            <a:spLocks noChangeArrowheads="1"/>
          </p:cNvSpPr>
          <p:nvPr/>
        </p:nvSpPr>
        <p:spPr bwMode="auto">
          <a:xfrm>
            <a:off x="70008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38" name="'y'"/>
          <p:cNvSpPr txBox="1">
            <a:spLocks noChangeArrowheads="1"/>
          </p:cNvSpPr>
          <p:nvPr/>
        </p:nvSpPr>
        <p:spPr bwMode="auto">
          <a:xfrm>
            <a:off x="77819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39" name="'z'"/>
          <p:cNvSpPr txBox="1">
            <a:spLocks noChangeArrowheads="1"/>
          </p:cNvSpPr>
          <p:nvPr/>
        </p:nvSpPr>
        <p:spPr bwMode="auto">
          <a:xfrm>
            <a:off x="85629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sp>
        <p:nvSpPr>
          <p:cNvPr id="41" name="Oh no! Button"/>
          <p:cNvSpPr/>
          <p:nvPr/>
        </p:nvSpPr>
        <p:spPr>
          <a:xfrm>
            <a:off x="3414714" y="3478214"/>
            <a:ext cx="974725"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Oh no!</a:t>
            </a:r>
          </a:p>
        </p:txBody>
      </p:sp>
      <p:sp>
        <p:nvSpPr>
          <p:cNvPr id="43" name="'s'"/>
          <p:cNvSpPr txBox="1">
            <a:spLocks noChangeArrowheads="1"/>
          </p:cNvSpPr>
          <p:nvPr/>
        </p:nvSpPr>
        <p:spPr bwMode="auto">
          <a:xfrm>
            <a:off x="3097213"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42" name="Rounded Rectangle 41"/>
          <p:cNvSpPr/>
          <p:nvPr/>
        </p:nvSpPr>
        <p:spPr>
          <a:xfrm>
            <a:off x="4984750" y="819151"/>
            <a:ext cx="4927600" cy="64611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a:solidFill>
                  <a:srgbClr val="FF4343"/>
                </a:solidFill>
              </a:rPr>
              <a:t>Click here for a clue!</a:t>
            </a:r>
          </a:p>
        </p:txBody>
      </p:sp>
    </p:spTree>
    <p:extLst>
      <p:ext uri="{BB962C8B-B14F-4D97-AF65-F5344CB8AC3E}">
        <p14:creationId xmlns:p14="http://schemas.microsoft.com/office/powerpoint/2010/main" val="40032610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35"/>
                                        </p:tgtEl>
                                      </p:cBhvr>
                                    </p:animEffect>
                                    <p:set>
                                      <p:cBhvr>
                                        <p:cTn id="3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xit" presetSubtype="0" fill="hold" grpId="0" nodeType="clickEffect">
                                  <p:stCondLst>
                                    <p:cond delay="0"/>
                                  </p:stCondLst>
                                  <p:childTnLst>
                                    <p:animEffect transition="out" filter="fade">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9"/>
                    </p:tgtEl>
                  </p:cond>
                </p:stCondLst>
                <p:endSync evt="end" delay="0">
                  <p:rtn val="all"/>
                </p:endSync>
                <p:childTnLst>
                  <p:par>
                    <p:cTn id="45" fill="hold" nodeType="clickPar">
                      <p:stCondLst>
                        <p:cond delay="indefinite"/>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39"/>
                                        </p:tgtEl>
                                      </p:cBhvr>
                                    </p:animEffect>
                                    <p:set>
                                      <p:cBhvr>
                                        <p:cTn id="4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0" restart="whenNotActive" fill="hold" evtFilter="cancelBubble" nodeType="interactiveSeq">
                <p:stCondLst>
                  <p:cond evt="onClick" delay="0">
                    <p:tgtEl>
                      <p:spTgt spid="41"/>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500"/>
                                        <p:tgtEl>
                                          <p:spTgt spid="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ntr" presetSubtype="0" fill="hold" nodeType="click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500"/>
                                        <p:tgtEl>
                                          <p:spTgt spid="8"/>
                                        </p:tgtEl>
                                      </p:cBhvr>
                                    </p:animEffect>
                                  </p:childTnLst>
                                </p:cTn>
                              </p:par>
                            </p:childTnLst>
                          </p:cTn>
                        </p:par>
                      </p:childTnLst>
                    </p:cTn>
                  </p:par>
                </p:childTnLst>
              </p:cTn>
              <p:nextCondLst>
                <p:cond evt="onClick" delay="0">
                  <p:tgtEl>
                    <p:spTgt spid="41"/>
                  </p:tgtEl>
                </p:cond>
              </p:nextCondLst>
            </p:seq>
            <p:seq concurrent="1" nextAc="seek">
              <p:cTn id="81" restart="whenNotActive" fill="hold" evtFilter="cancelBubble" nodeType="interactiveSeq">
                <p:stCondLst>
                  <p:cond evt="onClick" delay="0">
                    <p:tgtEl>
                      <p:spTgt spid="16"/>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0" presetClass="exit" presetSubtype="0" fill="hold" grpId="0" nodeType="clickEffect">
                                  <p:stCondLst>
                                    <p:cond delay="0"/>
                                  </p:stCondLst>
                                  <p:childTnLst>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7" restart="whenNotActive" fill="hold" evtFilter="cancelBubble" nodeType="interactiveSeq">
                <p:stCondLst>
                  <p:cond evt="onClick" delay="0">
                    <p:tgtEl>
                      <p:spTgt spid="21"/>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10" presetClass="exit" presetSubtype="0" fill="hold" grpId="0" nodeType="clickEffect">
                                  <p:stCondLst>
                                    <p:cond delay="0"/>
                                  </p:stCondLst>
                                  <p:childTnLst>
                                    <p:animEffect transition="out" filter="fade">
                                      <p:cBhvr>
                                        <p:cTn id="91" dur="500"/>
                                        <p:tgtEl>
                                          <p:spTgt spid="21"/>
                                        </p:tgtEl>
                                      </p:cBhvr>
                                    </p:animEffect>
                                    <p:set>
                                      <p:cBhvr>
                                        <p:cTn id="9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3" restart="whenNotActive" fill="hold" evtFilter="cancelBubble" nodeType="interactiveSeq">
                <p:stCondLst>
                  <p:cond evt="onClick" delay="0">
                    <p:tgtEl>
                      <p:spTgt spid="24"/>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10" presetClass="exit" presetSubtype="0" fill="hold" grpId="0" nodeType="clickEffect">
                                  <p:stCondLst>
                                    <p:cond delay="0"/>
                                  </p:stCondLst>
                                  <p:childTnLst>
                                    <p:animEffect transition="out" filter="fade">
                                      <p:cBhvr>
                                        <p:cTn id="97" dur="500"/>
                                        <p:tgtEl>
                                          <p:spTgt spid="24"/>
                                        </p:tgtEl>
                                      </p:cBhvr>
                                    </p:animEffect>
                                    <p:set>
                                      <p:cBhvr>
                                        <p:cTn id="98"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9" restart="whenNotActive" fill="hold" evtFilter="cancelBubble" nodeType="interactiveSeq">
                <p:stCondLst>
                  <p:cond evt="onClick" delay="0">
                    <p:tgtEl>
                      <p:spTgt spid="25"/>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0" presetClass="exit" presetSubtype="0" fill="hold" grpId="0" nodeType="clickEffect">
                                  <p:stCondLst>
                                    <p:cond delay="0"/>
                                  </p:stCondLst>
                                  <p:childTnLst>
                                    <p:animEffect transition="out" filter="fade">
                                      <p:cBhvr>
                                        <p:cTn id="103" dur="500"/>
                                        <p:tgtEl>
                                          <p:spTgt spid="25"/>
                                        </p:tgtEl>
                                      </p:cBhvr>
                                    </p:animEffect>
                                    <p:set>
                                      <p:cBhvr>
                                        <p:cTn id="104"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05" restart="whenNotActive" fill="hold" evtFilter="cancelBubble" nodeType="interactiveSeq">
                <p:stCondLst>
                  <p:cond evt="onClick" delay="0">
                    <p:tgtEl>
                      <p:spTgt spid="15"/>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0" presetClass="exit" presetSubtype="0" fill="hold" grpId="0" nodeType="clickEffect">
                                  <p:stCondLst>
                                    <p:cond delay="0"/>
                                  </p:stCondLst>
                                  <p:childTnLst>
                                    <p:animEffect transition="out" filter="fade">
                                      <p:cBhvr>
                                        <p:cTn id="109" dur="500"/>
                                        <p:tgtEl>
                                          <p:spTgt spid="15"/>
                                        </p:tgtEl>
                                      </p:cBhvr>
                                    </p:animEffect>
                                    <p:set>
                                      <p:cBhvr>
                                        <p:cTn id="11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1" restart="whenNotActive" fill="hold" evtFilter="cancelBubble" nodeType="interactiveSeq">
                <p:stCondLst>
                  <p:cond evt="onClick" delay="0">
                    <p:tgtEl>
                      <p:spTgt spid="22"/>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42" presetClass="path" presetSubtype="0" accel="50000" decel="50000" fill="hold" grpId="0" nodeType="clickEffect">
                                  <p:stCondLst>
                                    <p:cond delay="0"/>
                                  </p:stCondLst>
                                  <p:childTnLst>
                                    <p:animMotion origin="layout" path="M 5E-6 3.7037E-7 L -0.12049 -0.26713 " pathEditMode="relative" rAng="0" ptsTypes="AA">
                                      <p:cBhvr>
                                        <p:cTn id="115" dur="2000" fill="hold"/>
                                        <p:tgtEl>
                                          <p:spTgt spid="22"/>
                                        </p:tgtEl>
                                        <p:attrNameLst>
                                          <p:attrName>ppt_x</p:attrName>
                                          <p:attrName>ppt_y</p:attrName>
                                        </p:attrNameLst>
                                      </p:cBhvr>
                                      <p:rCtr x="-6024" y="-13356"/>
                                    </p:animMotion>
                                  </p:childTnLst>
                                </p:cTn>
                              </p:par>
                            </p:childTnLst>
                          </p:cTn>
                        </p:par>
                      </p:childTnLst>
                    </p:cTn>
                  </p:par>
                </p:childTnLst>
              </p:cTn>
              <p:nextCondLst>
                <p:cond evt="onClick" delay="0">
                  <p:tgtEl>
                    <p:spTgt spid="22"/>
                  </p:tgtEl>
                </p:cond>
              </p:nextCondLst>
            </p:seq>
            <p:seq concurrent="1" nextAc="seek">
              <p:cTn id="116" restart="whenNotActive" fill="hold" evtFilter="cancelBubble" nodeType="interactiveSeq">
                <p:stCondLst>
                  <p:cond evt="onClick" delay="0">
                    <p:tgtEl>
                      <p:spTgt spid="32"/>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42" presetClass="path" presetSubtype="0" accel="50000" decel="50000" fill="hold" grpId="0" nodeType="clickEffect">
                                  <p:stCondLst>
                                    <p:cond delay="0"/>
                                  </p:stCondLst>
                                  <p:childTnLst>
                                    <p:animMotion origin="layout" path="M -8.33333E-7 -4.44444E-6 L 0.36719 -0.43125 " pathEditMode="relative" rAng="0" ptsTypes="AA">
                                      <p:cBhvr>
                                        <p:cTn id="120" dur="2000" fill="hold"/>
                                        <p:tgtEl>
                                          <p:spTgt spid="32"/>
                                        </p:tgtEl>
                                        <p:attrNameLst>
                                          <p:attrName>ppt_x</p:attrName>
                                          <p:attrName>ppt_y</p:attrName>
                                        </p:attrNameLst>
                                      </p:cBhvr>
                                      <p:rCtr x="18351" y="-21574"/>
                                    </p:animMotion>
                                  </p:childTnLst>
                                </p:cTn>
                              </p:par>
                              <p:par>
                                <p:cTn id="121" presetID="1" presetClass="entr" presetSubtype="0" fill="hold" grpId="1" nodeType="withEffect">
                                  <p:stCondLst>
                                    <p:cond delay="0"/>
                                  </p:stCondLst>
                                  <p:childTnLst>
                                    <p:set>
                                      <p:cBhvr>
                                        <p:cTn id="122" dur="1" fill="hold">
                                          <p:stCondLst>
                                            <p:cond delay="0"/>
                                          </p:stCondLst>
                                        </p:cTn>
                                        <p:tgtEl>
                                          <p:spTgt spid="43"/>
                                        </p:tgtEl>
                                        <p:attrNameLst>
                                          <p:attrName>style.visibility</p:attrName>
                                        </p:attrNameLst>
                                      </p:cBhvr>
                                      <p:to>
                                        <p:strVal val="visible"/>
                                      </p:to>
                                    </p:set>
                                  </p:childTnLst>
                                </p:cTn>
                              </p:par>
                              <p:par>
                                <p:cTn id="123" presetID="42" presetClass="path" presetSubtype="0" accel="50000" decel="50000" fill="hold" grpId="0" nodeType="withEffect">
                                  <p:stCondLst>
                                    <p:cond delay="0"/>
                                  </p:stCondLst>
                                  <p:childTnLst>
                                    <p:animMotion origin="layout" path="M 1.94444E-6 -4.44444E-6 L 0.60851 -0.43101 " pathEditMode="relative" rAng="0" ptsTypes="AA">
                                      <p:cBhvr>
                                        <p:cTn id="124" dur="2000" fill="hold"/>
                                        <p:tgtEl>
                                          <p:spTgt spid="43"/>
                                        </p:tgtEl>
                                        <p:attrNameLst>
                                          <p:attrName>ppt_x</p:attrName>
                                          <p:attrName>ppt_y</p:attrName>
                                        </p:attrNameLst>
                                      </p:cBhvr>
                                      <p:rCtr x="30417" y="-21551"/>
                                    </p:animMotion>
                                  </p:childTnLst>
                                </p:cTn>
                              </p:par>
                            </p:childTnLst>
                          </p:cTn>
                        </p:par>
                      </p:childTnLst>
                    </p:cTn>
                  </p:par>
                </p:childTnLst>
              </p:cTn>
              <p:nextCondLst>
                <p:cond evt="onClick" delay="0">
                  <p:tgtEl>
                    <p:spTgt spid="32"/>
                  </p:tgtEl>
                </p:cond>
              </p:nextCondLst>
            </p:seq>
            <p:seq concurrent="1" nextAc="seek">
              <p:cTn id="125" restart="whenNotActive" fill="hold" evtFilter="cancelBubble" nodeType="interactiveSeq">
                <p:stCondLst>
                  <p:cond evt="onClick" delay="0">
                    <p:tgtEl>
                      <p:spTgt spid="14"/>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42" presetClass="path" presetSubtype="0" accel="50000" decel="50000" fill="hold" grpId="0" nodeType="clickEffect">
                                  <p:stCondLst>
                                    <p:cond delay="0"/>
                                  </p:stCondLst>
                                  <p:childTnLst>
                                    <p:animMotion origin="layout" path="M -1.66667E-6 3.7037E-7 L 0.51163 -0.26644 " pathEditMode="relative" rAng="0" ptsTypes="AA">
                                      <p:cBhvr>
                                        <p:cTn id="129" dur="2000" fill="hold"/>
                                        <p:tgtEl>
                                          <p:spTgt spid="14"/>
                                        </p:tgtEl>
                                        <p:attrNameLst>
                                          <p:attrName>ppt_x</p:attrName>
                                          <p:attrName>ppt_y</p:attrName>
                                        </p:attrNameLst>
                                      </p:cBhvr>
                                      <p:rCtr x="25573" y="-13333"/>
                                    </p:animMotion>
                                  </p:childTnLst>
                                </p:cTn>
                              </p:par>
                            </p:childTnLst>
                          </p:cTn>
                        </p:par>
                      </p:childTnLst>
                    </p:cTn>
                  </p:par>
                </p:childTnLst>
              </p:cTn>
              <p:nextCondLst>
                <p:cond evt="onClick" delay="0">
                  <p:tgtEl>
                    <p:spTgt spid="14"/>
                  </p:tgtEl>
                </p:cond>
              </p:nextCondLst>
            </p:seq>
            <p:seq concurrent="1" nextAc="seek">
              <p:cTn id="130" restart="whenNotActive" fill="hold" evtFilter="cancelBubble" nodeType="interactiveSeq">
                <p:stCondLst>
                  <p:cond evt="onClick" delay="0">
                    <p:tgtEl>
                      <p:spTgt spid="31"/>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42" presetClass="path" presetSubtype="0" accel="50000" decel="50000" fill="hold" grpId="0" nodeType="clickEffect">
                                  <p:stCondLst>
                                    <p:cond delay="0"/>
                                  </p:stCondLst>
                                  <p:childTnLst>
                                    <p:animMotion origin="layout" path="M 5E-6 3.7037E-6 L -0.07657 -0.35162 " pathEditMode="relative" rAng="0" ptsTypes="AA">
                                      <p:cBhvr>
                                        <p:cTn id="134" dur="2000" fill="hold"/>
                                        <p:tgtEl>
                                          <p:spTgt spid="31"/>
                                        </p:tgtEl>
                                        <p:attrNameLst>
                                          <p:attrName>ppt_x</p:attrName>
                                          <p:attrName>ppt_y</p:attrName>
                                        </p:attrNameLst>
                                      </p:cBhvr>
                                      <p:rCtr x="-3837" y="-17593"/>
                                    </p:animMotion>
                                  </p:childTnLst>
                                </p:cTn>
                              </p:par>
                            </p:childTnLst>
                          </p:cTn>
                        </p:par>
                      </p:childTnLst>
                    </p:cTn>
                  </p:par>
                </p:childTnLst>
              </p:cTn>
              <p:nextCondLst>
                <p:cond evt="onClick" delay="0">
                  <p:tgtEl>
                    <p:spTgt spid="31"/>
                  </p:tgtEl>
                </p:cond>
              </p:nextCondLst>
            </p:seq>
            <p:seq concurrent="1" nextAc="seek">
              <p:cTn id="135" restart="whenNotActive" fill="hold" evtFilter="cancelBubble" nodeType="interactiveSeq">
                <p:stCondLst>
                  <p:cond evt="onClick" delay="0">
                    <p:tgtEl>
                      <p:spTgt spid="3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42" presetClass="path" presetSubtype="0" accel="50000" decel="50000" fill="hold" grpId="0" nodeType="clickEffect">
                                  <p:stCondLst>
                                    <p:cond delay="0"/>
                                  </p:stCondLst>
                                  <p:childTnLst>
                                    <p:animMotion origin="layout" path="M 4.16667E-6 -4.44444E-6 L 0.32812 -0.43125 " pathEditMode="relative" rAng="0" ptsTypes="AA">
                                      <p:cBhvr>
                                        <p:cTn id="139" dur="2000" fill="hold"/>
                                        <p:tgtEl>
                                          <p:spTgt spid="33"/>
                                        </p:tgtEl>
                                        <p:attrNameLst>
                                          <p:attrName>ppt_x</p:attrName>
                                          <p:attrName>ppt_y</p:attrName>
                                        </p:attrNameLst>
                                      </p:cBhvr>
                                      <p:rCtr x="16406" y="-21574"/>
                                    </p:animMotion>
                                  </p:childTnLst>
                                </p:cTn>
                              </p:par>
                            </p:childTnLst>
                          </p:cTn>
                        </p:par>
                      </p:childTnLst>
                    </p:cTn>
                  </p:par>
                </p:childTnLst>
              </p:cTn>
              <p:nextCondLst>
                <p:cond evt="onClick" delay="0">
                  <p:tgtEl>
                    <p:spTgt spid="33"/>
                  </p:tgtEl>
                </p:cond>
              </p:nextCondLst>
            </p:seq>
            <p:seq concurrent="1" nextAc="seek">
              <p:cTn id="140" restart="whenNotActive" fill="hold" evtFilter="cancelBubble" nodeType="interactiveSeq">
                <p:stCondLst>
                  <p:cond evt="onClick" delay="0">
                    <p:tgtEl>
                      <p:spTgt spid="38"/>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10" presetClass="exit" presetSubtype="0" fill="hold" grpId="0" nodeType="clickEffect">
                                  <p:stCondLst>
                                    <p:cond delay="0"/>
                                  </p:stCondLst>
                                  <p:childTnLst>
                                    <p:animEffect transition="out" filter="fade">
                                      <p:cBhvr>
                                        <p:cTn id="144" dur="500"/>
                                        <p:tgtEl>
                                          <p:spTgt spid="38"/>
                                        </p:tgtEl>
                                      </p:cBhvr>
                                    </p:animEffect>
                                    <p:set>
                                      <p:cBhvr>
                                        <p:cTn id="14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46" restart="whenNotActive" fill="hold" evtFilter="cancelBubble" nodeType="interactiveSeq">
                <p:stCondLst>
                  <p:cond evt="onClick" delay="0">
                    <p:tgtEl>
                      <p:spTgt spid="18"/>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10" presetClass="exit" presetSubtype="0" fill="hold" grpId="0" nodeType="clickEffect">
                                  <p:stCondLst>
                                    <p:cond delay="0"/>
                                  </p:stCondLst>
                                  <p:childTnLst>
                                    <p:animEffect transition="out" filter="fade">
                                      <p:cBhvr>
                                        <p:cTn id="150" dur="500"/>
                                        <p:tgtEl>
                                          <p:spTgt spid="18"/>
                                        </p:tgtEl>
                                      </p:cBhvr>
                                    </p:animEffect>
                                    <p:set>
                                      <p:cBhvr>
                                        <p:cTn id="15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52" restart="whenNotActive" fill="hold" evtFilter="cancelBubble" nodeType="interactiveSeq">
                <p:stCondLst>
                  <p:cond evt="onClick" delay="0">
                    <p:tgtEl>
                      <p:spTgt spid="34"/>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42" presetClass="path" presetSubtype="0" accel="50000" decel="50000" fill="hold" grpId="0" nodeType="clickEffect">
                                  <p:stCondLst>
                                    <p:cond delay="0"/>
                                  </p:stCondLst>
                                  <p:childTnLst>
                                    <p:animMotion origin="layout" path="M -4.16667E-6 -4.44444E-6 L 0.10035 -0.43125 " pathEditMode="relative" rAng="0" ptsTypes="AA">
                                      <p:cBhvr>
                                        <p:cTn id="156" dur="2000" fill="hold"/>
                                        <p:tgtEl>
                                          <p:spTgt spid="34"/>
                                        </p:tgtEl>
                                        <p:attrNameLst>
                                          <p:attrName>ppt_x</p:attrName>
                                          <p:attrName>ppt_y</p:attrName>
                                        </p:attrNameLst>
                                      </p:cBhvr>
                                      <p:rCtr x="5017" y="-21574"/>
                                    </p:animMotion>
                                  </p:childTnLst>
                                </p:cTn>
                              </p:par>
                            </p:childTnLst>
                          </p:cTn>
                        </p:par>
                      </p:childTnLst>
                    </p:cTn>
                  </p:par>
                </p:childTnLst>
              </p:cTn>
              <p:nextCondLst>
                <p:cond evt="onClick" delay="0">
                  <p:tgtEl>
                    <p:spTgt spid="34"/>
                  </p:tgtEl>
                </p:cond>
              </p:nextCondLst>
            </p:seq>
            <p:seq concurrent="1" nextAc="seek">
              <p:cTn id="157" restart="whenNotActive" fill="hold" evtFilter="cancelBubble" nodeType="interactiveSeq">
                <p:stCondLst>
                  <p:cond evt="onClick" delay="0">
                    <p:tgtEl>
                      <p:spTgt spid="28"/>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0" presetClass="exit" presetSubtype="0" fill="hold" grpId="0" nodeType="clickEffect">
                                  <p:stCondLst>
                                    <p:cond delay="0"/>
                                  </p:stCondLst>
                                  <p:childTnLst>
                                    <p:animEffect transition="out" filter="fade">
                                      <p:cBhvr>
                                        <p:cTn id="161" dur="500"/>
                                        <p:tgtEl>
                                          <p:spTgt spid="28"/>
                                        </p:tgtEl>
                                      </p:cBhvr>
                                    </p:animEffect>
                                    <p:set>
                                      <p:cBhvr>
                                        <p:cTn id="16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63" restart="whenNotActive" fill="hold" evtFilter="cancelBubble" nodeType="interactiveSeq">
                <p:stCondLst>
                  <p:cond evt="onClick" delay="0">
                    <p:tgtEl>
                      <p:spTgt spid="17"/>
                    </p:tgtEl>
                  </p:cond>
                </p:stCondLst>
                <p:endSync evt="end" delay="0">
                  <p:rtn val="all"/>
                </p:endSync>
                <p:childTnLst>
                  <p:par>
                    <p:cTn id="164" fill="hold" nodeType="clickPar">
                      <p:stCondLst>
                        <p:cond delay="0"/>
                      </p:stCondLst>
                      <p:childTnLst>
                        <p:par>
                          <p:cTn id="165" fill="hold" nodeType="withGroup">
                            <p:stCondLst>
                              <p:cond delay="0"/>
                            </p:stCondLst>
                            <p:childTnLst>
                              <p:par>
                                <p:cTn id="166" presetID="10" presetClass="exit" presetSubtype="0" fill="hold" grpId="0" nodeType="clickEffect">
                                  <p:stCondLst>
                                    <p:cond delay="0"/>
                                  </p:stCondLst>
                                  <p:childTnLst>
                                    <p:animEffect transition="out" filter="fade">
                                      <p:cBhvr>
                                        <p:cTn id="167" dur="500"/>
                                        <p:tgtEl>
                                          <p:spTgt spid="17"/>
                                        </p:tgtEl>
                                      </p:cBhvr>
                                    </p:animEffect>
                                    <p:set>
                                      <p:cBhvr>
                                        <p:cTn id="16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69" restart="whenNotActive" fill="hold" evtFilter="cancelBubble" nodeType="interactiveSeq">
                <p:stCondLst>
                  <p:cond evt="onClick" delay="0">
                    <p:tgtEl>
                      <p:spTgt spid="27"/>
                    </p:tgtEl>
                  </p:cond>
                </p:stCondLst>
                <p:endSync evt="end" delay="0">
                  <p:rtn val="all"/>
                </p:endSync>
                <p:childTnLst>
                  <p:par>
                    <p:cTn id="170" fill="hold" nodeType="clickPar">
                      <p:stCondLst>
                        <p:cond delay="0"/>
                      </p:stCondLst>
                      <p:childTnLst>
                        <p:par>
                          <p:cTn id="171" fill="hold" nodeType="withGroup">
                            <p:stCondLst>
                              <p:cond delay="0"/>
                            </p:stCondLst>
                            <p:childTnLst>
                              <p:par>
                                <p:cTn id="172" presetID="10" presetClass="exit" presetSubtype="0" fill="hold" grpId="0" nodeType="clickEffect">
                                  <p:stCondLst>
                                    <p:cond delay="0"/>
                                  </p:stCondLst>
                                  <p:childTnLst>
                                    <p:animEffect transition="out" filter="fade">
                                      <p:cBhvr>
                                        <p:cTn id="173" dur="500"/>
                                        <p:tgtEl>
                                          <p:spTgt spid="27"/>
                                        </p:tgtEl>
                                      </p:cBhvr>
                                    </p:animEffect>
                                    <p:set>
                                      <p:cBhvr>
                                        <p:cTn id="17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75" restart="whenNotActive" fill="hold" evtFilter="cancelBubble" nodeType="interactiveSeq">
                <p:stCondLst>
                  <p:cond evt="onClick" delay="0">
                    <p:tgtEl>
                      <p:spTgt spid="36"/>
                    </p:tgtEl>
                  </p:cond>
                </p:stCondLst>
                <p:endSync evt="end" delay="0">
                  <p:rtn val="all"/>
                </p:endSync>
                <p:childTnLst>
                  <p:par>
                    <p:cTn id="176" fill="hold" nodeType="clickPar">
                      <p:stCondLst>
                        <p:cond delay="0"/>
                      </p:stCondLst>
                      <p:childTnLst>
                        <p:par>
                          <p:cTn id="177" fill="hold" nodeType="withGroup">
                            <p:stCondLst>
                              <p:cond delay="0"/>
                            </p:stCondLst>
                            <p:childTnLst>
                              <p:par>
                                <p:cTn id="178" presetID="10" presetClass="exit" presetSubtype="0" fill="hold" grpId="0" nodeType="clickEffect">
                                  <p:stCondLst>
                                    <p:cond delay="0"/>
                                  </p:stCondLst>
                                  <p:childTnLst>
                                    <p:animEffect transition="out" filter="fade">
                                      <p:cBhvr>
                                        <p:cTn id="179" dur="500"/>
                                        <p:tgtEl>
                                          <p:spTgt spid="36"/>
                                        </p:tgtEl>
                                      </p:cBhvr>
                                    </p:animEffect>
                                    <p:set>
                                      <p:cBhvr>
                                        <p:cTn id="18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81" restart="whenNotActive" fill="hold" evtFilter="cancelBubble" nodeType="interactiveSeq">
                <p:stCondLst>
                  <p:cond evt="onClick" delay="0">
                    <p:tgtEl>
                      <p:spTgt spid="29"/>
                    </p:tgtEl>
                  </p:cond>
                </p:stCondLst>
                <p:endSync evt="end" delay="0">
                  <p:rtn val="all"/>
                </p:endSync>
                <p:childTnLst>
                  <p:par>
                    <p:cTn id="182" fill="hold" nodeType="clickPar">
                      <p:stCondLst>
                        <p:cond delay="0"/>
                      </p:stCondLst>
                      <p:childTnLst>
                        <p:par>
                          <p:cTn id="183" fill="hold" nodeType="withGroup">
                            <p:stCondLst>
                              <p:cond delay="0"/>
                            </p:stCondLst>
                            <p:childTnLst>
                              <p:par>
                                <p:cTn id="184" presetID="42" presetClass="path" presetSubtype="0" accel="50000" decel="50000" fill="hold" grpId="0" nodeType="clickEffect">
                                  <p:stCondLst>
                                    <p:cond delay="0"/>
                                  </p:stCondLst>
                                  <p:childTnLst>
                                    <p:animMotion origin="layout" path="M -1.66667E-6 3.7037E-6 L -0.14479 -0.35186 " pathEditMode="relative" rAng="0" ptsTypes="AA">
                                      <p:cBhvr>
                                        <p:cTn id="185" dur="2000" fill="hold"/>
                                        <p:tgtEl>
                                          <p:spTgt spid="29"/>
                                        </p:tgtEl>
                                        <p:attrNameLst>
                                          <p:attrName>ppt_x</p:attrName>
                                          <p:attrName>ppt_y</p:attrName>
                                        </p:attrNameLst>
                                      </p:cBhvr>
                                      <p:rCtr x="-7240" y="-17593"/>
                                    </p:animMotion>
                                  </p:childTnLst>
                                </p:cTn>
                              </p:par>
                            </p:childTnLst>
                          </p:cTn>
                        </p:par>
                      </p:childTnLst>
                    </p:cTn>
                  </p:par>
                </p:childTnLst>
              </p:cTn>
              <p:nextCondLst>
                <p:cond evt="onClick" delay="0">
                  <p:tgtEl>
                    <p:spTgt spid="29"/>
                  </p:tgtEl>
                </p:cond>
              </p:nextCondLst>
            </p:seq>
            <p:seq concurrent="1" nextAc="seek">
              <p:cTn id="186" restart="whenNotActive" fill="hold" evtFilter="cancelBubble" nodeType="interactiveSeq">
                <p:stCondLst>
                  <p:cond evt="onClick" delay="0">
                    <p:tgtEl>
                      <p:spTgt spid="42"/>
                    </p:tgtEl>
                  </p:cond>
                </p:stCondLst>
                <p:endSync evt="end" delay="0">
                  <p:rtn val="all"/>
                </p:endSync>
                <p:childTnLst>
                  <p:par>
                    <p:cTn id="187" fill="hold" nodeType="clickPar">
                      <p:stCondLst>
                        <p:cond delay="0"/>
                      </p:stCondLst>
                      <p:childTnLst>
                        <p:par>
                          <p:cTn id="188" fill="hold" nodeType="withGroup">
                            <p:stCondLst>
                              <p:cond delay="0"/>
                            </p:stCondLst>
                            <p:childTnLst>
                              <p:par>
                                <p:cTn id="189" presetID="10" presetClass="exit" presetSubtype="0" fill="hold" grpId="0" nodeType="clickEffect">
                                  <p:stCondLst>
                                    <p:cond delay="0"/>
                                  </p:stCondLst>
                                  <p:childTnLst>
                                    <p:animEffect transition="out" filter="fade">
                                      <p:cBhvr>
                                        <p:cTn id="190" dur="500"/>
                                        <p:tgtEl>
                                          <p:spTgt spid="42"/>
                                        </p:tgtEl>
                                      </p:cBhvr>
                                    </p:animEffect>
                                    <p:set>
                                      <p:cBhvr>
                                        <p:cTn id="19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3" grpId="0"/>
      <p:bldP spid="43" grpId="1"/>
      <p:bldP spid="4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M Hea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825501"/>
            <a:ext cx="212090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M No Arm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3276" y="828676"/>
            <a:ext cx="211772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HM R Arm"/>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71688" y="825501"/>
            <a:ext cx="271145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HM Torso and Arm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73276" y="825501"/>
            <a:ext cx="2709863"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HM Arms and Left L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76451" y="820738"/>
            <a:ext cx="2708275"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HM Full"/>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71688" y="820739"/>
            <a:ext cx="2743200"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4-Point Star 8"/>
          <p:cNvSpPr/>
          <p:nvPr/>
        </p:nvSpPr>
        <p:spPr>
          <a:xfrm>
            <a:off x="8782051" y="2322513"/>
            <a:ext cx="276225" cy="323850"/>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0" name="Rectangle 9"/>
          <p:cNvSpPr/>
          <p:nvPr/>
        </p:nvSpPr>
        <p:spPr>
          <a:xfrm>
            <a:off x="2281238" y="4364039"/>
            <a:ext cx="7631112" cy="1741487"/>
          </a:xfrm>
          <a:prstGeom prst="rect">
            <a:avLst/>
          </a:prstGeom>
          <a:solidFill>
            <a:srgbClr val="F4CB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a:defRPr/>
            </a:pPr>
            <a:endParaRPr lang="en-GB" dirty="0">
              <a:solidFill>
                <a:schemeClr val="tx1"/>
              </a:solidFill>
            </a:endParaRPr>
          </a:p>
        </p:txBody>
      </p:sp>
      <p:sp>
        <p:nvSpPr>
          <p:cNvPr id="47114" name="TextBox 21"/>
          <p:cNvSpPr txBox="1">
            <a:spLocks noChangeArrowheads="1"/>
          </p:cNvSpPr>
          <p:nvPr/>
        </p:nvSpPr>
        <p:spPr bwMode="auto">
          <a:xfrm>
            <a:off x="4597401" y="2317751"/>
            <a:ext cx="5788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defRPr/>
            </a:pPr>
            <a:r>
              <a:rPr lang="en-GB" altLang="en-US" sz="4800" spc="600" dirty="0">
                <a:solidFill>
                  <a:schemeClr val="tx1"/>
                </a:solidFill>
                <a:latin typeface="Twinkl Thin" panose="02000000000000000000" pitchFamily="2" charset="0"/>
              </a:rPr>
              <a:t>__________</a:t>
            </a:r>
            <a:endParaRPr lang="en-GB" altLang="en-US" sz="3200" spc="600" dirty="0">
              <a:solidFill>
                <a:schemeClr val="tx1"/>
              </a:solidFill>
            </a:endParaRPr>
          </a:p>
        </p:txBody>
      </p:sp>
      <p:sp>
        <p:nvSpPr>
          <p:cNvPr id="12" name="Freeform 11"/>
          <p:cNvSpPr/>
          <p:nvPr/>
        </p:nvSpPr>
        <p:spPr>
          <a:xfrm rot="10800000">
            <a:off x="4956175" y="760414"/>
            <a:ext cx="4978400" cy="985837"/>
          </a:xfrm>
          <a:custGeom>
            <a:avLst/>
            <a:gdLst>
              <a:gd name="connsiteX0" fmla="*/ 5373889 w 5505450"/>
              <a:gd name="connsiteY0" fmla="*/ 985139 h 985139"/>
              <a:gd name="connsiteX1" fmla="*/ 131561 w 5505450"/>
              <a:gd name="connsiteY1" fmla="*/ 985139 h 985139"/>
              <a:gd name="connsiteX2" fmla="*/ 0 w 5505450"/>
              <a:gd name="connsiteY2" fmla="*/ 853578 h 985139"/>
              <a:gd name="connsiteX3" fmla="*/ 0 w 5505450"/>
              <a:gd name="connsiteY3" fmla="*/ 327348 h 985139"/>
              <a:gd name="connsiteX4" fmla="*/ 131561 w 5505450"/>
              <a:gd name="connsiteY4" fmla="*/ 195787 h 985139"/>
              <a:gd name="connsiteX5" fmla="*/ 5128670 w 5505450"/>
              <a:gd name="connsiteY5" fmla="*/ 195787 h 985139"/>
              <a:gd name="connsiteX6" fmla="*/ 5211892 w 5505450"/>
              <a:gd name="connsiteY6" fmla="*/ 0 h 985139"/>
              <a:gd name="connsiteX7" fmla="*/ 5295114 w 5505450"/>
              <a:gd name="connsiteY7" fmla="*/ 195787 h 985139"/>
              <a:gd name="connsiteX8" fmla="*/ 5373889 w 5505450"/>
              <a:gd name="connsiteY8" fmla="*/ 195787 h 985139"/>
              <a:gd name="connsiteX9" fmla="*/ 5505450 w 5505450"/>
              <a:gd name="connsiteY9" fmla="*/ 327348 h 985139"/>
              <a:gd name="connsiteX10" fmla="*/ 5505450 w 5505450"/>
              <a:gd name="connsiteY10" fmla="*/ 853578 h 985139"/>
              <a:gd name="connsiteX11" fmla="*/ 5373889 w 5505450"/>
              <a:gd name="connsiteY11" fmla="*/ 985139 h 98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450" h="985139">
                <a:moveTo>
                  <a:pt x="5373889" y="985139"/>
                </a:moveTo>
                <a:lnTo>
                  <a:pt x="131561" y="985139"/>
                </a:lnTo>
                <a:cubicBezTo>
                  <a:pt x="58902" y="985139"/>
                  <a:pt x="0" y="926237"/>
                  <a:pt x="0" y="853578"/>
                </a:cubicBezTo>
                <a:lnTo>
                  <a:pt x="0" y="327348"/>
                </a:lnTo>
                <a:cubicBezTo>
                  <a:pt x="0" y="254689"/>
                  <a:pt x="58902" y="195787"/>
                  <a:pt x="131561" y="195787"/>
                </a:cubicBezTo>
                <a:lnTo>
                  <a:pt x="5128670" y="195787"/>
                </a:lnTo>
                <a:lnTo>
                  <a:pt x="5211892" y="0"/>
                </a:lnTo>
                <a:lnTo>
                  <a:pt x="5295114" y="195787"/>
                </a:lnTo>
                <a:lnTo>
                  <a:pt x="5373889" y="195787"/>
                </a:lnTo>
                <a:cubicBezTo>
                  <a:pt x="5446548" y="195787"/>
                  <a:pt x="5505450" y="254689"/>
                  <a:pt x="5505450" y="327348"/>
                </a:cubicBezTo>
                <a:lnTo>
                  <a:pt x="5505450" y="853578"/>
                </a:lnTo>
                <a:cubicBezTo>
                  <a:pt x="5505450" y="926237"/>
                  <a:pt x="5446548" y="985139"/>
                  <a:pt x="5373889" y="98513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396" name="Rectangle 12"/>
          <p:cNvSpPr>
            <a:spLocks noChangeArrowheads="1"/>
          </p:cNvSpPr>
          <p:nvPr/>
        </p:nvSpPr>
        <p:spPr bwMode="auto">
          <a:xfrm>
            <a:off x="5018088" y="971550"/>
            <a:ext cx="4989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Clue: </a:t>
            </a:r>
            <a:r>
              <a:rPr lang="en-GB" altLang="en-US">
                <a:solidFill>
                  <a:schemeClr val="tx1"/>
                </a:solidFill>
              </a:rPr>
              <a:t>Directly below.</a:t>
            </a:r>
          </a:p>
        </p:txBody>
      </p:sp>
      <p:sp>
        <p:nvSpPr>
          <p:cNvPr id="14" name="'a'"/>
          <p:cNvSpPr txBox="1">
            <a:spLocks noChangeArrowheads="1"/>
          </p:cNvSpPr>
          <p:nvPr/>
        </p:nvSpPr>
        <p:spPr bwMode="auto">
          <a:xfrm>
            <a:off x="26416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15" name="'b'"/>
          <p:cNvSpPr txBox="1">
            <a:spLocks noChangeArrowheads="1"/>
          </p:cNvSpPr>
          <p:nvPr/>
        </p:nvSpPr>
        <p:spPr bwMode="auto">
          <a:xfrm>
            <a:off x="34226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16" name="'c'"/>
          <p:cNvSpPr txBox="1">
            <a:spLocks noChangeArrowheads="1"/>
          </p:cNvSpPr>
          <p:nvPr/>
        </p:nvSpPr>
        <p:spPr bwMode="auto">
          <a:xfrm>
            <a:off x="42037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17" name="'d'"/>
          <p:cNvSpPr txBox="1">
            <a:spLocks noChangeArrowheads="1"/>
          </p:cNvSpPr>
          <p:nvPr/>
        </p:nvSpPr>
        <p:spPr bwMode="auto">
          <a:xfrm>
            <a:off x="49847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18" name="'e'"/>
          <p:cNvSpPr txBox="1">
            <a:spLocks noChangeArrowheads="1"/>
          </p:cNvSpPr>
          <p:nvPr/>
        </p:nvSpPr>
        <p:spPr bwMode="auto">
          <a:xfrm>
            <a:off x="57658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19" name="'f'"/>
          <p:cNvSpPr txBox="1">
            <a:spLocks noChangeArrowheads="1"/>
          </p:cNvSpPr>
          <p:nvPr/>
        </p:nvSpPr>
        <p:spPr bwMode="auto">
          <a:xfrm>
            <a:off x="65468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20" name="'g'"/>
          <p:cNvSpPr txBox="1">
            <a:spLocks noChangeArrowheads="1"/>
          </p:cNvSpPr>
          <p:nvPr/>
        </p:nvSpPr>
        <p:spPr bwMode="auto">
          <a:xfrm>
            <a:off x="73279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21" name="'h'"/>
          <p:cNvSpPr txBox="1">
            <a:spLocks noChangeArrowheads="1"/>
          </p:cNvSpPr>
          <p:nvPr/>
        </p:nvSpPr>
        <p:spPr bwMode="auto">
          <a:xfrm>
            <a:off x="81089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22" name="'i'"/>
          <p:cNvSpPr txBox="1">
            <a:spLocks noChangeArrowheads="1"/>
          </p:cNvSpPr>
          <p:nvPr/>
        </p:nvSpPr>
        <p:spPr bwMode="auto">
          <a:xfrm>
            <a:off x="8891588" y="44307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23" name="'j'"/>
          <p:cNvSpPr txBox="1">
            <a:spLocks noChangeArrowheads="1"/>
          </p:cNvSpPr>
          <p:nvPr/>
        </p:nvSpPr>
        <p:spPr bwMode="auto">
          <a:xfrm>
            <a:off x="26416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24" name="'k'"/>
          <p:cNvSpPr txBox="1">
            <a:spLocks noChangeArrowheads="1"/>
          </p:cNvSpPr>
          <p:nvPr/>
        </p:nvSpPr>
        <p:spPr bwMode="auto">
          <a:xfrm>
            <a:off x="34226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25" name="'l'"/>
          <p:cNvSpPr txBox="1">
            <a:spLocks noChangeArrowheads="1"/>
          </p:cNvSpPr>
          <p:nvPr/>
        </p:nvSpPr>
        <p:spPr bwMode="auto">
          <a:xfrm>
            <a:off x="42037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26" name="'m'"/>
          <p:cNvSpPr txBox="1">
            <a:spLocks noChangeArrowheads="1"/>
          </p:cNvSpPr>
          <p:nvPr/>
        </p:nvSpPr>
        <p:spPr bwMode="auto">
          <a:xfrm>
            <a:off x="49847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27" name="'n'"/>
          <p:cNvSpPr txBox="1">
            <a:spLocks noChangeArrowheads="1"/>
          </p:cNvSpPr>
          <p:nvPr/>
        </p:nvSpPr>
        <p:spPr bwMode="auto">
          <a:xfrm>
            <a:off x="5767388" y="50022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28" name="'o'"/>
          <p:cNvSpPr txBox="1">
            <a:spLocks noChangeArrowheads="1"/>
          </p:cNvSpPr>
          <p:nvPr/>
        </p:nvSpPr>
        <p:spPr bwMode="auto">
          <a:xfrm>
            <a:off x="65468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29" name="'p'"/>
          <p:cNvSpPr txBox="1">
            <a:spLocks noChangeArrowheads="1"/>
          </p:cNvSpPr>
          <p:nvPr/>
        </p:nvSpPr>
        <p:spPr bwMode="auto">
          <a:xfrm>
            <a:off x="73279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0" name="'q'"/>
          <p:cNvSpPr txBox="1">
            <a:spLocks noChangeArrowheads="1"/>
          </p:cNvSpPr>
          <p:nvPr/>
        </p:nvSpPr>
        <p:spPr bwMode="auto">
          <a:xfrm>
            <a:off x="81089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1" name="'r'"/>
          <p:cNvSpPr txBox="1">
            <a:spLocks noChangeArrowheads="1"/>
          </p:cNvSpPr>
          <p:nvPr/>
        </p:nvSpPr>
        <p:spPr bwMode="auto">
          <a:xfrm>
            <a:off x="8891588" y="5016501"/>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2" name="'s'"/>
          <p:cNvSpPr txBox="1">
            <a:spLocks noChangeArrowheads="1"/>
          </p:cNvSpPr>
          <p:nvPr/>
        </p:nvSpPr>
        <p:spPr bwMode="auto">
          <a:xfrm>
            <a:off x="30940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3" name="'t'"/>
          <p:cNvSpPr txBox="1">
            <a:spLocks noChangeArrowheads="1"/>
          </p:cNvSpPr>
          <p:nvPr/>
        </p:nvSpPr>
        <p:spPr bwMode="auto">
          <a:xfrm>
            <a:off x="3865563"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4" name="'u'"/>
          <p:cNvSpPr txBox="1">
            <a:spLocks noChangeArrowheads="1"/>
          </p:cNvSpPr>
          <p:nvPr/>
        </p:nvSpPr>
        <p:spPr bwMode="auto">
          <a:xfrm>
            <a:off x="46561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5" name="'v'"/>
          <p:cNvSpPr txBox="1">
            <a:spLocks noChangeArrowheads="1"/>
          </p:cNvSpPr>
          <p:nvPr/>
        </p:nvSpPr>
        <p:spPr bwMode="auto">
          <a:xfrm>
            <a:off x="54371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6" name="'w'"/>
          <p:cNvSpPr txBox="1">
            <a:spLocks noChangeArrowheads="1"/>
          </p:cNvSpPr>
          <p:nvPr/>
        </p:nvSpPr>
        <p:spPr bwMode="auto">
          <a:xfrm>
            <a:off x="62198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7" name="'x'"/>
          <p:cNvSpPr txBox="1">
            <a:spLocks noChangeArrowheads="1"/>
          </p:cNvSpPr>
          <p:nvPr/>
        </p:nvSpPr>
        <p:spPr bwMode="auto">
          <a:xfrm>
            <a:off x="70008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38" name="'y'"/>
          <p:cNvSpPr txBox="1">
            <a:spLocks noChangeArrowheads="1"/>
          </p:cNvSpPr>
          <p:nvPr/>
        </p:nvSpPr>
        <p:spPr bwMode="auto">
          <a:xfrm>
            <a:off x="77819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39" name="'z'"/>
          <p:cNvSpPr txBox="1">
            <a:spLocks noChangeArrowheads="1"/>
          </p:cNvSpPr>
          <p:nvPr/>
        </p:nvSpPr>
        <p:spPr bwMode="auto">
          <a:xfrm>
            <a:off x="85629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sp>
        <p:nvSpPr>
          <p:cNvPr id="41" name="Oh no! Button"/>
          <p:cNvSpPr/>
          <p:nvPr/>
        </p:nvSpPr>
        <p:spPr>
          <a:xfrm>
            <a:off x="3414714" y="3478214"/>
            <a:ext cx="974725"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Oh no!</a:t>
            </a:r>
          </a:p>
        </p:txBody>
      </p:sp>
      <p:sp>
        <p:nvSpPr>
          <p:cNvPr id="42" name="'e'"/>
          <p:cNvSpPr txBox="1">
            <a:spLocks noChangeArrowheads="1"/>
          </p:cNvSpPr>
          <p:nvPr/>
        </p:nvSpPr>
        <p:spPr bwMode="auto">
          <a:xfrm>
            <a:off x="5767388" y="4427538"/>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45" name="'n'"/>
          <p:cNvSpPr txBox="1">
            <a:spLocks noChangeArrowheads="1"/>
          </p:cNvSpPr>
          <p:nvPr/>
        </p:nvSpPr>
        <p:spPr bwMode="auto">
          <a:xfrm>
            <a:off x="5767388" y="50022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47" name="Rounded Rectangle 46"/>
          <p:cNvSpPr/>
          <p:nvPr/>
        </p:nvSpPr>
        <p:spPr>
          <a:xfrm>
            <a:off x="4984750" y="819151"/>
            <a:ext cx="4927600" cy="64611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a:solidFill>
                  <a:srgbClr val="FF4343"/>
                </a:solidFill>
              </a:rPr>
              <a:t>Click here for a clue!</a:t>
            </a:r>
          </a:p>
        </p:txBody>
      </p:sp>
    </p:spTree>
    <p:extLst>
      <p:ext uri="{BB962C8B-B14F-4D97-AF65-F5344CB8AC3E}">
        <p14:creationId xmlns:p14="http://schemas.microsoft.com/office/powerpoint/2010/main" val="12255480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nodeType="clickPar">
                      <p:stCondLst>
                        <p:cond delay="0"/>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1.66667E-6 3.7037E-7 L 0.22118 -0.26644 " pathEditMode="relative" rAng="0" ptsTypes="AA">
                                      <p:cBhvr>
                                        <p:cTn id="6" dur="2000" fill="hold"/>
                                        <p:tgtEl>
                                          <p:spTgt spid="18"/>
                                        </p:tgtEl>
                                        <p:attrNameLst>
                                          <p:attrName>ppt_x</p:attrName>
                                          <p:attrName>ppt_y</p:attrName>
                                        </p:attrNameLst>
                                      </p:cBhvr>
                                      <p:rCtr x="11059" y="-13333"/>
                                    </p:animMotion>
                                  </p:childTnLst>
                                </p:cTn>
                              </p:par>
                              <p:par>
                                <p:cTn id="7" presetID="1" presetClass="entr" presetSubtype="0" fill="hold" grpId="1"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42" presetClass="path" presetSubtype="0" accel="50000" decel="50000" fill="hold" grpId="0" nodeType="withEffect">
                                  <p:stCondLst>
                                    <p:cond delay="0"/>
                                  </p:stCondLst>
                                  <p:childTnLst>
                                    <p:animMotion origin="layout" path="M -1.94444E-6 3.33333E-6 L 0.07917 -0.26598 " pathEditMode="relative" rAng="0" ptsTypes="AA">
                                      <p:cBhvr>
                                        <p:cTn id="10" dur="2000" fill="hold"/>
                                        <p:tgtEl>
                                          <p:spTgt spid="42"/>
                                        </p:tgtEl>
                                        <p:attrNameLst>
                                          <p:attrName>ppt_x</p:attrName>
                                          <p:attrName>ppt_y</p:attrName>
                                        </p:attrNameLst>
                                      </p:cBhvr>
                                      <p:rCtr x="3958" y="-13310"/>
                                    </p:animMotion>
                                  </p:childTnLst>
                                </p:cTn>
                              </p:par>
                            </p:childTnLst>
                          </p:cTn>
                        </p:par>
                      </p:childTnLst>
                    </p:cTn>
                  </p:par>
                </p:childTnLst>
              </p:cTn>
              <p:nextCondLst>
                <p:cond evt="onClick" delay="0">
                  <p:tgtEl>
                    <p:spTgt spid="18"/>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xit" presetSubtype="0" fill="hold" grpId="0" nodeType="clickEffect">
                                  <p:stCondLst>
                                    <p:cond delay="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0" presetClass="exit" presetSubtype="0" fill="hold" grpId="0" nodeType="click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0" presetClass="exit" presetSubtype="0" fill="hold" grpId="0" nodeType="clickEffect">
                                  <p:stCondLst>
                                    <p:cond delay="0"/>
                                  </p:stCondLst>
                                  <p:childTnLst>
                                    <p:animEffect transition="out" filter="fade">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0" presetClass="exit" presetSubtype="0" fill="hold" grpId="0" nodeType="clickEffect">
                                  <p:stCondLst>
                                    <p:cond delay="0"/>
                                  </p:stCondLst>
                                  <p:childTnLst>
                                    <p:animEffect transition="out" filter="fade">
                                      <p:cBhvr>
                                        <p:cTn id="39" dur="500"/>
                                        <p:tgtEl>
                                          <p:spTgt spid="29"/>
                                        </p:tgtEl>
                                      </p:cBhvr>
                                    </p:animEffect>
                                    <p:set>
                                      <p:cBhvr>
                                        <p:cTn id="4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0" presetClass="exit" presetSubtype="0" fill="hold" grpId="0" nodeType="clickEffect">
                                  <p:stCondLst>
                                    <p:cond delay="0"/>
                                  </p:stCondLst>
                                  <p:childTnLst>
                                    <p:animEffect transition="out" filter="fade">
                                      <p:cBhvr>
                                        <p:cTn id="45" dur="500"/>
                                        <p:tgtEl>
                                          <p:spTgt spid="30"/>
                                        </p:tgtEl>
                                      </p:cBhvr>
                                    </p:animEffect>
                                    <p:set>
                                      <p:cBhvr>
                                        <p:cTn id="46"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7" restart="whenNotActive" fill="hold" evtFilter="cancelBubble" nodeType="interactiveSeq">
                <p:stCondLst>
                  <p:cond evt="onClick" delay="0">
                    <p:tgtEl>
                      <p:spTgt spid="37"/>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0" presetClass="exit" presetSubtype="0" fill="hold" grpId="0" nodeType="clickEffect">
                                  <p:stCondLst>
                                    <p:cond delay="0"/>
                                  </p:stCondLst>
                                  <p:childTnLst>
                                    <p:animEffect transition="out" filter="fade">
                                      <p:cBhvr>
                                        <p:cTn id="51" dur="500"/>
                                        <p:tgtEl>
                                          <p:spTgt spid="37"/>
                                        </p:tgtEl>
                                      </p:cBhvr>
                                    </p:animEffect>
                                    <p:set>
                                      <p:cBhvr>
                                        <p:cTn id="5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3" restart="whenNotActive" fill="hold" evtFilter="cancelBubble" nodeType="interactiveSeq">
                <p:stCondLst>
                  <p:cond evt="onClick" delay="0">
                    <p:tgtEl>
                      <p:spTgt spid="39"/>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0" presetClass="exit" presetSubtype="0" fill="hold" grpId="0" nodeType="clickEffect">
                                  <p:stCondLst>
                                    <p:cond delay="0"/>
                                  </p:stCondLst>
                                  <p:childTnLst>
                                    <p:animEffect transition="out" filter="fade">
                                      <p:cBhvr>
                                        <p:cTn id="57" dur="500"/>
                                        <p:tgtEl>
                                          <p:spTgt spid="39"/>
                                        </p:tgtEl>
                                      </p:cBhvr>
                                    </p:animEffect>
                                    <p:set>
                                      <p:cBhvr>
                                        <p:cTn id="58"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9" restart="whenNotActive" fill="hold" evtFilter="cancelBubble" nodeType="interactiveSeq">
                <p:stCondLst>
                  <p:cond evt="onClick" delay="0">
                    <p:tgtEl>
                      <p:spTgt spid="41"/>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0" presetClass="entr" presetSubtype="0" fill="hold"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500"/>
                                        <p:tgtEl>
                                          <p:spTgt spid="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nodeType="click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fade">
                                      <p:cBhvr>
                                        <p:cTn id="74" dur="500"/>
                                        <p:tgtEl>
                                          <p:spTgt spid="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nodeType="click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fade">
                                      <p:cBhvr>
                                        <p:cTn id="79" dur="500"/>
                                        <p:tgtEl>
                                          <p:spTgt spid="6"/>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0" presetClass="entr" presetSubtype="0" fill="hold" nodeType="click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fade">
                                      <p:cBhvr>
                                        <p:cTn id="84" dur="500"/>
                                        <p:tgtEl>
                                          <p:spTgt spid="7"/>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0" presetClass="entr" presetSubtype="0" fill="hold" nodeType="click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fade">
                                      <p:cBhvr>
                                        <p:cTn id="89" dur="500"/>
                                        <p:tgtEl>
                                          <p:spTgt spid="8"/>
                                        </p:tgtEl>
                                      </p:cBhvr>
                                    </p:animEffect>
                                  </p:childTnLst>
                                </p:cTn>
                              </p:par>
                            </p:childTnLst>
                          </p:cTn>
                        </p:par>
                      </p:childTnLst>
                    </p:cTn>
                  </p:par>
                </p:childTnLst>
              </p:cTn>
              <p:nextCondLst>
                <p:cond evt="onClick" delay="0">
                  <p:tgtEl>
                    <p:spTgt spid="41"/>
                  </p:tgtEl>
                </p:cond>
              </p:nextCondLst>
            </p:seq>
            <p:seq concurrent="1" nextAc="seek">
              <p:cTn id="90" restart="whenNotActive" fill="hold" evtFilter="cancelBubble" nodeType="interactiveSeq">
                <p:stCondLst>
                  <p:cond evt="onClick" delay="0">
                    <p:tgtEl>
                      <p:spTgt spid="16"/>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0" presetClass="exit" presetSubtype="0" fill="hold" grpId="0" nodeType="clickEffect">
                                  <p:stCondLst>
                                    <p:cond delay="0"/>
                                  </p:stCondLst>
                                  <p:childTnLst>
                                    <p:animEffect transition="out" filter="fade">
                                      <p:cBhvr>
                                        <p:cTn id="94" dur="500"/>
                                        <p:tgtEl>
                                          <p:spTgt spid="16"/>
                                        </p:tgtEl>
                                      </p:cBhvr>
                                    </p:animEffect>
                                    <p:set>
                                      <p:cBhvr>
                                        <p:cTn id="9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6" restart="whenNotActive" fill="hold" evtFilter="cancelBubble" nodeType="interactiveSeq">
                <p:stCondLst>
                  <p:cond evt="onClick" delay="0">
                    <p:tgtEl>
                      <p:spTgt spid="22"/>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0" presetClass="exit" presetSubtype="0" fill="hold" grpId="0" nodeType="clickEffect">
                                  <p:stCondLst>
                                    <p:cond delay="0"/>
                                  </p:stCondLst>
                                  <p:childTnLst>
                                    <p:animEffect transition="out" filter="fade">
                                      <p:cBhvr>
                                        <p:cTn id="100" dur="500"/>
                                        <p:tgtEl>
                                          <p:spTgt spid="22"/>
                                        </p:tgtEl>
                                      </p:cBhvr>
                                    </p:animEffect>
                                    <p:set>
                                      <p:cBhvr>
                                        <p:cTn id="10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02" restart="whenNotActive" fill="hold" evtFilter="cancelBubble" nodeType="interactiveSeq">
                <p:stCondLst>
                  <p:cond evt="onClick" delay="0">
                    <p:tgtEl>
                      <p:spTgt spid="31"/>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42" presetClass="path" presetSubtype="0" accel="50000" decel="50000" fill="hold" grpId="0" nodeType="clickEffect">
                                  <p:stCondLst>
                                    <p:cond delay="0"/>
                                  </p:stCondLst>
                                  <p:childTnLst>
                                    <p:animMotion origin="layout" path="M 5E-6 3.7037E-6 L -0.2125 -0.35255 " pathEditMode="relative" rAng="0" ptsTypes="AA">
                                      <p:cBhvr>
                                        <p:cTn id="106" dur="2000" fill="hold"/>
                                        <p:tgtEl>
                                          <p:spTgt spid="31"/>
                                        </p:tgtEl>
                                        <p:attrNameLst>
                                          <p:attrName>ppt_x</p:attrName>
                                          <p:attrName>ppt_y</p:attrName>
                                        </p:attrNameLst>
                                      </p:cBhvr>
                                      <p:rCtr x="-10625" y="-17639"/>
                                    </p:animMotion>
                                  </p:childTnLst>
                                </p:cTn>
                              </p:par>
                            </p:childTnLst>
                          </p:cTn>
                        </p:par>
                      </p:childTnLst>
                    </p:cTn>
                  </p:par>
                </p:childTnLst>
              </p:cTn>
              <p:nextCondLst>
                <p:cond evt="onClick" delay="0">
                  <p:tgtEl>
                    <p:spTgt spid="31"/>
                  </p:tgtEl>
                </p:cond>
              </p:nextCondLst>
            </p:seq>
            <p:seq concurrent="1" nextAc="seek">
              <p:cTn id="107" restart="whenNotActive" fill="hold" evtFilter="cancelBubble" nodeType="interactiveSeq">
                <p:stCondLst>
                  <p:cond evt="onClick" delay="0">
                    <p:tgtEl>
                      <p:spTgt spid="24"/>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0" presetClass="exit" presetSubtype="0" fill="hold" grpId="0" nodeType="clickEffect">
                                  <p:stCondLst>
                                    <p:cond delay="0"/>
                                  </p:stCondLst>
                                  <p:childTnLst>
                                    <p:animEffect transition="out" filter="fade">
                                      <p:cBhvr>
                                        <p:cTn id="111" dur="500"/>
                                        <p:tgtEl>
                                          <p:spTgt spid="24"/>
                                        </p:tgtEl>
                                      </p:cBhvr>
                                    </p:animEffect>
                                    <p:set>
                                      <p:cBhvr>
                                        <p:cTn id="11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13" restart="whenNotActive" fill="hold" evtFilter="cancelBubble" nodeType="interactiveSeq">
                <p:stCondLst>
                  <p:cond evt="onClick" delay="0">
                    <p:tgtEl>
                      <p:spTgt spid="25"/>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0" presetClass="exit" presetSubtype="0" fill="hold" grpId="0" nodeType="clickEffect">
                                  <p:stCondLst>
                                    <p:cond delay="0"/>
                                  </p:stCondLst>
                                  <p:childTnLst>
                                    <p:animEffect transition="out" filter="fade">
                                      <p:cBhvr>
                                        <p:cTn id="117" dur="500"/>
                                        <p:tgtEl>
                                          <p:spTgt spid="25"/>
                                        </p:tgtEl>
                                      </p:cBhvr>
                                    </p:animEffect>
                                    <p:set>
                                      <p:cBhvr>
                                        <p:cTn id="11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9" restart="whenNotActive" fill="hold" evtFilter="cancelBubble" nodeType="interactiveSeq">
                <p:stCondLst>
                  <p:cond evt="onClick" delay="0">
                    <p:tgtEl>
                      <p:spTgt spid="28"/>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0" presetClass="exit" presetSubtype="0" fill="hold" grpId="0" nodeType="clickEffect">
                                  <p:stCondLst>
                                    <p:cond delay="0"/>
                                  </p:stCondLst>
                                  <p:childTnLst>
                                    <p:animEffect transition="out" filter="fade">
                                      <p:cBhvr>
                                        <p:cTn id="123" dur="500"/>
                                        <p:tgtEl>
                                          <p:spTgt spid="28"/>
                                        </p:tgtEl>
                                      </p:cBhvr>
                                    </p:animEffect>
                                    <p:set>
                                      <p:cBhvr>
                                        <p:cTn id="12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25" restart="whenNotActive" fill="hold" evtFilter="cancelBubble" nodeType="interactiveSeq">
                <p:stCondLst>
                  <p:cond evt="onClick" delay="0">
                    <p:tgtEl>
                      <p:spTgt spid="21"/>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42" presetClass="path" presetSubtype="0" accel="50000" decel="50000" fill="hold" grpId="0" nodeType="clickEffect">
                                  <p:stCondLst>
                                    <p:cond delay="0"/>
                                  </p:stCondLst>
                                  <p:childTnLst>
                                    <p:animMotion origin="layout" path="M 1.66667E-6 3.7037E-7 L 0.10677 -0.26713 " pathEditMode="relative" rAng="0" ptsTypes="AA">
                                      <p:cBhvr>
                                        <p:cTn id="129" dur="2000" fill="hold"/>
                                        <p:tgtEl>
                                          <p:spTgt spid="21"/>
                                        </p:tgtEl>
                                        <p:attrNameLst>
                                          <p:attrName>ppt_x</p:attrName>
                                          <p:attrName>ppt_y</p:attrName>
                                        </p:attrNameLst>
                                      </p:cBhvr>
                                      <p:rCtr x="5330" y="-13356"/>
                                    </p:animMotion>
                                  </p:childTnLst>
                                </p:cTn>
                              </p:par>
                            </p:childTnLst>
                          </p:cTn>
                        </p:par>
                      </p:childTnLst>
                    </p:cTn>
                  </p:par>
                </p:childTnLst>
              </p:cTn>
              <p:nextCondLst>
                <p:cond evt="onClick" delay="0">
                  <p:tgtEl>
                    <p:spTgt spid="21"/>
                  </p:tgtEl>
                </p:cond>
              </p:nextCondLst>
            </p:seq>
            <p:seq concurrent="1" nextAc="seek">
              <p:cTn id="130" restart="whenNotActive" fill="hold" evtFilter="cancelBubble" nodeType="interactiveSeq">
                <p:stCondLst>
                  <p:cond evt="onClick" delay="0">
                    <p:tgtEl>
                      <p:spTgt spid="15"/>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10" presetClass="exit" presetSubtype="0" fill="hold" grpId="0" nodeType="clickEffect">
                                  <p:stCondLst>
                                    <p:cond delay="0"/>
                                  </p:stCondLst>
                                  <p:childTnLst>
                                    <p:animEffect transition="out" filter="fade">
                                      <p:cBhvr>
                                        <p:cTn id="134" dur="500"/>
                                        <p:tgtEl>
                                          <p:spTgt spid="15"/>
                                        </p:tgtEl>
                                      </p:cBhvr>
                                    </p:animEffect>
                                    <p:set>
                                      <p:cBhvr>
                                        <p:cTn id="13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6" restart="whenNotActive" fill="hold" evtFilter="cancelBubble" nodeType="interactiveSeq">
                <p:stCondLst>
                  <p:cond evt="onClick" delay="0">
                    <p:tgtEl>
                      <p:spTgt spid="32"/>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10" presetClass="exit" presetSubtype="0" fill="hold" grpId="0" nodeType="clickEffect">
                                  <p:stCondLst>
                                    <p:cond delay="0"/>
                                  </p:stCondLst>
                                  <p:childTnLst>
                                    <p:animEffect transition="out" filter="fade">
                                      <p:cBhvr>
                                        <p:cTn id="140" dur="500"/>
                                        <p:tgtEl>
                                          <p:spTgt spid="32"/>
                                        </p:tgtEl>
                                      </p:cBhvr>
                                    </p:animEffect>
                                    <p:set>
                                      <p:cBhvr>
                                        <p:cTn id="14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42" restart="whenNotActive" fill="hold" evtFilter="cancelBubble" nodeType="interactiveSeq">
                <p:stCondLst>
                  <p:cond evt="onClick" delay="0">
                    <p:tgtEl>
                      <p:spTgt spid="34"/>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42" presetClass="path" presetSubtype="0" accel="50000" decel="50000" fill="hold" grpId="0" nodeType="clickEffect">
                                  <p:stCondLst>
                                    <p:cond delay="0"/>
                                  </p:stCondLst>
                                  <p:childTnLst>
                                    <p:animMotion origin="layout" path="M -4.16667E-6 -4.44444E-6 L 0.05139 -0.43125 " pathEditMode="relative" rAng="0" ptsTypes="AA">
                                      <p:cBhvr>
                                        <p:cTn id="146" dur="2000" fill="hold"/>
                                        <p:tgtEl>
                                          <p:spTgt spid="34"/>
                                        </p:tgtEl>
                                        <p:attrNameLst>
                                          <p:attrName>ppt_x</p:attrName>
                                          <p:attrName>ppt_y</p:attrName>
                                        </p:attrNameLst>
                                      </p:cBhvr>
                                      <p:rCtr x="2569" y="-21574"/>
                                    </p:animMotion>
                                  </p:childTnLst>
                                </p:cTn>
                              </p:par>
                            </p:childTnLst>
                          </p:cTn>
                        </p:par>
                      </p:childTnLst>
                    </p:cTn>
                  </p:par>
                </p:childTnLst>
              </p:cTn>
              <p:nextCondLst>
                <p:cond evt="onClick" delay="0">
                  <p:tgtEl>
                    <p:spTgt spid="34"/>
                  </p:tgtEl>
                </p:cond>
              </p:nextCondLst>
            </p:seq>
            <p:seq concurrent="1" nextAc="seek">
              <p:cTn id="147" restart="whenNotActive" fill="hold" evtFilter="cancelBubble" nodeType="interactiveSeq">
                <p:stCondLst>
                  <p:cond evt="onClick" delay="0">
                    <p:tgtEl>
                      <p:spTgt spid="33"/>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accel="50000" decel="50000" fill="hold" grpId="0" nodeType="clickEffect">
                                  <p:stCondLst>
                                    <p:cond delay="0"/>
                                  </p:stCondLst>
                                  <p:childTnLst>
                                    <p:animMotion origin="layout" path="M 4.16667E-6 -4.44444E-6 L 0.52309 -0.43194 " pathEditMode="relative" rAng="0" ptsTypes="AA">
                                      <p:cBhvr>
                                        <p:cTn id="151" dur="2000" fill="hold"/>
                                        <p:tgtEl>
                                          <p:spTgt spid="33"/>
                                        </p:tgtEl>
                                        <p:attrNameLst>
                                          <p:attrName>ppt_x</p:attrName>
                                          <p:attrName>ppt_y</p:attrName>
                                        </p:attrNameLst>
                                      </p:cBhvr>
                                      <p:rCtr x="26146" y="-21597"/>
                                    </p:animMotion>
                                  </p:childTnLst>
                                </p:cTn>
                              </p:par>
                            </p:childTnLst>
                          </p:cTn>
                        </p:par>
                      </p:childTnLst>
                    </p:cTn>
                  </p:par>
                </p:childTnLst>
              </p:cTn>
              <p:nextCondLst>
                <p:cond evt="onClick" delay="0">
                  <p:tgtEl>
                    <p:spTgt spid="33"/>
                  </p:tgtEl>
                </p:cond>
              </p:nextCondLst>
            </p:seq>
            <p:seq concurrent="1" nextAc="seek">
              <p:cTn id="152" restart="whenNotActive" fill="hold" evtFilter="cancelBubble" nodeType="interactiveSeq">
                <p:stCondLst>
                  <p:cond evt="onClick" delay="0">
                    <p:tgtEl>
                      <p:spTgt spid="17"/>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42" presetClass="path" presetSubtype="0" accel="50000" decel="50000" fill="hold" grpId="0" nodeType="clickEffect">
                                  <p:stCondLst>
                                    <p:cond delay="0"/>
                                  </p:stCondLst>
                                  <p:childTnLst>
                                    <p:animMotion origin="layout" path="M -1.66667E-6 3.7037E-7 L 0.12031 -0.26644 " pathEditMode="relative" rAng="0" ptsTypes="AA">
                                      <p:cBhvr>
                                        <p:cTn id="156" dur="2000" fill="hold"/>
                                        <p:tgtEl>
                                          <p:spTgt spid="17"/>
                                        </p:tgtEl>
                                        <p:attrNameLst>
                                          <p:attrName>ppt_x</p:attrName>
                                          <p:attrName>ppt_y</p:attrName>
                                        </p:attrNameLst>
                                      </p:cBhvr>
                                      <p:rCtr x="6007" y="-13333"/>
                                    </p:animMotion>
                                  </p:childTnLst>
                                </p:cTn>
                              </p:par>
                            </p:childTnLst>
                          </p:cTn>
                        </p:par>
                      </p:childTnLst>
                    </p:cTn>
                  </p:par>
                </p:childTnLst>
              </p:cTn>
              <p:nextCondLst>
                <p:cond evt="onClick" delay="0">
                  <p:tgtEl>
                    <p:spTgt spid="17"/>
                  </p:tgtEl>
                </p:cond>
              </p:nextCondLst>
            </p:seq>
            <p:seq concurrent="1" nextAc="seek">
              <p:cTn id="157" restart="whenNotActive" fill="hold" evtFilter="cancelBubble" nodeType="interactiveSeq">
                <p:stCondLst>
                  <p:cond evt="onClick" delay="0">
                    <p:tgtEl>
                      <p:spTgt spid="14"/>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42" presetClass="path" presetSubtype="0" accel="50000" decel="50000" fill="hold" grpId="0" nodeType="clickEffect">
                                  <p:stCondLst>
                                    <p:cond delay="0"/>
                                  </p:stCondLst>
                                  <p:childTnLst>
                                    <p:animMotion origin="layout" path="M -1.66667E-6 3.7037E-7 L 0.6125 -0.26644 " pathEditMode="relative" rAng="0" ptsTypes="AA">
                                      <p:cBhvr>
                                        <p:cTn id="161" dur="2000" fill="hold"/>
                                        <p:tgtEl>
                                          <p:spTgt spid="14"/>
                                        </p:tgtEl>
                                        <p:attrNameLst>
                                          <p:attrName>ppt_x</p:attrName>
                                          <p:attrName>ppt_y</p:attrName>
                                        </p:attrNameLst>
                                      </p:cBhvr>
                                      <p:rCtr x="30625" y="-13333"/>
                                    </p:animMotion>
                                  </p:childTnLst>
                                </p:cTn>
                              </p:par>
                            </p:childTnLst>
                          </p:cTn>
                        </p:par>
                      </p:childTnLst>
                    </p:cTn>
                  </p:par>
                </p:childTnLst>
              </p:cTn>
              <p:nextCondLst>
                <p:cond evt="onClick" delay="0">
                  <p:tgtEl>
                    <p:spTgt spid="14"/>
                  </p:tgtEl>
                </p:cond>
              </p:nextCondLst>
            </p:seq>
            <p:seq concurrent="1" nextAc="seek">
              <p:cTn id="162" restart="whenNotActive" fill="hold" evtFilter="cancelBubble" nodeType="interactiveSeq">
                <p:stCondLst>
                  <p:cond evt="onClick" delay="0">
                    <p:tgtEl>
                      <p:spTgt spid="27"/>
                    </p:tgtEl>
                  </p:cond>
                </p:stCondLst>
                <p:endSync evt="end" delay="0">
                  <p:rtn val="all"/>
                </p:endSync>
                <p:childTnLst>
                  <p:par>
                    <p:cTn id="163" fill="hold" nodeType="clickPar">
                      <p:stCondLst>
                        <p:cond delay="0"/>
                      </p:stCondLst>
                      <p:childTnLst>
                        <p:par>
                          <p:cTn id="164" fill="hold" nodeType="withGroup">
                            <p:stCondLst>
                              <p:cond delay="0"/>
                            </p:stCondLst>
                            <p:childTnLst>
                              <p:par>
                                <p:cTn id="165" presetID="42" presetClass="path" presetSubtype="0" accel="50000" decel="50000" fill="hold" grpId="0" nodeType="clickEffect">
                                  <p:stCondLst>
                                    <p:cond delay="0"/>
                                  </p:stCondLst>
                                  <p:childTnLst>
                                    <p:animMotion origin="layout" path="M -1.94444E-6 -2.96296E-6 L -0.02118 -0.34977 " pathEditMode="relative" rAng="0" ptsTypes="AA">
                                      <p:cBhvr>
                                        <p:cTn id="166" dur="2000" fill="hold"/>
                                        <p:tgtEl>
                                          <p:spTgt spid="27"/>
                                        </p:tgtEl>
                                        <p:attrNameLst>
                                          <p:attrName>ppt_x</p:attrName>
                                          <p:attrName>ppt_y</p:attrName>
                                        </p:attrNameLst>
                                      </p:cBhvr>
                                      <p:rCtr x="-1059" y="-17500"/>
                                    </p:animMotion>
                                  </p:childTnLst>
                                </p:cTn>
                              </p:par>
                              <p:par>
                                <p:cTn id="167" presetID="1" presetClass="entr" presetSubtype="0" fill="hold" grpId="1" nodeType="withEffect">
                                  <p:stCondLst>
                                    <p:cond delay="0"/>
                                  </p:stCondLst>
                                  <p:childTnLst>
                                    <p:set>
                                      <p:cBhvr>
                                        <p:cTn id="168" dur="1" fill="hold">
                                          <p:stCondLst>
                                            <p:cond delay="0"/>
                                          </p:stCondLst>
                                        </p:cTn>
                                        <p:tgtEl>
                                          <p:spTgt spid="45"/>
                                        </p:tgtEl>
                                        <p:attrNameLst>
                                          <p:attrName>style.visibility</p:attrName>
                                        </p:attrNameLst>
                                      </p:cBhvr>
                                      <p:to>
                                        <p:strVal val="visible"/>
                                      </p:to>
                                    </p:set>
                                  </p:childTnLst>
                                </p:cTn>
                              </p:par>
                              <p:par>
                                <p:cTn id="169" presetID="42" presetClass="path" presetSubtype="0" accel="50000" decel="50000" fill="hold" grpId="0" nodeType="withEffect">
                                  <p:stCondLst>
                                    <p:cond delay="0"/>
                                  </p:stCondLst>
                                  <p:childTnLst>
                                    <p:animMotion origin="layout" path="M -1.94444E-6 -2.96296E-6 L 0.16979 -0.34977 " pathEditMode="relative" rAng="0" ptsTypes="AA">
                                      <p:cBhvr>
                                        <p:cTn id="170" dur="2000" fill="hold"/>
                                        <p:tgtEl>
                                          <p:spTgt spid="45"/>
                                        </p:tgtEl>
                                        <p:attrNameLst>
                                          <p:attrName>ppt_x</p:attrName>
                                          <p:attrName>ppt_y</p:attrName>
                                        </p:attrNameLst>
                                      </p:cBhvr>
                                      <p:rCtr x="8490" y="-17500"/>
                                    </p:animMotion>
                                  </p:childTnLst>
                                </p:cTn>
                              </p:par>
                            </p:childTnLst>
                          </p:cTn>
                        </p:par>
                      </p:childTnLst>
                    </p:cTn>
                  </p:par>
                </p:childTnLst>
              </p:cTn>
              <p:nextCondLst>
                <p:cond evt="onClick" delay="0">
                  <p:tgtEl>
                    <p:spTgt spid="27"/>
                  </p:tgtEl>
                </p:cond>
              </p:nextCondLst>
            </p:seq>
            <p:seq concurrent="1" nextAc="seek">
              <p:cTn id="171" restart="whenNotActive" fill="hold" evtFilter="cancelBubble" nodeType="interactiveSeq">
                <p:stCondLst>
                  <p:cond evt="onClick" delay="0">
                    <p:tgtEl>
                      <p:spTgt spid="35"/>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0" presetClass="exit" presetSubtype="0" fill="hold" grpId="0" nodeType="clickEffect">
                                  <p:stCondLst>
                                    <p:cond delay="0"/>
                                  </p:stCondLst>
                                  <p:childTnLst>
                                    <p:animEffect transition="out" filter="fade">
                                      <p:cBhvr>
                                        <p:cTn id="175" dur="500"/>
                                        <p:tgtEl>
                                          <p:spTgt spid="35"/>
                                        </p:tgtEl>
                                      </p:cBhvr>
                                    </p:animEffect>
                                    <p:set>
                                      <p:cBhvr>
                                        <p:cTn id="17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77" restart="whenNotActive" fill="hold" evtFilter="cancelBubble" nodeType="interactiveSeq">
                <p:stCondLst>
                  <p:cond evt="onClick" delay="0">
                    <p:tgtEl>
                      <p:spTgt spid="36"/>
                    </p:tgtEl>
                  </p:cond>
                </p:stCondLst>
                <p:endSync evt="end" delay="0">
                  <p:rtn val="all"/>
                </p:endSync>
                <p:childTnLst>
                  <p:par>
                    <p:cTn id="178" fill="hold" nodeType="clickPar">
                      <p:stCondLst>
                        <p:cond delay="0"/>
                      </p:stCondLst>
                      <p:childTnLst>
                        <p:par>
                          <p:cTn id="179" fill="hold" nodeType="withGroup">
                            <p:stCondLst>
                              <p:cond delay="0"/>
                            </p:stCondLst>
                            <p:childTnLst>
                              <p:par>
                                <p:cTn id="180" presetID="10" presetClass="exit" presetSubtype="0" fill="hold" grpId="0" nodeType="clickEffect">
                                  <p:stCondLst>
                                    <p:cond delay="0"/>
                                  </p:stCondLst>
                                  <p:childTnLst>
                                    <p:animEffect transition="out" filter="fade">
                                      <p:cBhvr>
                                        <p:cTn id="181" dur="500"/>
                                        <p:tgtEl>
                                          <p:spTgt spid="36"/>
                                        </p:tgtEl>
                                      </p:cBhvr>
                                    </p:animEffect>
                                    <p:set>
                                      <p:cBhvr>
                                        <p:cTn id="182"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83" restart="whenNotActive" fill="hold" evtFilter="cancelBubble" nodeType="interactiveSeq">
                <p:stCondLst>
                  <p:cond evt="onClick" delay="0">
                    <p:tgtEl>
                      <p:spTgt spid="38"/>
                    </p:tgtEl>
                  </p:cond>
                </p:stCondLst>
                <p:endSync evt="end" delay="0">
                  <p:rtn val="all"/>
                </p:endSync>
                <p:childTnLst>
                  <p:par>
                    <p:cTn id="184" fill="hold" nodeType="clickPar">
                      <p:stCondLst>
                        <p:cond delay="0"/>
                      </p:stCondLst>
                      <p:childTnLst>
                        <p:par>
                          <p:cTn id="185" fill="hold" nodeType="withGroup">
                            <p:stCondLst>
                              <p:cond delay="0"/>
                            </p:stCondLst>
                            <p:childTnLst>
                              <p:par>
                                <p:cTn id="186" presetID="10" presetClass="exit" presetSubtype="0" fill="hold" grpId="0" nodeType="clickEffect">
                                  <p:stCondLst>
                                    <p:cond delay="0"/>
                                  </p:stCondLst>
                                  <p:childTnLst>
                                    <p:animEffect transition="out" filter="fade">
                                      <p:cBhvr>
                                        <p:cTn id="187" dur="500"/>
                                        <p:tgtEl>
                                          <p:spTgt spid="38"/>
                                        </p:tgtEl>
                                      </p:cBhvr>
                                    </p:animEffect>
                                    <p:set>
                                      <p:cBhvr>
                                        <p:cTn id="18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89" restart="whenNotActive" fill="hold" evtFilter="cancelBubble" nodeType="interactiveSeq">
                <p:stCondLst>
                  <p:cond evt="onClick" delay="0">
                    <p:tgtEl>
                      <p:spTgt spid="47"/>
                    </p:tgtEl>
                  </p:cond>
                </p:stCondLst>
                <p:endSync evt="end" delay="0">
                  <p:rtn val="all"/>
                </p:endSync>
                <p:childTnLst>
                  <p:par>
                    <p:cTn id="190" fill="hold" nodeType="clickPar">
                      <p:stCondLst>
                        <p:cond delay="0"/>
                      </p:stCondLst>
                      <p:childTnLst>
                        <p:par>
                          <p:cTn id="191" fill="hold" nodeType="withGroup">
                            <p:stCondLst>
                              <p:cond delay="0"/>
                            </p:stCondLst>
                            <p:childTnLst>
                              <p:par>
                                <p:cTn id="192" presetID="10" presetClass="exit" presetSubtype="0" fill="hold" grpId="0" nodeType="clickEffect">
                                  <p:stCondLst>
                                    <p:cond delay="0"/>
                                  </p:stCondLst>
                                  <p:childTnLst>
                                    <p:animEffect transition="out" filter="fade">
                                      <p:cBhvr>
                                        <p:cTn id="193" dur="500"/>
                                        <p:tgtEl>
                                          <p:spTgt spid="47"/>
                                        </p:tgtEl>
                                      </p:cBhvr>
                                    </p:animEffect>
                                    <p:set>
                                      <p:cBhvr>
                                        <p:cTn id="19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2" grpId="0"/>
      <p:bldP spid="42" grpId="1"/>
      <p:bldP spid="45" grpId="0"/>
      <p:bldP spid="45" grpId="1"/>
      <p:bldP spid="4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M Hea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825501"/>
            <a:ext cx="212090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M No Arm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3276" y="828676"/>
            <a:ext cx="211772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HM R Arm"/>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71688" y="825501"/>
            <a:ext cx="271145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HM Torso and Arm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73276" y="825501"/>
            <a:ext cx="2709863"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HM Arms and Left L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76451" y="820738"/>
            <a:ext cx="2708275"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HM Full"/>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71688" y="820739"/>
            <a:ext cx="2743200"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4-Point Star 8"/>
          <p:cNvSpPr/>
          <p:nvPr/>
        </p:nvSpPr>
        <p:spPr>
          <a:xfrm>
            <a:off x="8782051" y="2322513"/>
            <a:ext cx="276225" cy="323850"/>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0" name="Rectangle 9"/>
          <p:cNvSpPr/>
          <p:nvPr/>
        </p:nvSpPr>
        <p:spPr>
          <a:xfrm>
            <a:off x="2281238" y="4364039"/>
            <a:ext cx="7631112" cy="1741487"/>
          </a:xfrm>
          <a:prstGeom prst="rect">
            <a:avLst/>
          </a:prstGeom>
          <a:solidFill>
            <a:srgbClr val="F4CB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a:defRPr/>
            </a:pPr>
            <a:endParaRPr lang="en-GB" dirty="0">
              <a:solidFill>
                <a:schemeClr val="tx1"/>
              </a:solidFill>
            </a:endParaRPr>
          </a:p>
        </p:txBody>
      </p:sp>
      <p:sp>
        <p:nvSpPr>
          <p:cNvPr id="47114" name="TextBox 21"/>
          <p:cNvSpPr txBox="1">
            <a:spLocks noChangeArrowheads="1"/>
          </p:cNvSpPr>
          <p:nvPr/>
        </p:nvSpPr>
        <p:spPr bwMode="auto">
          <a:xfrm>
            <a:off x="4597401" y="2317751"/>
            <a:ext cx="5788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defRPr/>
            </a:pPr>
            <a:r>
              <a:rPr lang="en-GB" altLang="en-US" sz="4800" spc="600" dirty="0">
                <a:solidFill>
                  <a:schemeClr val="tx1"/>
                </a:solidFill>
                <a:latin typeface="Twinkl Thin" panose="02000000000000000000" pitchFamily="2" charset="0"/>
              </a:rPr>
              <a:t>______</a:t>
            </a:r>
            <a:endParaRPr lang="en-GB" altLang="en-US" sz="3200" spc="600" dirty="0">
              <a:solidFill>
                <a:schemeClr val="tx1"/>
              </a:solidFill>
            </a:endParaRPr>
          </a:p>
        </p:txBody>
      </p:sp>
      <p:sp>
        <p:nvSpPr>
          <p:cNvPr id="12" name="Freeform 11"/>
          <p:cNvSpPr/>
          <p:nvPr/>
        </p:nvSpPr>
        <p:spPr>
          <a:xfrm rot="10800000">
            <a:off x="4956175" y="760414"/>
            <a:ext cx="4978400" cy="985837"/>
          </a:xfrm>
          <a:custGeom>
            <a:avLst/>
            <a:gdLst>
              <a:gd name="connsiteX0" fmla="*/ 5373889 w 5505450"/>
              <a:gd name="connsiteY0" fmla="*/ 985139 h 985139"/>
              <a:gd name="connsiteX1" fmla="*/ 131561 w 5505450"/>
              <a:gd name="connsiteY1" fmla="*/ 985139 h 985139"/>
              <a:gd name="connsiteX2" fmla="*/ 0 w 5505450"/>
              <a:gd name="connsiteY2" fmla="*/ 853578 h 985139"/>
              <a:gd name="connsiteX3" fmla="*/ 0 w 5505450"/>
              <a:gd name="connsiteY3" fmla="*/ 327348 h 985139"/>
              <a:gd name="connsiteX4" fmla="*/ 131561 w 5505450"/>
              <a:gd name="connsiteY4" fmla="*/ 195787 h 985139"/>
              <a:gd name="connsiteX5" fmla="*/ 5128670 w 5505450"/>
              <a:gd name="connsiteY5" fmla="*/ 195787 h 985139"/>
              <a:gd name="connsiteX6" fmla="*/ 5211892 w 5505450"/>
              <a:gd name="connsiteY6" fmla="*/ 0 h 985139"/>
              <a:gd name="connsiteX7" fmla="*/ 5295114 w 5505450"/>
              <a:gd name="connsiteY7" fmla="*/ 195787 h 985139"/>
              <a:gd name="connsiteX8" fmla="*/ 5373889 w 5505450"/>
              <a:gd name="connsiteY8" fmla="*/ 195787 h 985139"/>
              <a:gd name="connsiteX9" fmla="*/ 5505450 w 5505450"/>
              <a:gd name="connsiteY9" fmla="*/ 327348 h 985139"/>
              <a:gd name="connsiteX10" fmla="*/ 5505450 w 5505450"/>
              <a:gd name="connsiteY10" fmla="*/ 853578 h 985139"/>
              <a:gd name="connsiteX11" fmla="*/ 5373889 w 5505450"/>
              <a:gd name="connsiteY11" fmla="*/ 985139 h 98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450" h="985139">
                <a:moveTo>
                  <a:pt x="5373889" y="985139"/>
                </a:moveTo>
                <a:lnTo>
                  <a:pt x="131561" y="985139"/>
                </a:lnTo>
                <a:cubicBezTo>
                  <a:pt x="58902" y="985139"/>
                  <a:pt x="0" y="926237"/>
                  <a:pt x="0" y="853578"/>
                </a:cubicBezTo>
                <a:lnTo>
                  <a:pt x="0" y="327348"/>
                </a:lnTo>
                <a:cubicBezTo>
                  <a:pt x="0" y="254689"/>
                  <a:pt x="58902" y="195787"/>
                  <a:pt x="131561" y="195787"/>
                </a:cubicBezTo>
                <a:lnTo>
                  <a:pt x="5128670" y="195787"/>
                </a:lnTo>
                <a:lnTo>
                  <a:pt x="5211892" y="0"/>
                </a:lnTo>
                <a:lnTo>
                  <a:pt x="5295114" y="195787"/>
                </a:lnTo>
                <a:lnTo>
                  <a:pt x="5373889" y="195787"/>
                </a:lnTo>
                <a:cubicBezTo>
                  <a:pt x="5446548" y="195787"/>
                  <a:pt x="5505450" y="254689"/>
                  <a:pt x="5505450" y="327348"/>
                </a:cubicBezTo>
                <a:lnTo>
                  <a:pt x="5505450" y="853578"/>
                </a:lnTo>
                <a:cubicBezTo>
                  <a:pt x="5505450" y="926237"/>
                  <a:pt x="5446548" y="985139"/>
                  <a:pt x="5373889" y="98513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420" name="Rectangle 12"/>
          <p:cNvSpPr>
            <a:spLocks noChangeArrowheads="1"/>
          </p:cNvSpPr>
          <p:nvPr/>
        </p:nvSpPr>
        <p:spPr bwMode="auto">
          <a:xfrm>
            <a:off x="5018088" y="971550"/>
            <a:ext cx="4989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Clue: </a:t>
            </a:r>
            <a:r>
              <a:rPr lang="en-GB" altLang="en-US">
                <a:solidFill>
                  <a:schemeClr val="tx1"/>
                </a:solidFill>
              </a:rPr>
              <a:t>At the far side of something.</a:t>
            </a:r>
          </a:p>
        </p:txBody>
      </p:sp>
      <p:sp>
        <p:nvSpPr>
          <p:cNvPr id="14" name="'a'"/>
          <p:cNvSpPr txBox="1">
            <a:spLocks noChangeArrowheads="1"/>
          </p:cNvSpPr>
          <p:nvPr/>
        </p:nvSpPr>
        <p:spPr bwMode="auto">
          <a:xfrm>
            <a:off x="26416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15" name="'b'"/>
          <p:cNvSpPr txBox="1">
            <a:spLocks noChangeArrowheads="1"/>
          </p:cNvSpPr>
          <p:nvPr/>
        </p:nvSpPr>
        <p:spPr bwMode="auto">
          <a:xfrm>
            <a:off x="34226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16" name="'c'"/>
          <p:cNvSpPr txBox="1">
            <a:spLocks noChangeArrowheads="1"/>
          </p:cNvSpPr>
          <p:nvPr/>
        </p:nvSpPr>
        <p:spPr bwMode="auto">
          <a:xfrm>
            <a:off x="42037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17" name="'d'"/>
          <p:cNvSpPr txBox="1">
            <a:spLocks noChangeArrowheads="1"/>
          </p:cNvSpPr>
          <p:nvPr/>
        </p:nvSpPr>
        <p:spPr bwMode="auto">
          <a:xfrm>
            <a:off x="49847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18" name="'e'"/>
          <p:cNvSpPr txBox="1">
            <a:spLocks noChangeArrowheads="1"/>
          </p:cNvSpPr>
          <p:nvPr/>
        </p:nvSpPr>
        <p:spPr bwMode="auto">
          <a:xfrm>
            <a:off x="57658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19" name="'f'"/>
          <p:cNvSpPr txBox="1">
            <a:spLocks noChangeArrowheads="1"/>
          </p:cNvSpPr>
          <p:nvPr/>
        </p:nvSpPr>
        <p:spPr bwMode="auto">
          <a:xfrm>
            <a:off x="65468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20" name="'g'"/>
          <p:cNvSpPr txBox="1">
            <a:spLocks noChangeArrowheads="1"/>
          </p:cNvSpPr>
          <p:nvPr/>
        </p:nvSpPr>
        <p:spPr bwMode="auto">
          <a:xfrm>
            <a:off x="73279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21" name="'h'"/>
          <p:cNvSpPr txBox="1">
            <a:spLocks noChangeArrowheads="1"/>
          </p:cNvSpPr>
          <p:nvPr/>
        </p:nvSpPr>
        <p:spPr bwMode="auto">
          <a:xfrm>
            <a:off x="81089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22" name="'i'"/>
          <p:cNvSpPr txBox="1">
            <a:spLocks noChangeArrowheads="1"/>
          </p:cNvSpPr>
          <p:nvPr/>
        </p:nvSpPr>
        <p:spPr bwMode="auto">
          <a:xfrm>
            <a:off x="8891588" y="44307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23" name="'j'"/>
          <p:cNvSpPr txBox="1">
            <a:spLocks noChangeArrowheads="1"/>
          </p:cNvSpPr>
          <p:nvPr/>
        </p:nvSpPr>
        <p:spPr bwMode="auto">
          <a:xfrm>
            <a:off x="26416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24" name="'k'"/>
          <p:cNvSpPr txBox="1">
            <a:spLocks noChangeArrowheads="1"/>
          </p:cNvSpPr>
          <p:nvPr/>
        </p:nvSpPr>
        <p:spPr bwMode="auto">
          <a:xfrm>
            <a:off x="34226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25" name="'l'"/>
          <p:cNvSpPr txBox="1">
            <a:spLocks noChangeArrowheads="1"/>
          </p:cNvSpPr>
          <p:nvPr/>
        </p:nvSpPr>
        <p:spPr bwMode="auto">
          <a:xfrm>
            <a:off x="42037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26" name="'m'"/>
          <p:cNvSpPr txBox="1">
            <a:spLocks noChangeArrowheads="1"/>
          </p:cNvSpPr>
          <p:nvPr/>
        </p:nvSpPr>
        <p:spPr bwMode="auto">
          <a:xfrm>
            <a:off x="49847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27" name="'n'"/>
          <p:cNvSpPr txBox="1">
            <a:spLocks noChangeArrowheads="1"/>
          </p:cNvSpPr>
          <p:nvPr/>
        </p:nvSpPr>
        <p:spPr bwMode="auto">
          <a:xfrm>
            <a:off x="5767388" y="50022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28" name="'o'"/>
          <p:cNvSpPr txBox="1">
            <a:spLocks noChangeArrowheads="1"/>
          </p:cNvSpPr>
          <p:nvPr/>
        </p:nvSpPr>
        <p:spPr bwMode="auto">
          <a:xfrm>
            <a:off x="65468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29" name="'p'"/>
          <p:cNvSpPr txBox="1">
            <a:spLocks noChangeArrowheads="1"/>
          </p:cNvSpPr>
          <p:nvPr/>
        </p:nvSpPr>
        <p:spPr bwMode="auto">
          <a:xfrm>
            <a:off x="73279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0" name="'q'"/>
          <p:cNvSpPr txBox="1">
            <a:spLocks noChangeArrowheads="1"/>
          </p:cNvSpPr>
          <p:nvPr/>
        </p:nvSpPr>
        <p:spPr bwMode="auto">
          <a:xfrm>
            <a:off x="81089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1" name="'r'"/>
          <p:cNvSpPr txBox="1">
            <a:spLocks noChangeArrowheads="1"/>
          </p:cNvSpPr>
          <p:nvPr/>
        </p:nvSpPr>
        <p:spPr bwMode="auto">
          <a:xfrm>
            <a:off x="8891588" y="5016501"/>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2" name="'s'"/>
          <p:cNvSpPr txBox="1">
            <a:spLocks noChangeArrowheads="1"/>
          </p:cNvSpPr>
          <p:nvPr/>
        </p:nvSpPr>
        <p:spPr bwMode="auto">
          <a:xfrm>
            <a:off x="30940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3" name="'t'"/>
          <p:cNvSpPr txBox="1">
            <a:spLocks noChangeArrowheads="1"/>
          </p:cNvSpPr>
          <p:nvPr/>
        </p:nvSpPr>
        <p:spPr bwMode="auto">
          <a:xfrm>
            <a:off x="3865563"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4" name="'u'"/>
          <p:cNvSpPr txBox="1">
            <a:spLocks noChangeArrowheads="1"/>
          </p:cNvSpPr>
          <p:nvPr/>
        </p:nvSpPr>
        <p:spPr bwMode="auto">
          <a:xfrm>
            <a:off x="46561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5" name="'v'"/>
          <p:cNvSpPr txBox="1">
            <a:spLocks noChangeArrowheads="1"/>
          </p:cNvSpPr>
          <p:nvPr/>
        </p:nvSpPr>
        <p:spPr bwMode="auto">
          <a:xfrm>
            <a:off x="54371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6" name="'w'"/>
          <p:cNvSpPr txBox="1">
            <a:spLocks noChangeArrowheads="1"/>
          </p:cNvSpPr>
          <p:nvPr/>
        </p:nvSpPr>
        <p:spPr bwMode="auto">
          <a:xfrm>
            <a:off x="62198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7" name="'x'"/>
          <p:cNvSpPr txBox="1">
            <a:spLocks noChangeArrowheads="1"/>
          </p:cNvSpPr>
          <p:nvPr/>
        </p:nvSpPr>
        <p:spPr bwMode="auto">
          <a:xfrm>
            <a:off x="70008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38" name="'y'"/>
          <p:cNvSpPr txBox="1">
            <a:spLocks noChangeArrowheads="1"/>
          </p:cNvSpPr>
          <p:nvPr/>
        </p:nvSpPr>
        <p:spPr bwMode="auto">
          <a:xfrm>
            <a:off x="77819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39" name="'z'"/>
          <p:cNvSpPr txBox="1">
            <a:spLocks noChangeArrowheads="1"/>
          </p:cNvSpPr>
          <p:nvPr/>
        </p:nvSpPr>
        <p:spPr bwMode="auto">
          <a:xfrm>
            <a:off x="85629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sp>
        <p:nvSpPr>
          <p:cNvPr id="41" name="Oh no! Button"/>
          <p:cNvSpPr/>
          <p:nvPr/>
        </p:nvSpPr>
        <p:spPr>
          <a:xfrm>
            <a:off x="3414714" y="3478214"/>
            <a:ext cx="974725"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Oh no!</a:t>
            </a:r>
          </a:p>
        </p:txBody>
      </p:sp>
      <p:sp>
        <p:nvSpPr>
          <p:cNvPr id="43" name="Rounded Rectangle 42"/>
          <p:cNvSpPr/>
          <p:nvPr/>
        </p:nvSpPr>
        <p:spPr>
          <a:xfrm>
            <a:off x="4984750" y="819151"/>
            <a:ext cx="4927600" cy="64611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a:solidFill>
                  <a:srgbClr val="FF4343"/>
                </a:solidFill>
              </a:rPr>
              <a:t>Click here for a clue!</a:t>
            </a:r>
          </a:p>
        </p:txBody>
      </p:sp>
    </p:spTree>
    <p:extLst>
      <p:ext uri="{BB962C8B-B14F-4D97-AF65-F5344CB8AC3E}">
        <p14:creationId xmlns:p14="http://schemas.microsoft.com/office/powerpoint/2010/main" val="1424147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nodeType="clickPar">
                      <p:stCondLst>
                        <p:cond delay="0"/>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1.66667E-6 3.7037E-7 L 0.07934 -0.26644 " pathEditMode="relative" rAng="0" ptsTypes="AA">
                                      <p:cBhvr>
                                        <p:cTn id="6" dur="2000" fill="hold"/>
                                        <p:tgtEl>
                                          <p:spTgt spid="18"/>
                                        </p:tgtEl>
                                        <p:attrNameLst>
                                          <p:attrName>ppt_x</p:attrName>
                                          <p:attrName>ppt_y</p:attrName>
                                        </p:attrNameLst>
                                      </p:cBhvr>
                                      <p:rCtr x="3958" y="-13333"/>
                                    </p:animMotion>
                                  </p:childTnLst>
                                </p:cTn>
                              </p:par>
                            </p:childTnLst>
                          </p:cTn>
                        </p:par>
                      </p:childTnLst>
                    </p:cTn>
                  </p:par>
                </p:childTnLst>
              </p:cTn>
              <p:nextCondLst>
                <p:cond evt="onClick" delay="0">
                  <p:tgtEl>
                    <p:spTgt spid="18"/>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xit" presetSubtype="0" fill="hold" grpId="0" nodeType="click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0" presetClass="exit" presetSubtype="0" fill="hold" grpId="0" nodeType="click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0" presetClass="exit" presetSubtype="0" fill="hold" grpId="0" nodeType="clickEffect">
                                  <p:stCondLst>
                                    <p:cond delay="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29"/>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0" presetClass="exit" presetSubtype="0" fill="hold" grpId="0" nodeType="clickEffect">
                                  <p:stCondLst>
                                    <p:cond delay="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30"/>
                                        </p:tgtEl>
                                      </p:cBhvr>
                                    </p:animEffect>
                                    <p:set>
                                      <p:cBhvr>
                                        <p:cTn id="42"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3" restart="whenNotActive" fill="hold" evtFilter="cancelBubble" nodeType="interactiveSeq">
                <p:stCondLst>
                  <p:cond evt="onClick" delay="0">
                    <p:tgtEl>
                      <p:spTgt spid="34"/>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0" presetClass="exit" presetSubtype="0" fill="hold" grpId="0" nodeType="clickEffect">
                                  <p:stCondLst>
                                    <p:cond delay="0"/>
                                  </p:stCondLst>
                                  <p:childTnLst>
                                    <p:animEffect transition="out" filter="fade">
                                      <p:cBhvr>
                                        <p:cTn id="47" dur="500"/>
                                        <p:tgtEl>
                                          <p:spTgt spid="34"/>
                                        </p:tgtEl>
                                      </p:cBhvr>
                                    </p:animEffect>
                                    <p:set>
                                      <p:cBhvr>
                                        <p:cTn id="4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10" presetClass="exit" presetSubtype="0" fill="hold" grpId="0" nodeType="clickEffect">
                                  <p:stCondLst>
                                    <p:cond delay="0"/>
                                  </p:stCondLst>
                                  <p:childTnLst>
                                    <p:animEffect transition="out" filter="fade">
                                      <p:cBhvr>
                                        <p:cTn id="53" dur="500"/>
                                        <p:tgtEl>
                                          <p:spTgt spid="35"/>
                                        </p:tgtEl>
                                      </p:cBhvr>
                                    </p:animEffect>
                                    <p:set>
                                      <p:cBhvr>
                                        <p:cTn id="5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5" restart="whenNotActive" fill="hold" evtFilter="cancelBubble" nodeType="interactiveSeq">
                <p:stCondLst>
                  <p:cond evt="onClick" delay="0">
                    <p:tgtEl>
                      <p:spTgt spid="36"/>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0" presetClass="exit" presetSubtype="0" fill="hold" grpId="0" nodeType="clickEffect">
                                  <p:stCondLst>
                                    <p:cond delay="0"/>
                                  </p:stCondLst>
                                  <p:childTnLst>
                                    <p:animEffect transition="out" filter="fade">
                                      <p:cBhvr>
                                        <p:cTn id="59" dur="500"/>
                                        <p:tgtEl>
                                          <p:spTgt spid="36"/>
                                        </p:tgtEl>
                                      </p:cBhvr>
                                    </p:animEffect>
                                    <p:set>
                                      <p:cBhvr>
                                        <p:cTn id="6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61" restart="whenNotActive" fill="hold" evtFilter="cancelBubble" nodeType="interactiveSeq">
                <p:stCondLst>
                  <p:cond evt="onClick" delay="0">
                    <p:tgtEl>
                      <p:spTgt spid="37"/>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10" presetClass="exit" presetSubtype="0" fill="hold" grpId="0" nodeType="clickEffect">
                                  <p:stCondLst>
                                    <p:cond delay="0"/>
                                  </p:stCondLst>
                                  <p:childTnLst>
                                    <p:animEffect transition="out" filter="fade">
                                      <p:cBhvr>
                                        <p:cTn id="65" dur="500"/>
                                        <p:tgtEl>
                                          <p:spTgt spid="37"/>
                                        </p:tgtEl>
                                      </p:cBhvr>
                                    </p:animEffect>
                                    <p:set>
                                      <p:cBhvr>
                                        <p:cTn id="66"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7" restart="whenNotActive" fill="hold" evtFilter="cancelBubble" nodeType="interactiveSeq">
                <p:stCondLst>
                  <p:cond evt="onClick" delay="0">
                    <p:tgtEl>
                      <p:spTgt spid="39"/>
                    </p:tgtEl>
                  </p:cond>
                </p:stCondLst>
                <p:endSync evt="end" delay="0">
                  <p:rtn val="all"/>
                </p:endSync>
                <p:childTnLst>
                  <p:par>
                    <p:cTn id="68" fill="hold" nodeType="clickPar">
                      <p:stCondLst>
                        <p:cond delay="indefinite"/>
                      </p:stCondLst>
                      <p:childTnLst>
                        <p:par>
                          <p:cTn id="69" fill="hold" nodeType="withGroup">
                            <p:stCondLst>
                              <p:cond delay="0"/>
                            </p:stCondLst>
                            <p:childTnLst>
                              <p:par>
                                <p:cTn id="70" presetID="10" presetClass="exit" presetSubtype="0" fill="hold" grpId="0"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3" restart="whenNotActive" fill="hold" evtFilter="cancelBubble" nodeType="interactiveSeq">
                <p:stCondLst>
                  <p:cond evt="onClick" delay="0">
                    <p:tgtEl>
                      <p:spTgt spid="41"/>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10" presetClass="entr" presetSubtype="0" fill="hold" nodeType="click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fade">
                                      <p:cBhvr>
                                        <p:cTn id="78" dur="500"/>
                                        <p:tgtEl>
                                          <p:spTgt spid="3"/>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nodeType="click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fade">
                                      <p:cBhvr>
                                        <p:cTn id="83" dur="500"/>
                                        <p:tgtEl>
                                          <p:spTgt spid="4"/>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nodeType="click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nodeType="clickEffect">
                                  <p:stCondLst>
                                    <p:cond delay="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500"/>
                                        <p:tgtEl>
                                          <p:spTgt spid="6"/>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10" presetClass="entr" presetSubtype="0" fill="hold" nodeType="clickEffect">
                                  <p:stCondLst>
                                    <p:cond delay="0"/>
                                  </p:stCondLst>
                                  <p:childTnLst>
                                    <p:set>
                                      <p:cBhvr>
                                        <p:cTn id="97" dur="1" fill="hold">
                                          <p:stCondLst>
                                            <p:cond delay="0"/>
                                          </p:stCondLst>
                                        </p:cTn>
                                        <p:tgtEl>
                                          <p:spTgt spid="7"/>
                                        </p:tgtEl>
                                        <p:attrNameLst>
                                          <p:attrName>style.visibility</p:attrName>
                                        </p:attrNameLst>
                                      </p:cBhvr>
                                      <p:to>
                                        <p:strVal val="visible"/>
                                      </p:to>
                                    </p:set>
                                    <p:animEffect transition="in" filter="fade">
                                      <p:cBhvr>
                                        <p:cTn id="98" dur="500"/>
                                        <p:tgtEl>
                                          <p:spTgt spid="7"/>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0" presetClass="entr" presetSubtype="0" fill="hold" nodeType="clickEffect">
                                  <p:stCondLst>
                                    <p:cond delay="0"/>
                                  </p:stCondLst>
                                  <p:childTnLst>
                                    <p:set>
                                      <p:cBhvr>
                                        <p:cTn id="102" dur="1" fill="hold">
                                          <p:stCondLst>
                                            <p:cond delay="0"/>
                                          </p:stCondLst>
                                        </p:cTn>
                                        <p:tgtEl>
                                          <p:spTgt spid="8"/>
                                        </p:tgtEl>
                                        <p:attrNameLst>
                                          <p:attrName>style.visibility</p:attrName>
                                        </p:attrNameLst>
                                      </p:cBhvr>
                                      <p:to>
                                        <p:strVal val="visible"/>
                                      </p:to>
                                    </p:set>
                                    <p:animEffect transition="in" filter="fade">
                                      <p:cBhvr>
                                        <p:cTn id="103" dur="500"/>
                                        <p:tgtEl>
                                          <p:spTgt spid="8"/>
                                        </p:tgtEl>
                                      </p:cBhvr>
                                    </p:animEffect>
                                  </p:childTnLst>
                                </p:cTn>
                              </p:par>
                            </p:childTnLst>
                          </p:cTn>
                        </p:par>
                      </p:childTnLst>
                    </p:cTn>
                  </p:par>
                </p:childTnLst>
              </p:cTn>
              <p:nextCondLst>
                <p:cond evt="onClick" delay="0">
                  <p:tgtEl>
                    <p:spTgt spid="41"/>
                  </p:tgtEl>
                </p:cond>
              </p:nextCondLst>
            </p:seq>
            <p:seq concurrent="1" nextAc="seek">
              <p:cTn id="104" restart="whenNotActive" fill="hold" evtFilter="cancelBubble" nodeType="interactiveSeq">
                <p:stCondLst>
                  <p:cond evt="onClick" delay="0">
                    <p:tgtEl>
                      <p:spTgt spid="16"/>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10" presetClass="exit" presetSubtype="0" fill="hold" grpId="0" nodeType="clickEffect">
                                  <p:stCondLst>
                                    <p:cond delay="0"/>
                                  </p:stCondLst>
                                  <p:childTnLst>
                                    <p:animEffect transition="out" filter="fade">
                                      <p:cBhvr>
                                        <p:cTn id="108" dur="500"/>
                                        <p:tgtEl>
                                          <p:spTgt spid="16"/>
                                        </p:tgtEl>
                                      </p:cBhvr>
                                    </p:animEffect>
                                    <p:set>
                                      <p:cBhvr>
                                        <p:cTn id="10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0" presetClass="exit" presetSubtype="0" fill="hold" grpId="0" nodeType="clickEffect">
                                  <p:stCondLst>
                                    <p:cond delay="0"/>
                                  </p:stCondLst>
                                  <p:childTnLst>
                                    <p:animEffect transition="out" filter="fade">
                                      <p:cBhvr>
                                        <p:cTn id="114" dur="500"/>
                                        <p:tgtEl>
                                          <p:spTgt spid="24"/>
                                        </p:tgtEl>
                                      </p:cBhvr>
                                    </p:animEffect>
                                    <p:set>
                                      <p:cBhvr>
                                        <p:cTn id="11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16" restart="whenNotActive" fill="hold" evtFilter="cancelBubble" nodeType="interactiveSeq">
                <p:stCondLst>
                  <p:cond evt="onClick" delay="0">
                    <p:tgtEl>
                      <p:spTgt spid="25"/>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10" presetClass="exit" presetSubtype="0" fill="hold" grpId="0" nodeType="clickEffect">
                                  <p:stCondLst>
                                    <p:cond delay="0"/>
                                  </p:stCondLst>
                                  <p:childTnLst>
                                    <p:animEffect transition="out" filter="fade">
                                      <p:cBhvr>
                                        <p:cTn id="120" dur="500"/>
                                        <p:tgtEl>
                                          <p:spTgt spid="25"/>
                                        </p:tgtEl>
                                      </p:cBhvr>
                                    </p:animEffect>
                                    <p:set>
                                      <p:cBhvr>
                                        <p:cTn id="12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22" restart="whenNotActive" fill="hold" evtFilter="cancelBubble" nodeType="interactiveSeq">
                <p:stCondLst>
                  <p:cond evt="onClick" delay="0">
                    <p:tgtEl>
                      <p:spTgt spid="28"/>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0" presetClass="exit" presetSubtype="0" fill="hold" grpId="0" nodeType="clickEffect">
                                  <p:stCondLst>
                                    <p:cond delay="0"/>
                                  </p:stCondLst>
                                  <p:childTnLst>
                                    <p:animEffect transition="out" filter="fade">
                                      <p:cBhvr>
                                        <p:cTn id="126" dur="500"/>
                                        <p:tgtEl>
                                          <p:spTgt spid="28"/>
                                        </p:tgtEl>
                                      </p:cBhvr>
                                    </p:animEffect>
                                    <p:set>
                                      <p:cBhvr>
                                        <p:cTn id="12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28" restart="whenNotActive" fill="hold" evtFilter="cancelBubble" nodeType="interactiveSeq">
                <p:stCondLst>
                  <p:cond evt="onClick" delay="0">
                    <p:tgtEl>
                      <p:spTgt spid="33"/>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10" presetClass="exit" presetSubtype="0" fill="hold" grpId="0" nodeType="clickEffect">
                                  <p:stCondLst>
                                    <p:cond delay="0"/>
                                  </p:stCondLst>
                                  <p:childTnLst>
                                    <p:animEffect transition="out" filter="fade">
                                      <p:cBhvr>
                                        <p:cTn id="132" dur="500"/>
                                        <p:tgtEl>
                                          <p:spTgt spid="33"/>
                                        </p:tgtEl>
                                      </p:cBhvr>
                                    </p:animEffect>
                                    <p:set>
                                      <p:cBhvr>
                                        <p:cTn id="13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34" restart="whenNotActive" fill="hold" evtFilter="cancelBubble" nodeType="interactiveSeq">
                <p:stCondLst>
                  <p:cond evt="onClick" delay="0">
                    <p:tgtEl>
                      <p:spTgt spid="27"/>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42" presetClass="path" presetSubtype="0" accel="50000" decel="50000" fill="hold" grpId="0" nodeType="clickEffect">
                                  <p:stCondLst>
                                    <p:cond delay="0"/>
                                  </p:stCondLst>
                                  <p:childTnLst>
                                    <p:animMotion origin="layout" path="M -1.94444E-6 -2.96296E-6 L 0.22101 -0.34977 " pathEditMode="relative" rAng="0" ptsTypes="AA">
                                      <p:cBhvr>
                                        <p:cTn id="138" dur="2000" fill="hold"/>
                                        <p:tgtEl>
                                          <p:spTgt spid="27"/>
                                        </p:tgtEl>
                                        <p:attrNameLst>
                                          <p:attrName>ppt_x</p:attrName>
                                          <p:attrName>ppt_y</p:attrName>
                                        </p:attrNameLst>
                                      </p:cBhvr>
                                      <p:rCtr x="11042" y="-17500"/>
                                    </p:animMotion>
                                  </p:childTnLst>
                                </p:cTn>
                              </p:par>
                            </p:childTnLst>
                          </p:cTn>
                        </p:par>
                      </p:childTnLst>
                    </p:cTn>
                  </p:par>
                </p:childTnLst>
              </p:cTn>
              <p:nextCondLst>
                <p:cond evt="onClick" delay="0">
                  <p:tgtEl>
                    <p:spTgt spid="27"/>
                  </p:tgtEl>
                </p:cond>
              </p:nextCondLst>
            </p:seq>
            <p:seq concurrent="1" nextAc="seek">
              <p:cTn id="139" restart="whenNotActive" fill="hold" evtFilter="cancelBubble" nodeType="interactiveSeq">
                <p:stCondLst>
                  <p:cond evt="onClick" delay="0">
                    <p:tgtEl>
                      <p:spTgt spid="14"/>
                    </p:tgtEl>
                  </p:cond>
                </p:stCondLst>
                <p:endSync evt="end" delay="0">
                  <p:rtn val="all"/>
                </p:endSync>
                <p:childTnLst>
                  <p:par>
                    <p:cTn id="140" fill="hold" nodeType="clickPar">
                      <p:stCondLst>
                        <p:cond delay="0"/>
                      </p:stCondLst>
                      <p:childTnLst>
                        <p:par>
                          <p:cTn id="141" fill="hold" nodeType="withGroup">
                            <p:stCondLst>
                              <p:cond delay="0"/>
                            </p:stCondLst>
                            <p:childTnLst>
                              <p:par>
                                <p:cTn id="142" presetID="10" presetClass="exit" presetSubtype="0" fill="hold" grpId="0" nodeType="clickEffect">
                                  <p:stCondLst>
                                    <p:cond delay="0"/>
                                  </p:stCondLst>
                                  <p:childTnLst>
                                    <p:animEffect transition="out" filter="fade">
                                      <p:cBhvr>
                                        <p:cTn id="143" dur="500"/>
                                        <p:tgtEl>
                                          <p:spTgt spid="14"/>
                                        </p:tgtEl>
                                      </p:cBhvr>
                                    </p:animEffect>
                                    <p:set>
                                      <p:cBhvr>
                                        <p:cTn id="14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5" restart="whenNotActive" fill="hold" evtFilter="cancelBubble" nodeType="interactiveSeq">
                <p:stCondLst>
                  <p:cond evt="onClick" delay="0">
                    <p:tgtEl>
                      <p:spTgt spid="22"/>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42" presetClass="path" presetSubtype="0" accel="50000" decel="50000" fill="hold" grpId="0" nodeType="clickEffect">
                                  <p:stCondLst>
                                    <p:cond delay="0"/>
                                  </p:stCondLst>
                                  <p:childTnLst>
                                    <p:animMotion origin="layout" path="M 5E-6 3.7037E-7 L -0.16771 -0.2662 " pathEditMode="relative" rAng="0" ptsTypes="AA">
                                      <p:cBhvr>
                                        <p:cTn id="149" dur="2000" fill="hold"/>
                                        <p:tgtEl>
                                          <p:spTgt spid="22"/>
                                        </p:tgtEl>
                                        <p:attrNameLst>
                                          <p:attrName>ppt_x</p:attrName>
                                          <p:attrName>ppt_y</p:attrName>
                                        </p:attrNameLst>
                                      </p:cBhvr>
                                      <p:rCtr x="-8385" y="-13310"/>
                                    </p:animMotion>
                                  </p:childTnLst>
                                </p:cTn>
                              </p:par>
                            </p:childTnLst>
                          </p:cTn>
                        </p:par>
                      </p:childTnLst>
                    </p:cTn>
                  </p:par>
                </p:childTnLst>
              </p:cTn>
              <p:nextCondLst>
                <p:cond evt="onClick" delay="0">
                  <p:tgtEl>
                    <p:spTgt spid="22"/>
                  </p:tgtEl>
                </p:cond>
              </p:nextCondLst>
            </p:seq>
            <p:seq concurrent="1" nextAc="seek">
              <p:cTn id="150" restart="whenNotActive" fill="hold" evtFilter="cancelBubble" nodeType="interactiveSeq">
                <p:stCondLst>
                  <p:cond evt="onClick" delay="0">
                    <p:tgtEl>
                      <p:spTgt spid="17"/>
                    </p:tgtEl>
                  </p:cond>
                </p:stCondLst>
                <p:endSync evt="end" delay="0">
                  <p:rtn val="all"/>
                </p:endSync>
                <p:childTnLst>
                  <p:par>
                    <p:cTn id="151" fill="hold" nodeType="clickPar">
                      <p:stCondLst>
                        <p:cond delay="0"/>
                      </p:stCondLst>
                      <p:childTnLst>
                        <p:par>
                          <p:cTn id="152" fill="hold" nodeType="withGroup">
                            <p:stCondLst>
                              <p:cond delay="0"/>
                            </p:stCondLst>
                            <p:childTnLst>
                              <p:par>
                                <p:cTn id="153" presetID="42" presetClass="path" presetSubtype="0" accel="50000" decel="50000" fill="hold" grpId="0" nodeType="clickEffect">
                                  <p:stCondLst>
                                    <p:cond delay="0"/>
                                  </p:stCondLst>
                                  <p:childTnLst>
                                    <p:animMotion origin="layout" path="M -1.66667E-6 3.7037E-7 L 0.35052 -0.26644 " pathEditMode="relative" rAng="0" ptsTypes="AA">
                                      <p:cBhvr>
                                        <p:cTn id="154" dur="2000" fill="hold"/>
                                        <p:tgtEl>
                                          <p:spTgt spid="17"/>
                                        </p:tgtEl>
                                        <p:attrNameLst>
                                          <p:attrName>ppt_x</p:attrName>
                                          <p:attrName>ppt_y</p:attrName>
                                        </p:attrNameLst>
                                      </p:cBhvr>
                                      <p:rCtr x="17517" y="-13333"/>
                                    </p:animMotion>
                                  </p:childTnLst>
                                </p:cTn>
                              </p:par>
                            </p:childTnLst>
                          </p:cTn>
                        </p:par>
                      </p:childTnLst>
                    </p:cTn>
                  </p:par>
                </p:childTnLst>
              </p:cTn>
              <p:nextCondLst>
                <p:cond evt="onClick" delay="0">
                  <p:tgtEl>
                    <p:spTgt spid="17"/>
                  </p:tgtEl>
                </p:cond>
              </p:nextCondLst>
            </p:seq>
            <p:seq concurrent="1" nextAc="seek">
              <p:cTn id="155" restart="whenNotActive" fill="hold" evtFilter="cancelBubble" nodeType="interactiveSeq">
                <p:stCondLst>
                  <p:cond evt="onClick" delay="0">
                    <p:tgtEl>
                      <p:spTgt spid="31"/>
                    </p:tgtEl>
                  </p:cond>
                </p:stCondLst>
                <p:endSync evt="end" delay="0">
                  <p:rtn val="all"/>
                </p:endSync>
                <p:childTnLst>
                  <p:par>
                    <p:cTn id="156" fill="hold" nodeType="clickPar">
                      <p:stCondLst>
                        <p:cond delay="0"/>
                      </p:stCondLst>
                      <p:childTnLst>
                        <p:par>
                          <p:cTn id="157" fill="hold" nodeType="withGroup">
                            <p:stCondLst>
                              <p:cond delay="0"/>
                            </p:stCondLst>
                            <p:childTnLst>
                              <p:par>
                                <p:cTn id="158" presetID="10" presetClass="exit" presetSubtype="0" fill="hold" grpId="0" nodeType="clickEffect">
                                  <p:stCondLst>
                                    <p:cond delay="0"/>
                                  </p:stCondLst>
                                  <p:childTnLst>
                                    <p:animEffect transition="out" filter="fade">
                                      <p:cBhvr>
                                        <p:cTn id="159" dur="500"/>
                                        <p:tgtEl>
                                          <p:spTgt spid="31"/>
                                        </p:tgtEl>
                                      </p:cBhvr>
                                    </p:animEffect>
                                    <p:set>
                                      <p:cBhvr>
                                        <p:cTn id="16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61" restart="whenNotActive" fill="hold" evtFilter="cancelBubble" nodeType="interactiveSeq">
                <p:stCondLst>
                  <p:cond evt="onClick" delay="0">
                    <p:tgtEl>
                      <p:spTgt spid="38"/>
                    </p:tgtEl>
                  </p:cond>
                </p:stCondLst>
                <p:endSync evt="end" delay="0">
                  <p:rtn val="all"/>
                </p:endSync>
                <p:childTnLst>
                  <p:par>
                    <p:cTn id="162" fill="hold" nodeType="clickPar">
                      <p:stCondLst>
                        <p:cond delay="0"/>
                      </p:stCondLst>
                      <p:childTnLst>
                        <p:par>
                          <p:cTn id="163" fill="hold" nodeType="withGroup">
                            <p:stCondLst>
                              <p:cond delay="0"/>
                            </p:stCondLst>
                            <p:childTnLst>
                              <p:par>
                                <p:cTn id="164" presetID="10" presetClass="exit" presetSubtype="0" fill="hold" grpId="0" nodeType="clickEffect">
                                  <p:stCondLst>
                                    <p:cond delay="0"/>
                                  </p:stCondLst>
                                  <p:childTnLst>
                                    <p:animEffect transition="out" filter="fade">
                                      <p:cBhvr>
                                        <p:cTn id="165" dur="500"/>
                                        <p:tgtEl>
                                          <p:spTgt spid="38"/>
                                        </p:tgtEl>
                                      </p:cBhvr>
                                    </p:animEffect>
                                    <p:set>
                                      <p:cBhvr>
                                        <p:cTn id="16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67" restart="whenNotActive" fill="hold" evtFilter="cancelBubble" nodeType="interactiveSeq">
                <p:stCondLst>
                  <p:cond evt="onClick" delay="0">
                    <p:tgtEl>
                      <p:spTgt spid="21"/>
                    </p:tgtEl>
                  </p:cond>
                </p:stCondLst>
                <p:endSync evt="end" delay="0">
                  <p:rtn val="all"/>
                </p:endSync>
                <p:childTnLst>
                  <p:par>
                    <p:cTn id="168" fill="hold" nodeType="clickPar">
                      <p:stCondLst>
                        <p:cond delay="0"/>
                      </p:stCondLst>
                      <p:childTnLst>
                        <p:par>
                          <p:cTn id="169" fill="hold" nodeType="withGroup">
                            <p:stCondLst>
                              <p:cond delay="0"/>
                            </p:stCondLst>
                            <p:childTnLst>
                              <p:par>
                                <p:cTn id="170" presetID="42" presetClass="path" presetSubtype="0" accel="50000" decel="50000" fill="hold" grpId="0" nodeType="clickEffect">
                                  <p:stCondLst>
                                    <p:cond delay="0"/>
                                  </p:stCondLst>
                                  <p:childTnLst>
                                    <p:animMotion origin="layout" path="M 1.66667E-6 3.7037E-7 L -0.12847 -0.26644 " pathEditMode="relative" rAng="0" ptsTypes="AA">
                                      <p:cBhvr>
                                        <p:cTn id="171" dur="2000" fill="hold"/>
                                        <p:tgtEl>
                                          <p:spTgt spid="21"/>
                                        </p:tgtEl>
                                        <p:attrNameLst>
                                          <p:attrName>ppt_x</p:attrName>
                                          <p:attrName>ppt_y</p:attrName>
                                        </p:attrNameLst>
                                      </p:cBhvr>
                                      <p:rCtr x="-6424" y="-13333"/>
                                    </p:animMotion>
                                  </p:childTnLst>
                                </p:cTn>
                              </p:par>
                            </p:childTnLst>
                          </p:cTn>
                        </p:par>
                      </p:childTnLst>
                    </p:cTn>
                  </p:par>
                </p:childTnLst>
              </p:cTn>
              <p:nextCondLst>
                <p:cond evt="onClick" delay="0">
                  <p:tgtEl>
                    <p:spTgt spid="21"/>
                  </p:tgtEl>
                </p:cond>
              </p:nextCondLst>
            </p:seq>
            <p:seq concurrent="1" nextAc="seek">
              <p:cTn id="172" restart="whenNotActive" fill="hold" evtFilter="cancelBubble" nodeType="interactiveSeq">
                <p:stCondLst>
                  <p:cond evt="onClick" delay="0">
                    <p:tgtEl>
                      <p:spTgt spid="15"/>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42" presetClass="path" presetSubtype="0" accel="50000" decel="50000" fill="hold" grpId="0" nodeType="clickEffect">
                                  <p:stCondLst>
                                    <p:cond delay="0"/>
                                  </p:stCondLst>
                                  <p:childTnLst>
                                    <p:animMotion origin="layout" path="M 1.66667E-6 3.7037E-7 L 0.28646 -0.26713 " pathEditMode="relative" rAng="0" ptsTypes="AA">
                                      <p:cBhvr>
                                        <p:cTn id="176" dur="2000" fill="hold"/>
                                        <p:tgtEl>
                                          <p:spTgt spid="15"/>
                                        </p:tgtEl>
                                        <p:attrNameLst>
                                          <p:attrName>ppt_x</p:attrName>
                                          <p:attrName>ppt_y</p:attrName>
                                        </p:attrNameLst>
                                      </p:cBhvr>
                                      <p:rCtr x="14323" y="-13356"/>
                                    </p:animMotion>
                                  </p:childTnLst>
                                </p:cTn>
                              </p:par>
                            </p:childTnLst>
                          </p:cTn>
                        </p:par>
                      </p:childTnLst>
                    </p:cTn>
                  </p:par>
                </p:childTnLst>
              </p:cTn>
              <p:nextCondLst>
                <p:cond evt="onClick" delay="0">
                  <p:tgtEl>
                    <p:spTgt spid="15"/>
                  </p:tgtEl>
                </p:cond>
              </p:nextCondLst>
            </p:seq>
            <p:seq concurrent="1" nextAc="seek">
              <p:cTn id="177" restart="whenNotActive" fill="hold" evtFilter="cancelBubble" nodeType="interactiveSeq">
                <p:stCondLst>
                  <p:cond evt="onClick" delay="0">
                    <p:tgtEl>
                      <p:spTgt spid="32"/>
                    </p:tgtEl>
                  </p:cond>
                </p:stCondLst>
                <p:endSync evt="end" delay="0">
                  <p:rtn val="all"/>
                </p:endSync>
                <p:childTnLst>
                  <p:par>
                    <p:cTn id="178" fill="hold" nodeType="clickPar">
                      <p:stCondLst>
                        <p:cond delay="0"/>
                      </p:stCondLst>
                      <p:childTnLst>
                        <p:par>
                          <p:cTn id="179" fill="hold" nodeType="withGroup">
                            <p:stCondLst>
                              <p:cond delay="0"/>
                            </p:stCondLst>
                            <p:childTnLst>
                              <p:par>
                                <p:cTn id="180" presetID="10" presetClass="exit" presetSubtype="0" fill="hold" grpId="0" nodeType="clickEffect">
                                  <p:stCondLst>
                                    <p:cond delay="0"/>
                                  </p:stCondLst>
                                  <p:childTnLst>
                                    <p:animEffect transition="out" filter="fade">
                                      <p:cBhvr>
                                        <p:cTn id="181" dur="500"/>
                                        <p:tgtEl>
                                          <p:spTgt spid="32"/>
                                        </p:tgtEl>
                                      </p:cBhvr>
                                    </p:animEffect>
                                    <p:set>
                                      <p:cBhvr>
                                        <p:cTn id="182"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83" restart="whenNotActive" fill="hold" evtFilter="cancelBubble" nodeType="interactiveSeq">
                <p:stCondLst>
                  <p:cond evt="onClick" delay="0">
                    <p:tgtEl>
                      <p:spTgt spid="43"/>
                    </p:tgtEl>
                  </p:cond>
                </p:stCondLst>
                <p:endSync evt="end" delay="0">
                  <p:rtn val="all"/>
                </p:endSync>
                <p:childTnLst>
                  <p:par>
                    <p:cTn id="184" fill="hold" nodeType="clickPar">
                      <p:stCondLst>
                        <p:cond delay="0"/>
                      </p:stCondLst>
                      <p:childTnLst>
                        <p:par>
                          <p:cTn id="185" fill="hold" nodeType="withGroup">
                            <p:stCondLst>
                              <p:cond delay="0"/>
                            </p:stCondLst>
                            <p:childTnLst>
                              <p:par>
                                <p:cTn id="186" presetID="10" presetClass="exit" presetSubtype="0" fill="hold" grpId="0" nodeType="clickEffect">
                                  <p:stCondLst>
                                    <p:cond delay="0"/>
                                  </p:stCondLst>
                                  <p:childTnLst>
                                    <p:animEffect transition="out" filter="fade">
                                      <p:cBhvr>
                                        <p:cTn id="187" dur="500"/>
                                        <p:tgtEl>
                                          <p:spTgt spid="43"/>
                                        </p:tgtEl>
                                      </p:cBhvr>
                                    </p:animEffect>
                                    <p:set>
                                      <p:cBhvr>
                                        <p:cTn id="188"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M Hea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825501"/>
            <a:ext cx="212090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M No Arm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3276" y="828676"/>
            <a:ext cx="211772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HM R Arm"/>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71688" y="825501"/>
            <a:ext cx="271145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HM Torso and Arm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73276" y="825501"/>
            <a:ext cx="2709863"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HM Arms and Left L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76451" y="820738"/>
            <a:ext cx="2708275"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HM Full"/>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71688" y="820739"/>
            <a:ext cx="2743200"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4-Point Star 8"/>
          <p:cNvSpPr/>
          <p:nvPr/>
        </p:nvSpPr>
        <p:spPr>
          <a:xfrm>
            <a:off x="8782051" y="2322513"/>
            <a:ext cx="276225" cy="323850"/>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0" name="Rectangle 9"/>
          <p:cNvSpPr/>
          <p:nvPr/>
        </p:nvSpPr>
        <p:spPr>
          <a:xfrm>
            <a:off x="2281238" y="4364039"/>
            <a:ext cx="7631112" cy="1741487"/>
          </a:xfrm>
          <a:prstGeom prst="rect">
            <a:avLst/>
          </a:prstGeom>
          <a:solidFill>
            <a:srgbClr val="F4CB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a:defRPr/>
            </a:pPr>
            <a:endParaRPr lang="en-GB" dirty="0">
              <a:solidFill>
                <a:schemeClr val="tx1"/>
              </a:solidFill>
            </a:endParaRPr>
          </a:p>
        </p:txBody>
      </p:sp>
      <p:sp>
        <p:nvSpPr>
          <p:cNvPr id="47114" name="TextBox 21"/>
          <p:cNvSpPr txBox="1">
            <a:spLocks noChangeArrowheads="1"/>
          </p:cNvSpPr>
          <p:nvPr/>
        </p:nvSpPr>
        <p:spPr bwMode="auto">
          <a:xfrm>
            <a:off x="4597401" y="2317751"/>
            <a:ext cx="5788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defRPr/>
            </a:pPr>
            <a:r>
              <a:rPr lang="en-GB" altLang="en-US" sz="4800" spc="600" dirty="0">
                <a:solidFill>
                  <a:schemeClr val="tx1"/>
                </a:solidFill>
                <a:latin typeface="Twinkl Thin" panose="02000000000000000000" pitchFamily="2" charset="0"/>
              </a:rPr>
              <a:t>_________</a:t>
            </a:r>
            <a:endParaRPr lang="en-GB" altLang="en-US" sz="3200" spc="600" dirty="0">
              <a:solidFill>
                <a:schemeClr val="tx1"/>
              </a:solidFill>
            </a:endParaRPr>
          </a:p>
        </p:txBody>
      </p:sp>
      <p:sp>
        <p:nvSpPr>
          <p:cNvPr id="12" name="Freeform 11"/>
          <p:cNvSpPr/>
          <p:nvPr/>
        </p:nvSpPr>
        <p:spPr>
          <a:xfrm rot="10800000">
            <a:off x="4956175" y="760414"/>
            <a:ext cx="4978400" cy="985837"/>
          </a:xfrm>
          <a:custGeom>
            <a:avLst/>
            <a:gdLst>
              <a:gd name="connsiteX0" fmla="*/ 5373889 w 5505450"/>
              <a:gd name="connsiteY0" fmla="*/ 985139 h 985139"/>
              <a:gd name="connsiteX1" fmla="*/ 131561 w 5505450"/>
              <a:gd name="connsiteY1" fmla="*/ 985139 h 985139"/>
              <a:gd name="connsiteX2" fmla="*/ 0 w 5505450"/>
              <a:gd name="connsiteY2" fmla="*/ 853578 h 985139"/>
              <a:gd name="connsiteX3" fmla="*/ 0 w 5505450"/>
              <a:gd name="connsiteY3" fmla="*/ 327348 h 985139"/>
              <a:gd name="connsiteX4" fmla="*/ 131561 w 5505450"/>
              <a:gd name="connsiteY4" fmla="*/ 195787 h 985139"/>
              <a:gd name="connsiteX5" fmla="*/ 5128670 w 5505450"/>
              <a:gd name="connsiteY5" fmla="*/ 195787 h 985139"/>
              <a:gd name="connsiteX6" fmla="*/ 5211892 w 5505450"/>
              <a:gd name="connsiteY6" fmla="*/ 0 h 985139"/>
              <a:gd name="connsiteX7" fmla="*/ 5295114 w 5505450"/>
              <a:gd name="connsiteY7" fmla="*/ 195787 h 985139"/>
              <a:gd name="connsiteX8" fmla="*/ 5373889 w 5505450"/>
              <a:gd name="connsiteY8" fmla="*/ 195787 h 985139"/>
              <a:gd name="connsiteX9" fmla="*/ 5505450 w 5505450"/>
              <a:gd name="connsiteY9" fmla="*/ 327348 h 985139"/>
              <a:gd name="connsiteX10" fmla="*/ 5505450 w 5505450"/>
              <a:gd name="connsiteY10" fmla="*/ 853578 h 985139"/>
              <a:gd name="connsiteX11" fmla="*/ 5373889 w 5505450"/>
              <a:gd name="connsiteY11" fmla="*/ 985139 h 98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450" h="985139">
                <a:moveTo>
                  <a:pt x="5373889" y="985139"/>
                </a:moveTo>
                <a:lnTo>
                  <a:pt x="131561" y="985139"/>
                </a:lnTo>
                <a:cubicBezTo>
                  <a:pt x="58902" y="985139"/>
                  <a:pt x="0" y="926237"/>
                  <a:pt x="0" y="853578"/>
                </a:cubicBezTo>
                <a:lnTo>
                  <a:pt x="0" y="327348"/>
                </a:lnTo>
                <a:cubicBezTo>
                  <a:pt x="0" y="254689"/>
                  <a:pt x="58902" y="195787"/>
                  <a:pt x="131561" y="195787"/>
                </a:cubicBezTo>
                <a:lnTo>
                  <a:pt x="5128670" y="195787"/>
                </a:lnTo>
                <a:lnTo>
                  <a:pt x="5211892" y="0"/>
                </a:lnTo>
                <a:lnTo>
                  <a:pt x="5295114" y="195787"/>
                </a:lnTo>
                <a:lnTo>
                  <a:pt x="5373889" y="195787"/>
                </a:lnTo>
                <a:cubicBezTo>
                  <a:pt x="5446548" y="195787"/>
                  <a:pt x="5505450" y="254689"/>
                  <a:pt x="5505450" y="327348"/>
                </a:cubicBezTo>
                <a:lnTo>
                  <a:pt x="5505450" y="853578"/>
                </a:lnTo>
                <a:cubicBezTo>
                  <a:pt x="5505450" y="926237"/>
                  <a:pt x="5446548" y="985139"/>
                  <a:pt x="5373889" y="98513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444" name="Rectangle 12"/>
          <p:cNvSpPr>
            <a:spLocks noChangeArrowheads="1"/>
          </p:cNvSpPr>
          <p:nvPr/>
        </p:nvSpPr>
        <p:spPr bwMode="auto">
          <a:xfrm>
            <a:off x="5018088" y="971550"/>
            <a:ext cx="4989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Clue: </a:t>
            </a:r>
            <a:r>
              <a:rPr lang="en-GB" altLang="en-US">
                <a:solidFill>
                  <a:schemeClr val="tx1"/>
                </a:solidFill>
              </a:rPr>
              <a:t>In some place.</a:t>
            </a:r>
          </a:p>
        </p:txBody>
      </p:sp>
      <p:sp>
        <p:nvSpPr>
          <p:cNvPr id="14" name="'a'"/>
          <p:cNvSpPr txBox="1">
            <a:spLocks noChangeArrowheads="1"/>
          </p:cNvSpPr>
          <p:nvPr/>
        </p:nvSpPr>
        <p:spPr bwMode="auto">
          <a:xfrm>
            <a:off x="26416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15" name="'b'"/>
          <p:cNvSpPr txBox="1">
            <a:spLocks noChangeArrowheads="1"/>
          </p:cNvSpPr>
          <p:nvPr/>
        </p:nvSpPr>
        <p:spPr bwMode="auto">
          <a:xfrm>
            <a:off x="34226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16" name="'c'"/>
          <p:cNvSpPr txBox="1">
            <a:spLocks noChangeArrowheads="1"/>
          </p:cNvSpPr>
          <p:nvPr/>
        </p:nvSpPr>
        <p:spPr bwMode="auto">
          <a:xfrm>
            <a:off x="42037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17" name="'d'"/>
          <p:cNvSpPr txBox="1">
            <a:spLocks noChangeArrowheads="1"/>
          </p:cNvSpPr>
          <p:nvPr/>
        </p:nvSpPr>
        <p:spPr bwMode="auto">
          <a:xfrm>
            <a:off x="49847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18" name="'e'"/>
          <p:cNvSpPr txBox="1">
            <a:spLocks noChangeArrowheads="1"/>
          </p:cNvSpPr>
          <p:nvPr/>
        </p:nvSpPr>
        <p:spPr bwMode="auto">
          <a:xfrm>
            <a:off x="57658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19" name="'f'"/>
          <p:cNvSpPr txBox="1">
            <a:spLocks noChangeArrowheads="1"/>
          </p:cNvSpPr>
          <p:nvPr/>
        </p:nvSpPr>
        <p:spPr bwMode="auto">
          <a:xfrm>
            <a:off x="65468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20" name="'g'"/>
          <p:cNvSpPr txBox="1">
            <a:spLocks noChangeArrowheads="1"/>
          </p:cNvSpPr>
          <p:nvPr/>
        </p:nvSpPr>
        <p:spPr bwMode="auto">
          <a:xfrm>
            <a:off x="73279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21" name="'h'"/>
          <p:cNvSpPr txBox="1">
            <a:spLocks noChangeArrowheads="1"/>
          </p:cNvSpPr>
          <p:nvPr/>
        </p:nvSpPr>
        <p:spPr bwMode="auto">
          <a:xfrm>
            <a:off x="81089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22" name="'i'"/>
          <p:cNvSpPr txBox="1">
            <a:spLocks noChangeArrowheads="1"/>
          </p:cNvSpPr>
          <p:nvPr/>
        </p:nvSpPr>
        <p:spPr bwMode="auto">
          <a:xfrm>
            <a:off x="8891588" y="44307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23" name="'j'"/>
          <p:cNvSpPr txBox="1">
            <a:spLocks noChangeArrowheads="1"/>
          </p:cNvSpPr>
          <p:nvPr/>
        </p:nvSpPr>
        <p:spPr bwMode="auto">
          <a:xfrm>
            <a:off x="26416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24" name="'k'"/>
          <p:cNvSpPr txBox="1">
            <a:spLocks noChangeArrowheads="1"/>
          </p:cNvSpPr>
          <p:nvPr/>
        </p:nvSpPr>
        <p:spPr bwMode="auto">
          <a:xfrm>
            <a:off x="34226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25" name="'l'"/>
          <p:cNvSpPr txBox="1">
            <a:spLocks noChangeArrowheads="1"/>
          </p:cNvSpPr>
          <p:nvPr/>
        </p:nvSpPr>
        <p:spPr bwMode="auto">
          <a:xfrm>
            <a:off x="42037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26" name="'m'"/>
          <p:cNvSpPr txBox="1">
            <a:spLocks noChangeArrowheads="1"/>
          </p:cNvSpPr>
          <p:nvPr/>
        </p:nvSpPr>
        <p:spPr bwMode="auto">
          <a:xfrm>
            <a:off x="49847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27" name="'n'"/>
          <p:cNvSpPr txBox="1">
            <a:spLocks noChangeArrowheads="1"/>
          </p:cNvSpPr>
          <p:nvPr/>
        </p:nvSpPr>
        <p:spPr bwMode="auto">
          <a:xfrm>
            <a:off x="5767388" y="50022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28" name="'o'"/>
          <p:cNvSpPr txBox="1">
            <a:spLocks noChangeArrowheads="1"/>
          </p:cNvSpPr>
          <p:nvPr/>
        </p:nvSpPr>
        <p:spPr bwMode="auto">
          <a:xfrm>
            <a:off x="65468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29" name="'p'"/>
          <p:cNvSpPr txBox="1">
            <a:spLocks noChangeArrowheads="1"/>
          </p:cNvSpPr>
          <p:nvPr/>
        </p:nvSpPr>
        <p:spPr bwMode="auto">
          <a:xfrm>
            <a:off x="73279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0" name="'q'"/>
          <p:cNvSpPr txBox="1">
            <a:spLocks noChangeArrowheads="1"/>
          </p:cNvSpPr>
          <p:nvPr/>
        </p:nvSpPr>
        <p:spPr bwMode="auto">
          <a:xfrm>
            <a:off x="81089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1" name="'r'"/>
          <p:cNvSpPr txBox="1">
            <a:spLocks noChangeArrowheads="1"/>
          </p:cNvSpPr>
          <p:nvPr/>
        </p:nvSpPr>
        <p:spPr bwMode="auto">
          <a:xfrm>
            <a:off x="8891588" y="5016501"/>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2" name="'s'"/>
          <p:cNvSpPr txBox="1">
            <a:spLocks noChangeArrowheads="1"/>
          </p:cNvSpPr>
          <p:nvPr/>
        </p:nvSpPr>
        <p:spPr bwMode="auto">
          <a:xfrm>
            <a:off x="30940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3" name="'t'"/>
          <p:cNvSpPr txBox="1">
            <a:spLocks noChangeArrowheads="1"/>
          </p:cNvSpPr>
          <p:nvPr/>
        </p:nvSpPr>
        <p:spPr bwMode="auto">
          <a:xfrm>
            <a:off x="3865563"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4" name="'u'"/>
          <p:cNvSpPr txBox="1">
            <a:spLocks noChangeArrowheads="1"/>
          </p:cNvSpPr>
          <p:nvPr/>
        </p:nvSpPr>
        <p:spPr bwMode="auto">
          <a:xfrm>
            <a:off x="46561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5" name="'v'"/>
          <p:cNvSpPr txBox="1">
            <a:spLocks noChangeArrowheads="1"/>
          </p:cNvSpPr>
          <p:nvPr/>
        </p:nvSpPr>
        <p:spPr bwMode="auto">
          <a:xfrm>
            <a:off x="54371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6" name="'w'"/>
          <p:cNvSpPr txBox="1">
            <a:spLocks noChangeArrowheads="1"/>
          </p:cNvSpPr>
          <p:nvPr/>
        </p:nvSpPr>
        <p:spPr bwMode="auto">
          <a:xfrm>
            <a:off x="62198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7" name="'x'"/>
          <p:cNvSpPr txBox="1">
            <a:spLocks noChangeArrowheads="1"/>
          </p:cNvSpPr>
          <p:nvPr/>
        </p:nvSpPr>
        <p:spPr bwMode="auto">
          <a:xfrm>
            <a:off x="70008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38" name="'y'"/>
          <p:cNvSpPr txBox="1">
            <a:spLocks noChangeArrowheads="1"/>
          </p:cNvSpPr>
          <p:nvPr/>
        </p:nvSpPr>
        <p:spPr bwMode="auto">
          <a:xfrm>
            <a:off x="77819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39" name="'z'"/>
          <p:cNvSpPr txBox="1">
            <a:spLocks noChangeArrowheads="1"/>
          </p:cNvSpPr>
          <p:nvPr/>
        </p:nvSpPr>
        <p:spPr bwMode="auto">
          <a:xfrm>
            <a:off x="85629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sp>
        <p:nvSpPr>
          <p:cNvPr id="44" name="'e'"/>
          <p:cNvSpPr txBox="1">
            <a:spLocks noChangeArrowheads="1"/>
          </p:cNvSpPr>
          <p:nvPr/>
        </p:nvSpPr>
        <p:spPr bwMode="auto">
          <a:xfrm>
            <a:off x="5765800" y="442436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43" name="'e'"/>
          <p:cNvSpPr txBox="1">
            <a:spLocks noChangeArrowheads="1"/>
          </p:cNvSpPr>
          <p:nvPr/>
        </p:nvSpPr>
        <p:spPr bwMode="auto">
          <a:xfrm>
            <a:off x="5770563"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41" name="Oh no! Button"/>
          <p:cNvSpPr/>
          <p:nvPr/>
        </p:nvSpPr>
        <p:spPr>
          <a:xfrm>
            <a:off x="3414714" y="3478214"/>
            <a:ext cx="974725"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Oh no!</a:t>
            </a:r>
          </a:p>
        </p:txBody>
      </p:sp>
      <p:sp>
        <p:nvSpPr>
          <p:cNvPr id="45" name="Rounded Rectangle 44"/>
          <p:cNvSpPr/>
          <p:nvPr/>
        </p:nvSpPr>
        <p:spPr>
          <a:xfrm>
            <a:off x="4984750" y="819151"/>
            <a:ext cx="4927600" cy="64611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a:solidFill>
                  <a:srgbClr val="FF4343"/>
                </a:solidFill>
              </a:rPr>
              <a:t>Click here for a clue!</a:t>
            </a:r>
          </a:p>
        </p:txBody>
      </p:sp>
    </p:spTree>
    <p:extLst>
      <p:ext uri="{BB962C8B-B14F-4D97-AF65-F5344CB8AC3E}">
        <p14:creationId xmlns:p14="http://schemas.microsoft.com/office/powerpoint/2010/main" val="28739895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2" presetClass="path" presetSubtype="0" accel="50000" decel="50000" fill="hold" grpId="0" nodeType="clickEffect">
                                  <p:stCondLst>
                                    <p:cond delay="0"/>
                                  </p:stCondLst>
                                  <p:childTnLst>
                                    <p:animMotion origin="layout" path="M 1.66667E-6 3.7037E-7 L 0.1 -0.26644 " pathEditMode="relative" rAng="0" ptsTypes="AA">
                                      <p:cBhvr>
                                        <p:cTn id="12" dur="2000" fill="hold"/>
                                        <p:tgtEl>
                                          <p:spTgt spid="18"/>
                                        </p:tgtEl>
                                        <p:attrNameLst>
                                          <p:attrName>ppt_x</p:attrName>
                                          <p:attrName>ppt_y</p:attrName>
                                        </p:attrNameLst>
                                      </p:cBhvr>
                                      <p:rCtr x="5000" y="-13333"/>
                                    </p:animMotion>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42" presetClass="path" presetSubtype="0" accel="50000" decel="50000" fill="hold" nodeType="withEffect">
                                  <p:stCondLst>
                                    <p:cond delay="0"/>
                                  </p:stCondLst>
                                  <p:childTnLst>
                                    <p:animMotion origin="layout" path="M 8.33333E-7 3.7037E-7 L 0.34028 -0.2662 " pathEditMode="relative" rAng="0" ptsTypes="AA">
                                      <p:cBhvr>
                                        <p:cTn id="16" dur="2000" fill="hold"/>
                                        <p:tgtEl>
                                          <p:spTgt spid="43"/>
                                        </p:tgtEl>
                                        <p:attrNameLst>
                                          <p:attrName>ppt_x</p:attrName>
                                          <p:attrName>ppt_y</p:attrName>
                                        </p:attrNameLst>
                                      </p:cBhvr>
                                      <p:rCtr x="17014" y="-13310"/>
                                    </p:animMotion>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42" presetClass="path" presetSubtype="0" accel="50000" decel="50000" fill="hold" nodeType="withEffect">
                                  <p:stCondLst>
                                    <p:cond delay="0"/>
                                  </p:stCondLst>
                                  <p:childTnLst>
                                    <p:animMotion origin="layout" path="M 1.66667E-6 -3.7037E-6 L 0.24531 -0.26551 " pathEditMode="relative" rAng="0" ptsTypes="AA">
                                      <p:cBhvr>
                                        <p:cTn id="20" dur="2000" fill="hold"/>
                                        <p:tgtEl>
                                          <p:spTgt spid="44"/>
                                        </p:tgtEl>
                                        <p:attrNameLst>
                                          <p:attrName>ppt_x</p:attrName>
                                          <p:attrName>ppt_y</p:attrName>
                                        </p:attrNameLst>
                                      </p:cBhvr>
                                      <p:rCtr x="12257" y="-13287"/>
                                    </p:animMotion>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0" presetClass="exit" presetSubtype="0" fill="hold" grpId="0"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3" restart="whenNotActive" fill="hold" evtFilter="cancelBubble" nodeType="interactiveSeq">
                <p:stCondLst>
                  <p:cond evt="onClick" delay="0">
                    <p:tgtEl>
                      <p:spTgt spid="23"/>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0" presetClass="exit" presetSubtype="0" fill="hold" grpId="0" nodeType="clickEffect">
                                  <p:stCondLst>
                                    <p:cond delay="0"/>
                                  </p:stCondLst>
                                  <p:childTnLst>
                                    <p:animEffect transition="out" filter="fade">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0" presetClass="exit" presetSubtype="0" fill="hold" grpId="0" nodeType="clickEffect">
                                  <p:stCondLst>
                                    <p:cond delay="0"/>
                                  </p:stCondLst>
                                  <p:childTnLst>
                                    <p:animEffect transition="out" filter="fad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0" presetClass="exit" presetSubtype="0" fill="hold" grpId="0" nodeType="clickEffect">
                                  <p:stCondLst>
                                    <p:cond delay="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1" restart="whenNotActive" fill="hold" evtFilter="cancelBubble" nodeType="interactiveSeq">
                <p:stCondLst>
                  <p:cond evt="onClick" delay="0">
                    <p:tgtEl>
                      <p:spTgt spid="34"/>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0" presetClass="exit" presetSubtype="0" fill="hold" grpId="0" nodeType="clickEffect">
                                  <p:stCondLst>
                                    <p:cond delay="0"/>
                                  </p:stCondLst>
                                  <p:childTnLst>
                                    <p:animEffect transition="out" filter="fade">
                                      <p:cBhvr>
                                        <p:cTn id="55" dur="500"/>
                                        <p:tgtEl>
                                          <p:spTgt spid="34"/>
                                        </p:tgtEl>
                                      </p:cBhvr>
                                    </p:animEffect>
                                    <p:set>
                                      <p:cBhvr>
                                        <p:cTn id="5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7" restart="whenNotActive" fill="hold" evtFilter="cancelBubble" nodeType="interactiveSeq">
                <p:stCondLst>
                  <p:cond evt="onClick" delay="0">
                    <p:tgtEl>
                      <p:spTgt spid="3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0" presetClass="exit" presetSubtype="0" fill="hold" grpId="0" nodeType="clickEffect">
                                  <p:stCondLst>
                                    <p:cond delay="0"/>
                                  </p:stCondLst>
                                  <p:childTnLst>
                                    <p:animEffect transition="out" filter="fade">
                                      <p:cBhvr>
                                        <p:cTn id="61" dur="500"/>
                                        <p:tgtEl>
                                          <p:spTgt spid="37"/>
                                        </p:tgtEl>
                                      </p:cBhvr>
                                    </p:animEffect>
                                    <p:set>
                                      <p:cBhvr>
                                        <p:cTn id="6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3" restart="whenNotActive" fill="hold" evtFilter="cancelBubble" nodeType="interactiveSeq">
                <p:stCondLst>
                  <p:cond evt="onClick" delay="0">
                    <p:tgtEl>
                      <p:spTgt spid="39"/>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10" presetClass="exit" presetSubtype="0" fill="hold" grpId="0" nodeType="clickEffect">
                                  <p:stCondLst>
                                    <p:cond delay="0"/>
                                  </p:stCondLst>
                                  <p:childTnLst>
                                    <p:animEffect transition="out" filter="fade">
                                      <p:cBhvr>
                                        <p:cTn id="67" dur="500"/>
                                        <p:tgtEl>
                                          <p:spTgt spid="39"/>
                                        </p:tgtEl>
                                      </p:cBhvr>
                                    </p:animEffect>
                                    <p:set>
                                      <p:cBhvr>
                                        <p:cTn id="68"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9" restart="whenNotActive" fill="hold" evtFilter="cancelBubble" nodeType="interactiveSeq">
                <p:stCondLst>
                  <p:cond evt="onClick" delay="0">
                    <p:tgtEl>
                      <p:spTgt spid="41"/>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10" presetClass="entr" presetSubtype="0" fill="hold" nodeType="click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nodeType="click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fade">
                                      <p:cBhvr>
                                        <p:cTn id="79" dur="500"/>
                                        <p:tgtEl>
                                          <p:spTgt spid="4"/>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0" presetClass="entr" presetSubtype="0" fill="hold" nodeType="click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fade">
                                      <p:cBhvr>
                                        <p:cTn id="84" dur="500"/>
                                        <p:tgtEl>
                                          <p:spTgt spid="5"/>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0" presetClass="entr" presetSubtype="0" fill="hold" nodeType="click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fade">
                                      <p:cBhvr>
                                        <p:cTn id="89" dur="500"/>
                                        <p:tgtEl>
                                          <p:spTgt spid="6"/>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0" presetClass="entr" presetSubtype="0" fill="hold" nodeType="click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fade">
                                      <p:cBhvr>
                                        <p:cTn id="94" dur="500"/>
                                        <p:tgtEl>
                                          <p:spTgt spid="7"/>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10" presetClass="entr" presetSubtype="0" fill="hold" nodeType="clickEffect">
                                  <p:stCondLst>
                                    <p:cond delay="0"/>
                                  </p:stCondLst>
                                  <p:childTnLst>
                                    <p:set>
                                      <p:cBhvr>
                                        <p:cTn id="98" dur="1" fill="hold">
                                          <p:stCondLst>
                                            <p:cond delay="0"/>
                                          </p:stCondLst>
                                        </p:cTn>
                                        <p:tgtEl>
                                          <p:spTgt spid="8"/>
                                        </p:tgtEl>
                                        <p:attrNameLst>
                                          <p:attrName>style.visibility</p:attrName>
                                        </p:attrNameLst>
                                      </p:cBhvr>
                                      <p:to>
                                        <p:strVal val="visible"/>
                                      </p:to>
                                    </p:set>
                                    <p:animEffect transition="in" filter="fade">
                                      <p:cBhvr>
                                        <p:cTn id="99" dur="500"/>
                                        <p:tgtEl>
                                          <p:spTgt spid="8"/>
                                        </p:tgtEl>
                                      </p:cBhvr>
                                    </p:animEffect>
                                  </p:childTnLst>
                                </p:cTn>
                              </p:par>
                            </p:childTnLst>
                          </p:cTn>
                        </p:par>
                      </p:childTnLst>
                    </p:cTn>
                  </p:par>
                </p:childTnLst>
              </p:cTn>
              <p:nextCondLst>
                <p:cond evt="onClick" delay="0">
                  <p:tgtEl>
                    <p:spTgt spid="41"/>
                  </p:tgtEl>
                </p:cond>
              </p:nextCondLst>
            </p:seq>
            <p:seq concurrent="1" nextAc="seek">
              <p:cTn id="100" restart="whenNotActive" fill="hold" evtFilter="cancelBubble" nodeType="interactiveSeq">
                <p:stCondLst>
                  <p:cond evt="onClick" delay="0">
                    <p:tgtEl>
                      <p:spTgt spid="16"/>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10" presetClass="exit" presetSubtype="0" fill="hold" grpId="0" nodeType="clickEffect">
                                  <p:stCondLst>
                                    <p:cond delay="0"/>
                                  </p:stCondLst>
                                  <p:childTnLst>
                                    <p:animEffect transition="out" filter="fade">
                                      <p:cBhvr>
                                        <p:cTn id="104" dur="500"/>
                                        <p:tgtEl>
                                          <p:spTgt spid="16"/>
                                        </p:tgtEl>
                                      </p:cBhvr>
                                    </p:animEffect>
                                    <p:set>
                                      <p:cBhvr>
                                        <p:cTn id="10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06" restart="whenNotActive" fill="hold" evtFilter="cancelBubble" nodeType="interactiveSeq">
                <p:stCondLst>
                  <p:cond evt="onClick" delay="0">
                    <p:tgtEl>
                      <p:spTgt spid="22"/>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10" presetClass="exit" presetSubtype="0" fill="hold" grpId="0" nodeType="clickEffect">
                                  <p:stCondLst>
                                    <p:cond delay="0"/>
                                  </p:stCondLst>
                                  <p:childTnLst>
                                    <p:animEffect transition="out" filter="fade">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2" restart="whenNotActive" fill="hold" evtFilter="cancelBubble" nodeType="interactiveSeq">
                <p:stCondLst>
                  <p:cond evt="onClick" delay="0">
                    <p:tgtEl>
                      <p:spTgt spid="31"/>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42" presetClass="path" presetSubtype="0" accel="50000" decel="50000" fill="hold" grpId="0" nodeType="clickEffect">
                                  <p:stCondLst>
                                    <p:cond delay="0"/>
                                  </p:stCondLst>
                                  <p:childTnLst>
                                    <p:animMotion origin="layout" path="M 5E-6 3.7037E-6 L -0.04688 -0.35162 " pathEditMode="relative" rAng="0" ptsTypes="AA">
                                      <p:cBhvr>
                                        <p:cTn id="116" dur="2000" fill="hold"/>
                                        <p:tgtEl>
                                          <p:spTgt spid="31"/>
                                        </p:tgtEl>
                                        <p:attrNameLst>
                                          <p:attrName>ppt_x</p:attrName>
                                          <p:attrName>ppt_y</p:attrName>
                                        </p:attrNameLst>
                                      </p:cBhvr>
                                      <p:rCtr x="-2344" y="-17593"/>
                                    </p:animMotion>
                                  </p:childTnLst>
                                </p:cTn>
                              </p:par>
                            </p:childTnLst>
                          </p:cTn>
                        </p:par>
                      </p:childTnLst>
                    </p:cTn>
                  </p:par>
                </p:childTnLst>
              </p:cTn>
              <p:nextCondLst>
                <p:cond evt="onClick" delay="0">
                  <p:tgtEl>
                    <p:spTgt spid="31"/>
                  </p:tgtEl>
                </p:cond>
              </p:nextCondLst>
            </p:seq>
            <p:seq concurrent="1" nextAc="seek">
              <p:cTn id="117" restart="whenNotActive" fill="hold" evtFilter="cancelBubble" nodeType="interactiveSeq">
                <p:stCondLst>
                  <p:cond evt="onClick" delay="0">
                    <p:tgtEl>
                      <p:spTgt spid="24"/>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0" presetClass="exit" presetSubtype="0" fill="hold" grpId="0" nodeType="clickEffect">
                                  <p:stCondLst>
                                    <p:cond delay="0"/>
                                  </p:stCondLst>
                                  <p:childTnLst>
                                    <p:animEffect transition="out" filter="fade">
                                      <p:cBhvr>
                                        <p:cTn id="121" dur="500"/>
                                        <p:tgtEl>
                                          <p:spTgt spid="24"/>
                                        </p:tgtEl>
                                      </p:cBhvr>
                                    </p:animEffect>
                                    <p:set>
                                      <p:cBhvr>
                                        <p:cTn id="12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3" restart="whenNotActive" fill="hold" evtFilter="cancelBubble" nodeType="interactiveSeq">
                <p:stCondLst>
                  <p:cond evt="onClick" delay="0">
                    <p:tgtEl>
                      <p:spTgt spid="25"/>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0" presetClass="exit" presetSubtype="0" fill="hold" grpId="0" nodeType="clickEffect">
                                  <p:stCondLst>
                                    <p:cond delay="0"/>
                                  </p:stCondLst>
                                  <p:childTnLst>
                                    <p:animEffect transition="out" filter="fade">
                                      <p:cBhvr>
                                        <p:cTn id="127" dur="500"/>
                                        <p:tgtEl>
                                          <p:spTgt spid="25"/>
                                        </p:tgtEl>
                                      </p:cBhvr>
                                    </p:animEffect>
                                    <p:set>
                                      <p:cBhvr>
                                        <p:cTn id="12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29" restart="whenNotActive" fill="hold" evtFilter="cancelBubble" nodeType="interactiveSeq">
                <p:stCondLst>
                  <p:cond evt="onClick" delay="0">
                    <p:tgtEl>
                      <p:spTgt spid="33"/>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0" presetClass="exit" presetSubtype="0" fill="hold" grpId="0" nodeType="clickEffect">
                                  <p:stCondLst>
                                    <p:cond delay="0"/>
                                  </p:stCondLst>
                                  <p:childTnLst>
                                    <p:animEffect transition="out" filter="fade">
                                      <p:cBhvr>
                                        <p:cTn id="133" dur="500"/>
                                        <p:tgtEl>
                                          <p:spTgt spid="33"/>
                                        </p:tgtEl>
                                      </p:cBhvr>
                                    </p:animEffect>
                                    <p:set>
                                      <p:cBhvr>
                                        <p:cTn id="134"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35" restart="whenNotActive" fill="hold" evtFilter="cancelBubble" nodeType="interactiveSeq">
                <p:stCondLst>
                  <p:cond evt="onClick" delay="0">
                    <p:tgtEl>
                      <p:spTgt spid="21"/>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42" presetClass="path" presetSubtype="0" accel="50000" decel="50000" fill="hold" grpId="0" nodeType="clickEffect">
                                  <p:stCondLst>
                                    <p:cond delay="0"/>
                                  </p:stCondLst>
                                  <p:childTnLst>
                                    <p:animMotion origin="layout" path="M 1.66667E-6 3.7037E-7 L -0.06077 -0.26644 " pathEditMode="relative" rAng="0" ptsTypes="AA">
                                      <p:cBhvr>
                                        <p:cTn id="139" dur="2000" fill="hold"/>
                                        <p:tgtEl>
                                          <p:spTgt spid="21"/>
                                        </p:tgtEl>
                                        <p:attrNameLst>
                                          <p:attrName>ppt_x</p:attrName>
                                          <p:attrName>ppt_y</p:attrName>
                                        </p:attrNameLst>
                                      </p:cBhvr>
                                      <p:rCtr x="-3038" y="-13333"/>
                                    </p:animMotion>
                                  </p:childTnLst>
                                </p:cTn>
                              </p:par>
                            </p:childTnLst>
                          </p:cTn>
                        </p:par>
                      </p:childTnLst>
                    </p:cTn>
                  </p:par>
                </p:childTnLst>
              </p:cTn>
              <p:nextCondLst>
                <p:cond evt="onClick" delay="0">
                  <p:tgtEl>
                    <p:spTgt spid="21"/>
                  </p:tgtEl>
                </p:cond>
              </p:nextCondLst>
            </p:seq>
            <p:seq concurrent="1" nextAc="seek">
              <p:cTn id="140" restart="whenNotActive" fill="hold" evtFilter="cancelBubble" nodeType="interactiveSeq">
                <p:stCondLst>
                  <p:cond evt="onClick" delay="0">
                    <p:tgtEl>
                      <p:spTgt spid="36"/>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42" presetClass="path" presetSubtype="0" accel="50000" decel="50000" fill="hold" grpId="0" nodeType="clickEffect">
                                  <p:stCondLst>
                                    <p:cond delay="0"/>
                                  </p:stCondLst>
                                  <p:childTnLst>
                                    <p:animMotion origin="layout" path="M 2.5E-6 -4.44444E-6 L 0.09948 -0.43125 " pathEditMode="relative" rAng="0" ptsTypes="AA">
                                      <p:cBhvr>
                                        <p:cTn id="144" dur="2000" fill="hold"/>
                                        <p:tgtEl>
                                          <p:spTgt spid="36"/>
                                        </p:tgtEl>
                                        <p:attrNameLst>
                                          <p:attrName>ppt_x</p:attrName>
                                          <p:attrName>ppt_y</p:attrName>
                                        </p:attrNameLst>
                                      </p:cBhvr>
                                      <p:rCtr x="4965" y="-21574"/>
                                    </p:animMotion>
                                  </p:childTnLst>
                                </p:cTn>
                              </p:par>
                            </p:childTnLst>
                          </p:cTn>
                        </p:par>
                      </p:childTnLst>
                    </p:cTn>
                  </p:par>
                </p:childTnLst>
              </p:cTn>
              <p:nextCondLst>
                <p:cond evt="onClick" delay="0">
                  <p:tgtEl>
                    <p:spTgt spid="36"/>
                  </p:tgtEl>
                </p:cond>
              </p:nextCondLst>
            </p:seq>
            <p:seq concurrent="1" nextAc="seek">
              <p:cTn id="145" restart="whenNotActive" fill="hold" evtFilter="cancelBubble" nodeType="interactiveSeq">
                <p:stCondLst>
                  <p:cond evt="onClick" delay="0">
                    <p:tgtEl>
                      <p:spTgt spid="14"/>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0" presetClass="exit" presetSubtype="0" fill="hold" grpId="0" nodeType="clickEffect">
                                  <p:stCondLst>
                                    <p:cond delay="0"/>
                                  </p:stCondLst>
                                  <p:childTnLst>
                                    <p:animEffect transition="out" filter="fade">
                                      <p:cBhvr>
                                        <p:cTn id="149" dur="500"/>
                                        <p:tgtEl>
                                          <p:spTgt spid="14"/>
                                        </p:tgtEl>
                                      </p:cBhvr>
                                    </p:animEffect>
                                    <p:set>
                                      <p:cBhvr>
                                        <p:cTn id="15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51" restart="whenNotActive" fill="hold" evtFilter="cancelBubble" nodeType="interactiveSeq">
                <p:stCondLst>
                  <p:cond evt="onClick" delay="0">
                    <p:tgtEl>
                      <p:spTgt spid="15"/>
                    </p:tgtEl>
                  </p:cond>
                </p:stCondLst>
                <p:endSync evt="end" delay="0">
                  <p:rtn val="all"/>
                </p:endSync>
                <p:childTnLst>
                  <p:par>
                    <p:cTn id="152" fill="hold" nodeType="clickPar">
                      <p:stCondLst>
                        <p:cond delay="0"/>
                      </p:stCondLst>
                      <p:childTnLst>
                        <p:par>
                          <p:cTn id="153" fill="hold" nodeType="withGroup">
                            <p:stCondLst>
                              <p:cond delay="0"/>
                            </p:stCondLst>
                            <p:childTnLst>
                              <p:par>
                                <p:cTn id="154" presetID="10" presetClass="exit" presetSubtype="0" fill="hold" grpId="0" nodeType="clickEffect">
                                  <p:stCondLst>
                                    <p:cond delay="0"/>
                                  </p:stCondLst>
                                  <p:childTnLst>
                                    <p:animEffect transition="out" filter="fade">
                                      <p:cBhvr>
                                        <p:cTn id="155" dur="500"/>
                                        <p:tgtEl>
                                          <p:spTgt spid="15"/>
                                        </p:tgtEl>
                                      </p:cBhvr>
                                    </p:animEffect>
                                    <p:set>
                                      <p:cBhvr>
                                        <p:cTn id="15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57" restart="whenNotActive" fill="hold" evtFilter="cancelBubble" nodeType="interactiveSeq">
                <p:stCondLst>
                  <p:cond evt="onClick" delay="0">
                    <p:tgtEl>
                      <p:spTgt spid="27"/>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0" presetClass="exit" presetSubtype="0" fill="hold" grpId="0" nodeType="clickEffect">
                                  <p:stCondLst>
                                    <p:cond delay="0"/>
                                  </p:stCondLst>
                                  <p:childTnLst>
                                    <p:animEffect transition="out" filter="fade">
                                      <p:cBhvr>
                                        <p:cTn id="161" dur="500"/>
                                        <p:tgtEl>
                                          <p:spTgt spid="27"/>
                                        </p:tgtEl>
                                      </p:cBhvr>
                                    </p:animEffect>
                                    <p:set>
                                      <p:cBhvr>
                                        <p:cTn id="16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63" restart="whenNotActive" fill="hold" evtFilter="cancelBubble" nodeType="interactiveSeq">
                <p:stCondLst>
                  <p:cond evt="onClick" delay="0">
                    <p:tgtEl>
                      <p:spTgt spid="28"/>
                    </p:tgtEl>
                  </p:cond>
                </p:stCondLst>
                <p:endSync evt="end" delay="0">
                  <p:rtn val="all"/>
                </p:endSync>
                <p:childTnLst>
                  <p:par>
                    <p:cTn id="164" fill="hold" nodeType="clickPar">
                      <p:stCondLst>
                        <p:cond delay="0"/>
                      </p:stCondLst>
                      <p:childTnLst>
                        <p:par>
                          <p:cTn id="165" fill="hold" nodeType="withGroup">
                            <p:stCondLst>
                              <p:cond delay="0"/>
                            </p:stCondLst>
                            <p:childTnLst>
                              <p:par>
                                <p:cTn id="166" presetID="42" presetClass="path" presetSubtype="0" accel="50000" decel="50000" fill="hold" grpId="0" nodeType="clickEffect">
                                  <p:stCondLst>
                                    <p:cond delay="0"/>
                                  </p:stCondLst>
                                  <p:childTnLst>
                                    <p:animMotion origin="layout" path="M 5E-6 3.7037E-6 L -0.0816 -0.35186 " pathEditMode="relative" rAng="0" ptsTypes="AA">
                                      <p:cBhvr>
                                        <p:cTn id="167" dur="2000" fill="hold"/>
                                        <p:tgtEl>
                                          <p:spTgt spid="28"/>
                                        </p:tgtEl>
                                        <p:attrNameLst>
                                          <p:attrName>ppt_x</p:attrName>
                                          <p:attrName>ppt_y</p:attrName>
                                        </p:attrNameLst>
                                      </p:cBhvr>
                                      <p:rCtr x="-4080" y="-17593"/>
                                    </p:animMotion>
                                  </p:childTnLst>
                                </p:cTn>
                              </p:par>
                            </p:childTnLst>
                          </p:cTn>
                        </p:par>
                      </p:childTnLst>
                    </p:cTn>
                  </p:par>
                </p:childTnLst>
              </p:cTn>
              <p:nextCondLst>
                <p:cond evt="onClick" delay="0">
                  <p:tgtEl>
                    <p:spTgt spid="28"/>
                  </p:tgtEl>
                </p:cond>
              </p:nextCondLst>
            </p:seq>
            <p:seq concurrent="1" nextAc="seek">
              <p:cTn id="168" restart="whenNotActive" fill="hold" evtFilter="cancelBubble" nodeType="interactiveSeq">
                <p:stCondLst>
                  <p:cond evt="onClick" delay="0">
                    <p:tgtEl>
                      <p:spTgt spid="32"/>
                    </p:tgtEl>
                  </p:cond>
                </p:stCondLst>
                <p:endSync evt="end" delay="0">
                  <p:rtn val="all"/>
                </p:endSync>
                <p:childTnLst>
                  <p:par>
                    <p:cTn id="169" fill="hold" nodeType="clickPar">
                      <p:stCondLst>
                        <p:cond delay="0"/>
                      </p:stCondLst>
                      <p:childTnLst>
                        <p:par>
                          <p:cTn id="170" fill="hold" nodeType="withGroup">
                            <p:stCondLst>
                              <p:cond delay="0"/>
                            </p:stCondLst>
                            <p:childTnLst>
                              <p:par>
                                <p:cTn id="171" presetID="42" presetClass="path" presetSubtype="0" accel="50000" decel="50000" fill="hold" grpId="0" nodeType="clickEffect">
                                  <p:stCondLst>
                                    <p:cond delay="0"/>
                                  </p:stCondLst>
                                  <p:childTnLst>
                                    <p:animMotion origin="layout" path="M -8.33333E-7 -4.44444E-6 L 0.25035 -0.43125 " pathEditMode="relative" rAng="0" ptsTypes="AA">
                                      <p:cBhvr>
                                        <p:cTn id="172" dur="2000" fill="hold"/>
                                        <p:tgtEl>
                                          <p:spTgt spid="32"/>
                                        </p:tgtEl>
                                        <p:attrNameLst>
                                          <p:attrName>ppt_x</p:attrName>
                                          <p:attrName>ppt_y</p:attrName>
                                        </p:attrNameLst>
                                      </p:cBhvr>
                                      <p:rCtr x="12517" y="-21574"/>
                                    </p:animMotion>
                                  </p:childTnLst>
                                </p:cTn>
                              </p:par>
                            </p:childTnLst>
                          </p:cTn>
                        </p:par>
                      </p:childTnLst>
                    </p:cTn>
                  </p:par>
                </p:childTnLst>
              </p:cTn>
              <p:nextCondLst>
                <p:cond evt="onClick" delay="0">
                  <p:tgtEl>
                    <p:spTgt spid="32"/>
                  </p:tgtEl>
                </p:cond>
              </p:nextCondLst>
            </p:seq>
            <p:seq concurrent="1" nextAc="seek">
              <p:cTn id="173" restart="whenNotActive" fill="hold" evtFilter="cancelBubble" nodeType="interactiveSeq">
                <p:stCondLst>
                  <p:cond evt="onClick" delay="0">
                    <p:tgtEl>
                      <p:spTgt spid="26"/>
                    </p:tgtEl>
                  </p:cond>
                </p:stCondLst>
                <p:endSync evt="end" delay="0">
                  <p:rtn val="all"/>
                </p:endSync>
                <p:childTnLst>
                  <p:par>
                    <p:cTn id="174" fill="hold" nodeType="clickPar">
                      <p:stCondLst>
                        <p:cond delay="0"/>
                      </p:stCondLst>
                      <p:childTnLst>
                        <p:par>
                          <p:cTn id="175" fill="hold" nodeType="withGroup">
                            <p:stCondLst>
                              <p:cond delay="0"/>
                            </p:stCondLst>
                            <p:childTnLst>
                              <p:par>
                                <p:cTn id="176" presetID="42" presetClass="path" presetSubtype="0" accel="50000" decel="50000" fill="hold" grpId="0" nodeType="clickEffect">
                                  <p:stCondLst>
                                    <p:cond delay="0"/>
                                  </p:stCondLst>
                                  <p:childTnLst>
                                    <p:animMotion origin="layout" path="M -1.66667E-6 3.7037E-6 L 0.14011 -0.35186 " pathEditMode="relative" rAng="0" ptsTypes="AA">
                                      <p:cBhvr>
                                        <p:cTn id="177" dur="2000" fill="hold"/>
                                        <p:tgtEl>
                                          <p:spTgt spid="26"/>
                                        </p:tgtEl>
                                        <p:attrNameLst>
                                          <p:attrName>ppt_x</p:attrName>
                                          <p:attrName>ppt_y</p:attrName>
                                        </p:attrNameLst>
                                      </p:cBhvr>
                                      <p:rCtr x="6997" y="-17593"/>
                                    </p:animMotion>
                                  </p:childTnLst>
                                </p:cTn>
                              </p:par>
                            </p:childTnLst>
                          </p:cTn>
                        </p:par>
                      </p:childTnLst>
                    </p:cTn>
                  </p:par>
                </p:childTnLst>
              </p:cTn>
              <p:nextCondLst>
                <p:cond evt="onClick" delay="0">
                  <p:tgtEl>
                    <p:spTgt spid="26"/>
                  </p:tgtEl>
                </p:cond>
              </p:nextCondLst>
            </p:seq>
            <p:seq concurrent="1" nextAc="seek">
              <p:cTn id="178" restart="whenNotActive" fill="hold" evtFilter="cancelBubble" nodeType="interactiveSeq">
                <p:stCondLst>
                  <p:cond evt="onClick" delay="0">
                    <p:tgtEl>
                      <p:spTgt spid="38"/>
                    </p:tgtEl>
                  </p:cond>
                </p:stCondLst>
                <p:endSync evt="end" delay="0">
                  <p:rtn val="all"/>
                </p:endSync>
                <p:childTnLst>
                  <p:par>
                    <p:cTn id="179" fill="hold" nodeType="clickPar">
                      <p:stCondLst>
                        <p:cond delay="0"/>
                      </p:stCondLst>
                      <p:childTnLst>
                        <p:par>
                          <p:cTn id="180" fill="hold" nodeType="withGroup">
                            <p:stCondLst>
                              <p:cond delay="0"/>
                            </p:stCondLst>
                            <p:childTnLst>
                              <p:par>
                                <p:cTn id="181" presetID="10" presetClass="exit" presetSubtype="0" fill="hold" grpId="0" nodeType="clickEffect">
                                  <p:stCondLst>
                                    <p:cond delay="0"/>
                                  </p:stCondLst>
                                  <p:childTnLst>
                                    <p:animEffect transition="out" filter="fade">
                                      <p:cBhvr>
                                        <p:cTn id="182" dur="500"/>
                                        <p:tgtEl>
                                          <p:spTgt spid="38"/>
                                        </p:tgtEl>
                                      </p:cBhvr>
                                    </p:animEffect>
                                    <p:set>
                                      <p:cBhvr>
                                        <p:cTn id="18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84" restart="whenNotActive" fill="hold" evtFilter="cancelBubble" nodeType="interactiveSeq">
                <p:stCondLst>
                  <p:cond evt="onClick" delay="0">
                    <p:tgtEl>
                      <p:spTgt spid="35"/>
                    </p:tgtEl>
                  </p:cond>
                </p:stCondLst>
                <p:endSync evt="end" delay="0">
                  <p:rtn val="all"/>
                </p:endSync>
                <p:childTnLst>
                  <p:par>
                    <p:cTn id="185" fill="hold" nodeType="clickPar">
                      <p:stCondLst>
                        <p:cond delay="0"/>
                      </p:stCondLst>
                      <p:childTnLst>
                        <p:par>
                          <p:cTn id="186" fill="hold" nodeType="withGroup">
                            <p:stCondLst>
                              <p:cond delay="0"/>
                            </p:stCondLst>
                            <p:childTnLst>
                              <p:par>
                                <p:cTn id="187" presetID="10" presetClass="exit" presetSubtype="0" fill="hold" grpId="0" nodeType="clickEffect">
                                  <p:stCondLst>
                                    <p:cond delay="0"/>
                                  </p:stCondLst>
                                  <p:childTnLst>
                                    <p:animEffect transition="out" filter="fade">
                                      <p:cBhvr>
                                        <p:cTn id="188" dur="500"/>
                                        <p:tgtEl>
                                          <p:spTgt spid="35"/>
                                        </p:tgtEl>
                                      </p:cBhvr>
                                    </p:animEffect>
                                    <p:set>
                                      <p:cBhvr>
                                        <p:cTn id="18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90" restart="whenNotActive" fill="hold" evtFilter="cancelBubble" nodeType="interactiveSeq">
                <p:stCondLst>
                  <p:cond evt="onClick" delay="0">
                    <p:tgtEl>
                      <p:spTgt spid="45"/>
                    </p:tgtEl>
                  </p:cond>
                </p:stCondLst>
                <p:endSync evt="end" delay="0">
                  <p:rtn val="all"/>
                </p:endSync>
                <p:childTnLst>
                  <p:par>
                    <p:cTn id="191" fill="hold" nodeType="clickPar">
                      <p:stCondLst>
                        <p:cond delay="0"/>
                      </p:stCondLst>
                      <p:childTnLst>
                        <p:par>
                          <p:cTn id="192" fill="hold" nodeType="withGroup">
                            <p:stCondLst>
                              <p:cond delay="0"/>
                            </p:stCondLst>
                            <p:childTnLst>
                              <p:par>
                                <p:cTn id="193" presetID="10" presetClass="exit" presetSubtype="0" fill="hold" grpId="0" nodeType="clickEffect">
                                  <p:stCondLst>
                                    <p:cond delay="0"/>
                                  </p:stCondLst>
                                  <p:childTnLst>
                                    <p:animEffect transition="out" filter="fade">
                                      <p:cBhvr>
                                        <p:cTn id="194" dur="500"/>
                                        <p:tgtEl>
                                          <p:spTgt spid="45"/>
                                        </p:tgtEl>
                                      </p:cBhvr>
                                    </p:animEffect>
                                    <p:set>
                                      <p:cBhvr>
                                        <p:cTn id="19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5"/>
          <p:cNvPicPr>
            <a:picLocks noChangeAspect="1"/>
          </p:cNvPicPr>
          <p:nvPr/>
        </p:nvPicPr>
        <p:blipFill>
          <a:blip r:embed="rId2">
            <a:extLst>
              <a:ext uri="{28A0092B-C50C-407E-A947-70E740481C1C}">
                <a14:useLocalDpi xmlns:a14="http://schemas.microsoft.com/office/drawing/2010/main" val="0"/>
              </a:ext>
            </a:extLst>
          </a:blip>
          <a:srcRect l="386" t="16322" r="25078" b="955"/>
          <a:stretch>
            <a:fillRect/>
          </a:stretch>
        </p:blipFill>
        <p:spPr bwMode="auto">
          <a:xfrm>
            <a:off x="3652261" y="1544638"/>
            <a:ext cx="7777162" cy="4643438"/>
          </a:xfrm>
          <a:prstGeom prst="rect">
            <a:avLst/>
          </a:prstGeom>
          <a:solidFill>
            <a:srgbClr val="FCD183"/>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60" name="TextBox 4"/>
          <p:cNvSpPr txBox="1">
            <a:spLocks noChangeArrowheads="1"/>
          </p:cNvSpPr>
          <p:nvPr/>
        </p:nvSpPr>
        <p:spPr bwMode="auto">
          <a:xfrm>
            <a:off x="2279650" y="790576"/>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tx1"/>
                </a:solidFill>
                <a:latin typeface="Twinkl SemiBold" pitchFamily="2" charset="0"/>
              </a:rPr>
              <a:t>Here are your </a:t>
            </a:r>
            <a:r>
              <a:rPr lang="en-GB" altLang="en-US" dirty="0" smtClean="0">
                <a:solidFill>
                  <a:schemeClr val="tx1"/>
                </a:solidFill>
                <a:latin typeface="Twinkl SemiBold" pitchFamily="2" charset="0"/>
              </a:rPr>
              <a:t>second lot of ten spelling </a:t>
            </a:r>
            <a:r>
              <a:rPr lang="en-GB" altLang="en-US" dirty="0">
                <a:solidFill>
                  <a:schemeClr val="tx1"/>
                </a:solidFill>
                <a:latin typeface="Twinkl SemiBold" pitchFamily="2" charset="0"/>
              </a:rPr>
              <a:t>words for this week.</a:t>
            </a:r>
          </a:p>
          <a:p>
            <a:pPr algn="ctr" eaLnBrk="1" hangingPunct="1">
              <a:lnSpc>
                <a:spcPct val="100000"/>
              </a:lnSpc>
              <a:spcBef>
                <a:spcPct val="0"/>
              </a:spcBef>
              <a:buFontTx/>
              <a:buNone/>
            </a:pPr>
            <a:r>
              <a:rPr lang="en-GB" altLang="en-US" dirty="0">
                <a:solidFill>
                  <a:schemeClr val="tx1"/>
                </a:solidFill>
                <a:latin typeface="Twinkl SemiBold" pitchFamily="2" charset="0"/>
              </a:rPr>
              <a:t>Work hard to practise these adverbials of place.</a:t>
            </a:r>
          </a:p>
        </p:txBody>
      </p:sp>
      <p:pic>
        <p:nvPicPr>
          <p:cNvPr id="3" name="Picture 2"/>
          <p:cNvPicPr>
            <a:picLocks noChangeAspect="1"/>
          </p:cNvPicPr>
          <p:nvPr/>
        </p:nvPicPr>
        <p:blipFill rotWithShape="1">
          <a:blip r:embed="rId3"/>
          <a:srcRect l="40923" t="15283" r="40923" b="52235"/>
          <a:stretch/>
        </p:blipFill>
        <p:spPr>
          <a:xfrm>
            <a:off x="1106633" y="1544638"/>
            <a:ext cx="1895186" cy="4793008"/>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7245819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3512" y="620689"/>
            <a:ext cx="8856984" cy="2862322"/>
          </a:xfrm>
          <a:prstGeom prst="rect">
            <a:avLst/>
          </a:prstGeom>
          <a:noFill/>
        </p:spPr>
        <p:txBody>
          <a:bodyPr wrap="square" rtlCol="0">
            <a:spAutoFit/>
          </a:bodyPr>
          <a:lstStyle/>
          <a:p>
            <a:pPr algn="ctr"/>
            <a:r>
              <a:rPr lang="en-GB" sz="6000" b="1" u="sng" dirty="0">
                <a:latin typeface="Arial" panose="020B0604020202020204" pitchFamily="34" charset="0"/>
                <a:cs typeface="Arial" panose="020B0604020202020204" pitchFamily="34" charset="0"/>
              </a:rPr>
              <a:t>Week </a:t>
            </a:r>
            <a:r>
              <a:rPr lang="en-GB" sz="6000" b="1" u="sng" dirty="0" smtClean="0">
                <a:latin typeface="Arial" panose="020B0604020202020204" pitchFamily="34" charset="0"/>
                <a:cs typeface="Arial" panose="020B0604020202020204" pitchFamily="34" charset="0"/>
              </a:rPr>
              <a:t>30 </a:t>
            </a:r>
            <a:endParaRPr lang="en-GB" sz="6000" b="1" u="sng" dirty="0">
              <a:latin typeface="Arial" panose="020B0604020202020204" pitchFamily="34" charset="0"/>
              <a:cs typeface="Arial" panose="020B0604020202020204" pitchFamily="34" charset="0"/>
            </a:endParaRPr>
          </a:p>
          <a:p>
            <a:pPr algn="ctr"/>
            <a:r>
              <a:rPr lang="en-GB" sz="6000" b="1" u="sng" dirty="0" smtClean="0">
                <a:latin typeface="Arial" panose="020B0604020202020204" pitchFamily="34" charset="0"/>
                <a:cs typeface="Arial" panose="020B0604020202020204" pitchFamily="34" charset="0"/>
              </a:rPr>
              <a:t>Wednesday </a:t>
            </a:r>
            <a:r>
              <a:rPr lang="en-GB" sz="6000" b="1" u="sng" dirty="0">
                <a:latin typeface="Arial" panose="020B0604020202020204" pitchFamily="34" charset="0"/>
                <a:cs typeface="Arial" panose="020B0604020202020204" pitchFamily="34" charset="0"/>
              </a:rPr>
              <a:t>English</a:t>
            </a:r>
          </a:p>
          <a:p>
            <a:endParaRPr lang="en-GB" sz="6000" b="1" dirty="0"/>
          </a:p>
        </p:txBody>
      </p:sp>
      <p:sp>
        <p:nvSpPr>
          <p:cNvPr id="3" name="TextBox 2"/>
          <p:cNvSpPr txBox="1"/>
          <p:nvPr/>
        </p:nvSpPr>
        <p:spPr>
          <a:xfrm>
            <a:off x="1366982" y="2985476"/>
            <a:ext cx="9947563" cy="1938992"/>
          </a:xfrm>
          <a:prstGeom prst="rect">
            <a:avLst/>
          </a:prstGeom>
          <a:noFill/>
        </p:spPr>
        <p:txBody>
          <a:bodyPr wrap="square" rtlCol="0">
            <a:spAutoFit/>
          </a:bodyPr>
          <a:lstStyle/>
          <a:p>
            <a:pPr algn="ctr"/>
            <a:r>
              <a:rPr lang="en-GB" sz="6000" b="1" dirty="0" smtClean="0">
                <a:latin typeface="Arial" panose="020B0604020202020204" pitchFamily="34" charset="0"/>
                <a:cs typeface="Arial" panose="020B0604020202020204" pitchFamily="34" charset="0"/>
              </a:rPr>
              <a:t>Proof-reading and editing your Macbeth narrative</a:t>
            </a:r>
            <a:endParaRPr lang="en-GB" sz="6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713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2332" y="836712"/>
            <a:ext cx="8291264" cy="17281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sz="9600" dirty="0"/>
              <a:t>3 x wow words</a:t>
            </a:r>
          </a:p>
        </p:txBody>
      </p:sp>
      <p:sp>
        <p:nvSpPr>
          <p:cNvPr id="2" name="Rectangle 1"/>
          <p:cNvSpPr/>
          <p:nvPr/>
        </p:nvSpPr>
        <p:spPr>
          <a:xfrm>
            <a:off x="2880569" y="2924945"/>
            <a:ext cx="6494791" cy="769441"/>
          </a:xfrm>
          <a:prstGeom prst="rect">
            <a:avLst/>
          </a:prstGeom>
        </p:spPr>
        <p:txBody>
          <a:bodyPr wrap="none">
            <a:spAutoFit/>
          </a:bodyPr>
          <a:lstStyle/>
          <a:p>
            <a:r>
              <a:rPr lang="en-GB" sz="4400" b="1" dirty="0">
                <a:solidFill>
                  <a:srgbClr val="FF0000"/>
                </a:solidFill>
              </a:rPr>
              <a:t>although, rough, thorough </a:t>
            </a:r>
          </a:p>
        </p:txBody>
      </p:sp>
    </p:spTree>
    <p:extLst>
      <p:ext uri="{BB962C8B-B14F-4D97-AF65-F5344CB8AC3E}">
        <p14:creationId xmlns:p14="http://schemas.microsoft.com/office/powerpoint/2010/main" val="21213973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030" t="29129" r="33438" b="18266"/>
          <a:stretch/>
        </p:blipFill>
        <p:spPr bwMode="auto">
          <a:xfrm>
            <a:off x="1806711" y="1677848"/>
            <a:ext cx="2736475" cy="3833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854337" y="2304922"/>
            <a:ext cx="540060" cy="162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Rectangle 5"/>
          <p:cNvSpPr/>
          <p:nvPr/>
        </p:nvSpPr>
        <p:spPr>
          <a:xfrm>
            <a:off x="2848873" y="4322884"/>
            <a:ext cx="912542" cy="162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p:cNvSpPr/>
          <p:nvPr/>
        </p:nvSpPr>
        <p:spPr>
          <a:xfrm>
            <a:off x="2848873" y="3296905"/>
            <a:ext cx="540060" cy="162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Rectangle 7"/>
          <p:cNvSpPr/>
          <p:nvPr/>
        </p:nvSpPr>
        <p:spPr>
          <a:xfrm>
            <a:off x="2772016" y="5196189"/>
            <a:ext cx="1244763" cy="162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Rectangle 4"/>
          <p:cNvSpPr/>
          <p:nvPr/>
        </p:nvSpPr>
        <p:spPr>
          <a:xfrm>
            <a:off x="5771963" y="1752258"/>
            <a:ext cx="2610010" cy="369332"/>
          </a:xfrm>
          <a:prstGeom prst="rect">
            <a:avLst/>
          </a:prstGeom>
        </p:spPr>
        <p:txBody>
          <a:bodyPr wrap="none">
            <a:spAutoFit/>
          </a:bodyPr>
          <a:lstStyle/>
          <a:p>
            <a:r>
              <a:rPr lang="en-GB" b="1" dirty="0">
                <a:latin typeface="Segoe Script" panose="020B0504020000000003" pitchFamily="34" charset="0"/>
              </a:rPr>
              <a:t>What am I writing?</a:t>
            </a:r>
          </a:p>
        </p:txBody>
      </p:sp>
      <p:sp>
        <p:nvSpPr>
          <p:cNvPr id="9" name="Rectangle 8"/>
          <p:cNvSpPr/>
          <p:nvPr/>
        </p:nvSpPr>
        <p:spPr>
          <a:xfrm>
            <a:off x="5771965" y="2780929"/>
            <a:ext cx="3228769" cy="369332"/>
          </a:xfrm>
          <a:prstGeom prst="rect">
            <a:avLst/>
          </a:prstGeom>
        </p:spPr>
        <p:txBody>
          <a:bodyPr wrap="none">
            <a:spAutoFit/>
          </a:bodyPr>
          <a:lstStyle/>
          <a:p>
            <a:r>
              <a:rPr lang="en-GB" b="1" dirty="0">
                <a:latin typeface="Segoe Script" panose="020B0504020000000003" pitchFamily="34" charset="0"/>
              </a:rPr>
              <a:t>Who am I writing it for?</a:t>
            </a:r>
          </a:p>
        </p:txBody>
      </p:sp>
      <p:sp>
        <p:nvSpPr>
          <p:cNvPr id="10" name="Rectangle 9"/>
          <p:cNvSpPr/>
          <p:nvPr/>
        </p:nvSpPr>
        <p:spPr>
          <a:xfrm>
            <a:off x="5771963" y="3753037"/>
            <a:ext cx="2805576" cy="369332"/>
          </a:xfrm>
          <a:prstGeom prst="rect">
            <a:avLst/>
          </a:prstGeom>
        </p:spPr>
        <p:txBody>
          <a:bodyPr wrap="none">
            <a:spAutoFit/>
          </a:bodyPr>
          <a:lstStyle/>
          <a:p>
            <a:r>
              <a:rPr lang="en-GB" b="1" dirty="0">
                <a:latin typeface="Segoe Script" panose="020B0504020000000003" pitchFamily="34" charset="0"/>
              </a:rPr>
              <a:t>Why am I writing it?</a:t>
            </a:r>
          </a:p>
        </p:txBody>
      </p:sp>
      <p:sp>
        <p:nvSpPr>
          <p:cNvPr id="11" name="Rectangle 10"/>
          <p:cNvSpPr/>
          <p:nvPr/>
        </p:nvSpPr>
        <p:spPr>
          <a:xfrm>
            <a:off x="4972183" y="4747601"/>
            <a:ext cx="4334927" cy="369332"/>
          </a:xfrm>
          <a:prstGeom prst="rect">
            <a:avLst/>
          </a:prstGeom>
        </p:spPr>
        <p:txBody>
          <a:bodyPr wrap="square">
            <a:spAutoFit/>
          </a:bodyPr>
          <a:lstStyle/>
          <a:p>
            <a:pPr lvl="0"/>
            <a:r>
              <a:rPr lang="en-GB" b="1" dirty="0">
                <a:latin typeface="Segoe Script" panose="020B0504020000000003" pitchFamily="34" charset="0"/>
              </a:rPr>
              <a:t>What do I want the reader to do?</a:t>
            </a:r>
          </a:p>
        </p:txBody>
      </p:sp>
      <p:sp>
        <p:nvSpPr>
          <p:cNvPr id="12" name="Rectangle 11"/>
          <p:cNvSpPr/>
          <p:nvPr/>
        </p:nvSpPr>
        <p:spPr>
          <a:xfrm>
            <a:off x="5367523" y="2225740"/>
            <a:ext cx="3672800" cy="369332"/>
          </a:xfrm>
          <a:prstGeom prst="rect">
            <a:avLst/>
          </a:prstGeom>
        </p:spPr>
        <p:txBody>
          <a:bodyPr wrap="none">
            <a:spAutoFit/>
          </a:bodyPr>
          <a:lstStyle/>
          <a:p>
            <a:r>
              <a:rPr lang="en-GB" b="1" dirty="0">
                <a:solidFill>
                  <a:srgbClr val="FF0000"/>
                </a:solidFill>
                <a:latin typeface="Segoe Script" panose="020B0504020000000003" pitchFamily="34" charset="0"/>
              </a:rPr>
              <a:t>A narrative about Macbeth </a:t>
            </a:r>
          </a:p>
        </p:txBody>
      </p:sp>
      <p:sp>
        <p:nvSpPr>
          <p:cNvPr id="13" name="Rectangle 12"/>
          <p:cNvSpPr/>
          <p:nvPr/>
        </p:nvSpPr>
        <p:spPr>
          <a:xfrm>
            <a:off x="5945384" y="3197848"/>
            <a:ext cx="2900153" cy="369332"/>
          </a:xfrm>
          <a:prstGeom prst="rect">
            <a:avLst/>
          </a:prstGeom>
        </p:spPr>
        <p:txBody>
          <a:bodyPr wrap="none">
            <a:spAutoFit/>
          </a:bodyPr>
          <a:lstStyle/>
          <a:p>
            <a:r>
              <a:rPr lang="en-GB" b="1" dirty="0">
                <a:solidFill>
                  <a:srgbClr val="FF0000"/>
                </a:solidFill>
                <a:latin typeface="Segoe Script" panose="020B0504020000000003" pitchFamily="34" charset="0"/>
              </a:rPr>
              <a:t>Children aged 9 - 12</a:t>
            </a:r>
          </a:p>
        </p:txBody>
      </p:sp>
      <p:sp>
        <p:nvSpPr>
          <p:cNvPr id="14" name="Rectangle 13"/>
          <p:cNvSpPr/>
          <p:nvPr/>
        </p:nvSpPr>
        <p:spPr>
          <a:xfrm>
            <a:off x="5769561" y="4199148"/>
            <a:ext cx="3231975" cy="369332"/>
          </a:xfrm>
          <a:prstGeom prst="rect">
            <a:avLst/>
          </a:prstGeom>
        </p:spPr>
        <p:txBody>
          <a:bodyPr wrap="none">
            <a:spAutoFit/>
          </a:bodyPr>
          <a:lstStyle/>
          <a:p>
            <a:r>
              <a:rPr lang="en-GB" b="1" dirty="0">
                <a:solidFill>
                  <a:srgbClr val="FF0000"/>
                </a:solidFill>
                <a:latin typeface="Segoe Script" panose="020B0504020000000003" pitchFamily="34" charset="0"/>
              </a:rPr>
              <a:t>To entertain my readers.</a:t>
            </a:r>
          </a:p>
        </p:txBody>
      </p:sp>
      <p:sp>
        <p:nvSpPr>
          <p:cNvPr id="15" name="Rectangle 14"/>
          <p:cNvSpPr/>
          <p:nvPr/>
        </p:nvSpPr>
        <p:spPr>
          <a:xfrm>
            <a:off x="4549874" y="5228249"/>
            <a:ext cx="5673348" cy="369332"/>
          </a:xfrm>
          <a:prstGeom prst="rect">
            <a:avLst/>
          </a:prstGeom>
        </p:spPr>
        <p:txBody>
          <a:bodyPr wrap="none">
            <a:spAutoFit/>
          </a:bodyPr>
          <a:lstStyle/>
          <a:p>
            <a:r>
              <a:rPr lang="en-GB" b="1" dirty="0">
                <a:solidFill>
                  <a:srgbClr val="FF0000"/>
                </a:solidFill>
                <a:latin typeface="Segoe Script" panose="020B0504020000000003" pitchFamily="34" charset="0"/>
              </a:rPr>
              <a:t>Understand the dilemma, faced by Macbeth</a:t>
            </a:r>
          </a:p>
        </p:txBody>
      </p:sp>
    </p:spTree>
    <p:extLst>
      <p:ext uri="{BB962C8B-B14F-4D97-AF65-F5344CB8AC3E}">
        <p14:creationId xmlns:p14="http://schemas.microsoft.com/office/powerpoint/2010/main" val="289267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3" grpId="0"/>
      <p:bldP spid="14"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1252" y="435313"/>
            <a:ext cx="9111863" cy="1323439"/>
          </a:xfrm>
          <a:prstGeom prst="rect">
            <a:avLst/>
          </a:prstGeom>
        </p:spPr>
        <p:txBody>
          <a:bodyPr wrap="square">
            <a:spAutoFit/>
          </a:bodyPr>
          <a:lstStyle/>
          <a:p>
            <a:pPr algn="ctr"/>
            <a:r>
              <a:rPr lang="en-GB" sz="4000" dirty="0" smtClean="0">
                <a:latin typeface="Segoe Script" panose="030B0504020000000003" pitchFamily="66" charset="0"/>
              </a:rPr>
              <a:t>What’s </a:t>
            </a:r>
            <a:r>
              <a:rPr lang="en-GB" sz="4000" dirty="0">
                <a:latin typeface="Segoe Script" panose="030B0504020000000003" pitchFamily="66" charset="0"/>
              </a:rPr>
              <a:t>the difference between the </a:t>
            </a:r>
            <a:r>
              <a:rPr lang="en-GB" sz="4000" b="1" dirty="0">
                <a:solidFill>
                  <a:srgbClr val="FF0000"/>
                </a:solidFill>
                <a:latin typeface="Segoe Script" panose="030B0504020000000003" pitchFamily="66" charset="0"/>
              </a:rPr>
              <a:t>proof-reading</a:t>
            </a:r>
            <a:r>
              <a:rPr lang="en-GB" sz="4000" dirty="0">
                <a:latin typeface="Segoe Script" panose="030B0504020000000003" pitchFamily="66" charset="0"/>
              </a:rPr>
              <a:t> and </a:t>
            </a:r>
            <a:r>
              <a:rPr lang="en-GB" sz="4000" b="1" dirty="0">
                <a:solidFill>
                  <a:srgbClr val="00B050"/>
                </a:solidFill>
                <a:latin typeface="Segoe Script" panose="030B0504020000000003" pitchFamily="66" charset="0"/>
              </a:rPr>
              <a:t>editing</a:t>
            </a:r>
            <a:r>
              <a:rPr lang="en-GB" sz="4000" dirty="0" smtClean="0">
                <a:latin typeface="Segoe Script" panose="030B0504020000000003" pitchFamily="66" charset="0"/>
              </a:rPr>
              <a:t>?</a:t>
            </a:r>
            <a:endParaRPr lang="en-GB" sz="4000" dirty="0"/>
          </a:p>
        </p:txBody>
      </p:sp>
      <p:sp>
        <p:nvSpPr>
          <p:cNvPr id="3" name="Rectangle 2"/>
          <p:cNvSpPr/>
          <p:nvPr/>
        </p:nvSpPr>
        <p:spPr>
          <a:xfrm>
            <a:off x="193963" y="2726923"/>
            <a:ext cx="11656291" cy="707886"/>
          </a:xfrm>
          <a:prstGeom prst="rect">
            <a:avLst/>
          </a:prstGeom>
        </p:spPr>
        <p:txBody>
          <a:bodyPr wrap="square">
            <a:spAutoFit/>
          </a:bodyPr>
          <a:lstStyle/>
          <a:p>
            <a:pPr algn="ctr"/>
            <a:r>
              <a:rPr lang="en-GB" sz="4000" b="1" dirty="0">
                <a:solidFill>
                  <a:srgbClr val="FF0000"/>
                </a:solidFill>
                <a:latin typeface="Segoe Script" panose="030B0504020000000003" pitchFamily="66" charset="0"/>
              </a:rPr>
              <a:t>Proof reading </a:t>
            </a:r>
            <a:r>
              <a:rPr lang="en-GB" sz="4000" dirty="0">
                <a:latin typeface="Segoe Script" panose="030B0504020000000003" pitchFamily="66" charset="0"/>
              </a:rPr>
              <a:t>means correcting </a:t>
            </a:r>
            <a:r>
              <a:rPr lang="en-GB" sz="4000" dirty="0" smtClean="0">
                <a:latin typeface="Segoe Script" panose="030B0504020000000003" pitchFamily="66" charset="0"/>
              </a:rPr>
              <a:t>mistakes.</a:t>
            </a:r>
            <a:endParaRPr lang="en-GB" sz="4000" dirty="0">
              <a:latin typeface="Segoe Script" panose="030B0504020000000003" pitchFamily="66" charset="0"/>
            </a:endParaRPr>
          </a:p>
        </p:txBody>
      </p:sp>
      <p:sp>
        <p:nvSpPr>
          <p:cNvPr id="4" name="Rectangle 3"/>
          <p:cNvSpPr/>
          <p:nvPr/>
        </p:nvSpPr>
        <p:spPr>
          <a:xfrm>
            <a:off x="193962" y="4023066"/>
            <a:ext cx="11739419" cy="1323439"/>
          </a:xfrm>
          <a:prstGeom prst="rect">
            <a:avLst/>
          </a:prstGeom>
        </p:spPr>
        <p:txBody>
          <a:bodyPr wrap="square">
            <a:spAutoFit/>
          </a:bodyPr>
          <a:lstStyle/>
          <a:p>
            <a:pPr algn="ctr"/>
            <a:r>
              <a:rPr lang="en-GB" sz="4000" dirty="0">
                <a:solidFill>
                  <a:srgbClr val="00B050"/>
                </a:solidFill>
                <a:latin typeface="Segoe Script" panose="030B0504020000000003" pitchFamily="66" charset="0"/>
              </a:rPr>
              <a:t>E</a:t>
            </a:r>
            <a:r>
              <a:rPr lang="en-GB" sz="4000" b="1" dirty="0">
                <a:solidFill>
                  <a:srgbClr val="00B050"/>
                </a:solidFill>
                <a:latin typeface="Segoe Script" panose="030B0504020000000003" pitchFamily="66" charset="0"/>
              </a:rPr>
              <a:t>diting</a:t>
            </a:r>
            <a:r>
              <a:rPr lang="en-GB" sz="4000" dirty="0">
                <a:latin typeface="Segoe Script" panose="030B0504020000000003" pitchFamily="66" charset="0"/>
              </a:rPr>
              <a:t> means improving our writing to make it more engaging for our audience.</a:t>
            </a:r>
          </a:p>
        </p:txBody>
      </p:sp>
    </p:spTree>
    <p:extLst>
      <p:ext uri="{BB962C8B-B14F-4D97-AF65-F5344CB8AC3E}">
        <p14:creationId xmlns:p14="http://schemas.microsoft.com/office/powerpoint/2010/main" val="80597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70971"/>
            <a:ext cx="12192000" cy="6001643"/>
          </a:xfrm>
          <a:prstGeom prst="rect">
            <a:avLst/>
          </a:prstGeom>
        </p:spPr>
        <p:txBody>
          <a:bodyPr wrap="square">
            <a:spAutoFit/>
          </a:bodyPr>
          <a:lstStyle/>
          <a:p>
            <a:pPr>
              <a:spcAft>
                <a:spcPts val="0"/>
              </a:spcAft>
            </a:pPr>
            <a:r>
              <a:rPr lang="en-GB" sz="2400" dirty="0">
                <a:latin typeface="Arial" panose="020B0604020202020204" pitchFamily="34" charset="0"/>
                <a:ea typeface="Calibri" panose="020F0502020204030204" pitchFamily="34" charset="0"/>
                <a:cs typeface="Arial" panose="020B0604020202020204" pitchFamily="34" charset="0"/>
              </a:rPr>
              <a:t>The conquest of the enemy was complete. As the great warrior, Macbeth, firmly planted the King’s flag into the marshy earth, his friend, </a:t>
            </a:r>
            <a:r>
              <a:rPr lang="en-GB" sz="2400" dirty="0" err="1">
                <a:latin typeface="Arial" panose="020B0604020202020204" pitchFamily="34" charset="0"/>
                <a:ea typeface="Calibri" panose="020F0502020204030204" pitchFamily="34" charset="0"/>
                <a:cs typeface="Arial" panose="020B0604020202020204" pitchFamily="34" charset="0"/>
              </a:rPr>
              <a:t>banquo</a:t>
            </a:r>
            <a:r>
              <a:rPr lang="en-GB" sz="2400" dirty="0">
                <a:latin typeface="Arial" panose="020B0604020202020204" pitchFamily="34" charset="0"/>
                <a:ea typeface="Calibri" panose="020F0502020204030204" pitchFamily="34" charset="0"/>
                <a:cs typeface="Arial" panose="020B0604020202020204" pitchFamily="34" charset="0"/>
              </a:rPr>
              <a:t>, played a sombre victory beat on a loan drum. Aggressive crows swirled around their heads and squawked, the burned out shells of trees swayed in the harsh wind and the early afternoon sky was lit up by what remained of the </a:t>
            </a:r>
            <a:r>
              <a:rPr lang="en-GB" sz="2400" dirty="0" err="1">
                <a:latin typeface="Arial" panose="020B0604020202020204" pitchFamily="34" charset="0"/>
                <a:ea typeface="Calibri" panose="020F0502020204030204" pitchFamily="34" charset="0"/>
                <a:cs typeface="Arial" panose="020B0604020202020204" pitchFamily="34" charset="0"/>
              </a:rPr>
              <a:t>purpel</a:t>
            </a:r>
            <a:r>
              <a:rPr lang="en-GB" sz="2400" dirty="0">
                <a:latin typeface="Arial" panose="020B0604020202020204" pitchFamily="34" charset="0"/>
                <a:ea typeface="Calibri" panose="020F0502020204030204" pitchFamily="34" charset="0"/>
                <a:cs typeface="Arial" panose="020B0604020202020204" pitchFamily="34" charset="0"/>
              </a:rPr>
              <a:t> glow of fire from the - now deserted - battleground. The two fine soldiers were burdened by the weight of guilt. Victory had been achieved but at what cost to their souls? </a:t>
            </a:r>
          </a:p>
          <a:p>
            <a:pPr>
              <a:spcAft>
                <a:spcPts val="0"/>
              </a:spcAft>
            </a:pPr>
            <a:r>
              <a:rPr lang="en-GB" sz="2400" dirty="0">
                <a:latin typeface="Arial" panose="020B0604020202020204" pitchFamily="34" charset="0"/>
                <a:ea typeface="Calibri" panose="020F0502020204030204" pitchFamily="34" charset="0"/>
                <a:cs typeface="Arial" panose="020B0604020202020204" pitchFamily="34" charset="0"/>
              </a:rPr>
              <a:t> </a:t>
            </a:r>
          </a:p>
          <a:p>
            <a:pPr>
              <a:spcAft>
                <a:spcPts val="0"/>
              </a:spcAft>
            </a:pPr>
            <a:r>
              <a:rPr lang="en-GB" sz="2400" dirty="0">
                <a:latin typeface="Arial" panose="020B0604020202020204" pitchFamily="34" charset="0"/>
                <a:ea typeface="Calibri" panose="020F0502020204030204" pitchFamily="34" charset="0"/>
                <a:cs typeface="Arial" panose="020B0604020202020204" pitchFamily="34" charset="0"/>
              </a:rPr>
              <a:t>Very soon, Macbeth and Banquo had embarked on their long trek across the heath and back to King Duncan’s castle, on High </a:t>
            </a:r>
            <a:r>
              <a:rPr lang="en-GB" sz="2400" dirty="0" err="1">
                <a:latin typeface="Arial" panose="020B0604020202020204" pitchFamily="34" charset="0"/>
                <a:ea typeface="Calibri" panose="020F0502020204030204" pitchFamily="34" charset="0"/>
                <a:cs typeface="Arial" panose="020B0604020202020204" pitchFamily="34" charset="0"/>
              </a:rPr>
              <a:t>Dunsinane</a:t>
            </a:r>
            <a:r>
              <a:rPr lang="en-GB" sz="2400" dirty="0">
                <a:latin typeface="Arial" panose="020B0604020202020204" pitchFamily="34" charset="0"/>
                <a:ea typeface="Calibri" panose="020F0502020204030204" pitchFamily="34" charset="0"/>
                <a:cs typeface="Arial" panose="020B0604020202020204" pitchFamily="34" charset="0"/>
              </a:rPr>
              <a:t> Hill. As they approached the mid-point in their travels, the sky changed from a blazing red to a bruising blue and black, clouds gathered, suggesting impending doom. Within seconds, the men were choking and spluttering in a thick, soupy mist. Their steeds reared up awkwardly on their back legs, neighing frantically - three bizarre spectres swiftly rose from the marshy ground, hooting and guffawing, speaking in tongues to Macbeth and Banquo and wrapping themselves around there legs like deadly vipers</a:t>
            </a:r>
            <a:r>
              <a:rPr lang="en-GB" sz="2400" dirty="0" smtClean="0">
                <a:latin typeface="Arial" panose="020B0604020202020204" pitchFamily="34" charset="0"/>
                <a:ea typeface="Calibri" panose="020F0502020204030204" pitchFamily="34" charset="0"/>
                <a:cs typeface="Arial" panose="020B0604020202020204" pitchFamily="34" charset="0"/>
              </a:rPr>
              <a:t>.</a:t>
            </a:r>
            <a:endParaRPr lang="en-GB" sz="2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857844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7844"/>
            <a:ext cx="12192000" cy="6555641"/>
          </a:xfrm>
          <a:prstGeom prst="rect">
            <a:avLst/>
          </a:prstGeom>
        </p:spPr>
        <p:txBody>
          <a:bodyPr wrap="square">
            <a:spAutoFit/>
          </a:bodyPr>
          <a:lstStyle/>
          <a:p>
            <a:pPr>
              <a:spcAft>
                <a:spcPts val="0"/>
              </a:spcAft>
            </a:pPr>
            <a:r>
              <a:rPr lang="en-GB" sz="2400" dirty="0">
                <a:latin typeface="Arial" panose="020B0604020202020204" pitchFamily="34" charset="0"/>
                <a:ea typeface="Calibri" panose="020F0502020204030204" pitchFamily="34" charset="0"/>
                <a:cs typeface="Arial" panose="020B0604020202020204" pitchFamily="34" charset="0"/>
              </a:rPr>
              <a:t>The conquest of the enemy was complete. As the great warrior, Macbeth, firmly planted the King’s flag into the marshy earth, his friend, </a:t>
            </a:r>
            <a:r>
              <a:rPr lang="en-GB" sz="3200" b="1" u="sng" dirty="0">
                <a:solidFill>
                  <a:srgbClr val="FF0000"/>
                </a:solidFill>
                <a:latin typeface="Arial" panose="020B0604020202020204" pitchFamily="34" charset="0"/>
                <a:ea typeface="Calibri" panose="020F0502020204030204" pitchFamily="34" charset="0"/>
                <a:cs typeface="Arial" panose="020B0604020202020204" pitchFamily="34" charset="0"/>
              </a:rPr>
              <a:t>B</a:t>
            </a:r>
            <a:r>
              <a:rPr lang="en-GB" sz="2400" dirty="0" smtClean="0">
                <a:latin typeface="Arial" panose="020B0604020202020204" pitchFamily="34" charset="0"/>
                <a:ea typeface="Calibri" panose="020F0502020204030204" pitchFamily="34" charset="0"/>
                <a:cs typeface="Arial" panose="020B0604020202020204" pitchFamily="34" charset="0"/>
              </a:rPr>
              <a:t>anquo</a:t>
            </a:r>
            <a:r>
              <a:rPr lang="en-GB" sz="2400" dirty="0">
                <a:latin typeface="Arial" panose="020B0604020202020204" pitchFamily="34" charset="0"/>
                <a:ea typeface="Calibri" panose="020F0502020204030204" pitchFamily="34" charset="0"/>
                <a:cs typeface="Arial" panose="020B0604020202020204" pitchFamily="34" charset="0"/>
              </a:rPr>
              <a:t>, played a sombre victory beat on a </a:t>
            </a:r>
            <a:r>
              <a:rPr lang="en-GB" sz="3200" b="1" u="sng" dirty="0" smtClean="0">
                <a:solidFill>
                  <a:srgbClr val="FF0000"/>
                </a:solidFill>
                <a:latin typeface="Arial" panose="020B0604020202020204" pitchFamily="34" charset="0"/>
                <a:ea typeface="Calibri" panose="020F0502020204030204" pitchFamily="34" charset="0"/>
                <a:cs typeface="Arial" panose="020B0604020202020204" pitchFamily="34" charset="0"/>
              </a:rPr>
              <a:t>lone</a:t>
            </a:r>
            <a:r>
              <a:rPr lang="en-GB" sz="2400" dirty="0" smtClean="0">
                <a:latin typeface="Arial" panose="020B0604020202020204" pitchFamily="34" charset="0"/>
                <a:ea typeface="Calibri" panose="020F0502020204030204" pitchFamily="34" charset="0"/>
                <a:cs typeface="Arial" panose="020B0604020202020204" pitchFamily="34" charset="0"/>
              </a:rPr>
              <a:t> </a:t>
            </a:r>
            <a:r>
              <a:rPr lang="en-GB" sz="2400" dirty="0">
                <a:latin typeface="Arial" panose="020B0604020202020204" pitchFamily="34" charset="0"/>
                <a:ea typeface="Calibri" panose="020F0502020204030204" pitchFamily="34" charset="0"/>
                <a:cs typeface="Arial" panose="020B0604020202020204" pitchFamily="34" charset="0"/>
              </a:rPr>
              <a:t>drum. Aggressive crows swirled around their heads and squawked, the burned out shells of trees swayed in the harsh wind and the early afternoon sky was lit up by what remained of the </a:t>
            </a:r>
            <a:r>
              <a:rPr lang="en-GB" sz="3200" b="1" u="sng" dirty="0" smtClean="0">
                <a:solidFill>
                  <a:srgbClr val="FF0000"/>
                </a:solidFill>
                <a:latin typeface="Arial" panose="020B0604020202020204" pitchFamily="34" charset="0"/>
                <a:ea typeface="Calibri" panose="020F0502020204030204" pitchFamily="34" charset="0"/>
                <a:cs typeface="Arial" panose="020B0604020202020204" pitchFamily="34" charset="0"/>
              </a:rPr>
              <a:t>purple</a:t>
            </a:r>
            <a:r>
              <a:rPr lang="en-GB" sz="2400" dirty="0" smtClean="0">
                <a:latin typeface="Arial" panose="020B0604020202020204" pitchFamily="34" charset="0"/>
                <a:ea typeface="Calibri" panose="020F0502020204030204" pitchFamily="34" charset="0"/>
                <a:cs typeface="Arial" panose="020B0604020202020204" pitchFamily="34" charset="0"/>
              </a:rPr>
              <a:t> </a:t>
            </a:r>
            <a:r>
              <a:rPr lang="en-GB" sz="2400" dirty="0">
                <a:latin typeface="Arial" panose="020B0604020202020204" pitchFamily="34" charset="0"/>
                <a:ea typeface="Calibri" panose="020F0502020204030204" pitchFamily="34" charset="0"/>
                <a:cs typeface="Arial" panose="020B0604020202020204" pitchFamily="34" charset="0"/>
              </a:rPr>
              <a:t>glow of fire from the - now deserted - battleground. The two fine soldiers were burdened by the weight of guilt. Victory had been achieved but at what cost to their souls? </a:t>
            </a:r>
          </a:p>
          <a:p>
            <a:pPr>
              <a:spcAft>
                <a:spcPts val="0"/>
              </a:spcAft>
            </a:pPr>
            <a:r>
              <a:rPr lang="en-GB" sz="2400" dirty="0">
                <a:latin typeface="Arial" panose="020B0604020202020204" pitchFamily="34" charset="0"/>
                <a:ea typeface="Calibri" panose="020F0502020204030204" pitchFamily="34" charset="0"/>
                <a:cs typeface="Arial" panose="020B0604020202020204" pitchFamily="34" charset="0"/>
              </a:rPr>
              <a:t> </a:t>
            </a:r>
          </a:p>
          <a:p>
            <a:pPr>
              <a:spcAft>
                <a:spcPts val="0"/>
              </a:spcAft>
            </a:pPr>
            <a:r>
              <a:rPr lang="en-GB" sz="2400" dirty="0">
                <a:latin typeface="Arial" panose="020B0604020202020204" pitchFamily="34" charset="0"/>
                <a:ea typeface="Calibri" panose="020F0502020204030204" pitchFamily="34" charset="0"/>
                <a:cs typeface="Arial" panose="020B0604020202020204" pitchFamily="34" charset="0"/>
              </a:rPr>
              <a:t>Very soon, Macbeth and Banquo had embarked on their long trek across the heath and back to King Duncan’s castle, on High </a:t>
            </a:r>
            <a:r>
              <a:rPr lang="en-GB" sz="2400" dirty="0" err="1">
                <a:latin typeface="Arial" panose="020B0604020202020204" pitchFamily="34" charset="0"/>
                <a:ea typeface="Calibri" panose="020F0502020204030204" pitchFamily="34" charset="0"/>
                <a:cs typeface="Arial" panose="020B0604020202020204" pitchFamily="34" charset="0"/>
              </a:rPr>
              <a:t>Dunsinane</a:t>
            </a:r>
            <a:r>
              <a:rPr lang="en-GB" sz="2400" dirty="0">
                <a:latin typeface="Arial" panose="020B0604020202020204" pitchFamily="34" charset="0"/>
                <a:ea typeface="Calibri" panose="020F0502020204030204" pitchFamily="34" charset="0"/>
                <a:cs typeface="Arial" panose="020B0604020202020204" pitchFamily="34" charset="0"/>
              </a:rPr>
              <a:t> Hill. As they approached the mid-point in their travels, the sky changed from a blazing red to a bruising blue and </a:t>
            </a:r>
            <a:r>
              <a:rPr lang="en-GB" sz="2400" dirty="0" smtClean="0">
                <a:latin typeface="Arial" panose="020B0604020202020204" pitchFamily="34" charset="0"/>
                <a:ea typeface="Calibri" panose="020F0502020204030204" pitchFamily="34" charset="0"/>
                <a:cs typeface="Arial" panose="020B0604020202020204" pitchFamily="34" charset="0"/>
              </a:rPr>
              <a:t>black</a:t>
            </a:r>
            <a:r>
              <a:rPr lang="en-GB" sz="3200" b="1" u="sng" dirty="0" smtClean="0">
                <a:solidFill>
                  <a:srgbClr val="FF0000"/>
                </a:solidFill>
                <a:latin typeface="Arial" panose="020B0604020202020204" pitchFamily="34" charset="0"/>
                <a:ea typeface="Calibri" panose="020F0502020204030204" pitchFamily="34" charset="0"/>
                <a:cs typeface="Arial" panose="020B0604020202020204" pitchFamily="34" charset="0"/>
              </a:rPr>
              <a:t>. C</a:t>
            </a:r>
            <a:r>
              <a:rPr lang="en-GB" sz="2400" dirty="0" smtClean="0">
                <a:latin typeface="Arial" panose="020B0604020202020204" pitchFamily="34" charset="0"/>
                <a:ea typeface="Calibri" panose="020F0502020204030204" pitchFamily="34" charset="0"/>
                <a:cs typeface="Arial" panose="020B0604020202020204" pitchFamily="34" charset="0"/>
              </a:rPr>
              <a:t>louds </a:t>
            </a:r>
            <a:r>
              <a:rPr lang="en-GB" sz="2400" dirty="0">
                <a:latin typeface="Arial" panose="020B0604020202020204" pitchFamily="34" charset="0"/>
                <a:ea typeface="Calibri" panose="020F0502020204030204" pitchFamily="34" charset="0"/>
                <a:cs typeface="Arial" panose="020B0604020202020204" pitchFamily="34" charset="0"/>
              </a:rPr>
              <a:t>gathered, suggesting impending doom. Within seconds, the men were choking and spluttering in a thick, soupy mist. Their steeds reared up awkwardly on their back legs, neighing frantically - three bizarre spectres swiftly rose from the marshy ground, hooting and guffawing, speaking in tongues to Macbeth and Banquo and wrapping themselves around </a:t>
            </a:r>
            <a:r>
              <a:rPr lang="en-GB" sz="3200" b="1" u="sng" dirty="0" smtClean="0">
                <a:solidFill>
                  <a:srgbClr val="FF0000"/>
                </a:solidFill>
                <a:latin typeface="Arial" panose="020B0604020202020204" pitchFamily="34" charset="0"/>
                <a:ea typeface="Calibri" panose="020F0502020204030204" pitchFamily="34" charset="0"/>
                <a:cs typeface="Arial" panose="020B0604020202020204" pitchFamily="34" charset="0"/>
              </a:rPr>
              <a:t>their</a:t>
            </a:r>
            <a:r>
              <a:rPr lang="en-GB" sz="2400" dirty="0" smtClean="0">
                <a:latin typeface="Arial" panose="020B0604020202020204" pitchFamily="34" charset="0"/>
                <a:ea typeface="Calibri" panose="020F0502020204030204" pitchFamily="34" charset="0"/>
                <a:cs typeface="Arial" panose="020B0604020202020204" pitchFamily="34" charset="0"/>
              </a:rPr>
              <a:t> </a:t>
            </a:r>
            <a:r>
              <a:rPr lang="en-GB" sz="2400" dirty="0">
                <a:latin typeface="Arial" panose="020B0604020202020204" pitchFamily="34" charset="0"/>
                <a:ea typeface="Calibri" panose="020F0502020204030204" pitchFamily="34" charset="0"/>
                <a:cs typeface="Arial" panose="020B0604020202020204" pitchFamily="34" charset="0"/>
              </a:rPr>
              <a:t>legs like deadly vipers</a:t>
            </a:r>
            <a:r>
              <a:rPr lang="en-GB" sz="2400" dirty="0" smtClean="0">
                <a:latin typeface="Arial" panose="020B0604020202020204" pitchFamily="34" charset="0"/>
                <a:ea typeface="Calibri" panose="020F0502020204030204" pitchFamily="34" charset="0"/>
                <a:cs typeface="Arial" panose="020B0604020202020204" pitchFamily="34" charset="0"/>
              </a:rPr>
              <a:t>.</a:t>
            </a:r>
            <a:endParaRPr lang="en-GB" sz="2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28955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0631"/>
            <a:ext cx="12192000" cy="5940088"/>
          </a:xfrm>
          <a:prstGeom prst="rect">
            <a:avLst/>
          </a:prstGeom>
        </p:spPr>
        <p:txBody>
          <a:bodyPr wrap="square">
            <a:spAutoFit/>
          </a:bodyPr>
          <a:lstStyle/>
          <a:p>
            <a:pPr>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After a few seconds, the frail ghouls melted back into the earth. The two warriors continued on </a:t>
            </a:r>
            <a:r>
              <a:rPr lang="en-GB" sz="2000" dirty="0" smtClean="0">
                <a:latin typeface="Arial" panose="020B0604020202020204" pitchFamily="34" charset="0"/>
                <a:ea typeface="Calibri" panose="020F0502020204030204" pitchFamily="34" charset="0"/>
                <a:cs typeface="Arial" panose="020B0604020202020204" pitchFamily="34" charset="0"/>
              </a:rPr>
              <a:t>the </a:t>
            </a:r>
            <a:r>
              <a:rPr lang="en-GB" sz="2000" dirty="0">
                <a:latin typeface="Arial" panose="020B0604020202020204" pitchFamily="34" charset="0"/>
                <a:ea typeface="Calibri" panose="020F0502020204030204" pitchFamily="34" charset="0"/>
                <a:cs typeface="Arial" panose="020B0604020202020204" pitchFamily="34" charset="0"/>
              </a:rPr>
              <a:t>journey. </a:t>
            </a:r>
          </a:p>
          <a:p>
            <a:pPr>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 </a:t>
            </a:r>
          </a:p>
          <a:p>
            <a:pPr>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“those old hags claimed I am to be the Thane of Cawdor…then…the King of all Scotland! How foolish they were!” Macbeth </a:t>
            </a:r>
            <a:r>
              <a:rPr lang="en-GB" sz="2000" dirty="0" smtClean="0">
                <a:latin typeface="Arial" panose="020B0604020202020204" pitchFamily="34" charset="0"/>
                <a:ea typeface="Calibri" panose="020F0502020204030204" pitchFamily="34" charset="0"/>
                <a:cs typeface="Arial" panose="020B0604020202020204" pitchFamily="34" charset="0"/>
              </a:rPr>
              <a:t>laughed loudly</a:t>
            </a:r>
            <a:r>
              <a:rPr lang="en-GB" sz="2000" dirty="0">
                <a:latin typeface="Arial" panose="020B0604020202020204" pitchFamily="34" charset="0"/>
                <a:ea typeface="Calibri" panose="020F0502020204030204" pitchFamily="34" charset="0"/>
                <a:cs typeface="Arial" panose="020B0604020202020204" pitchFamily="34" charset="0"/>
              </a:rPr>
              <a:t>.</a:t>
            </a:r>
          </a:p>
          <a:p>
            <a:pPr>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 </a:t>
            </a:r>
          </a:p>
          <a:p>
            <a:pPr>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“True, my friend. But remember that they also predicted that my son will be the King, one of these days…” responded Banquo, thoughtfully.</a:t>
            </a:r>
          </a:p>
          <a:p>
            <a:pPr>
              <a:spcAft>
                <a:spcPts val="0"/>
              </a:spcAft>
            </a:pPr>
            <a:endParaRPr lang="en-GB" sz="20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“Hmmm… yes, they did mention that possibility”. Macbeth whispered, not laughing any more.</a:t>
            </a:r>
          </a:p>
          <a:p>
            <a:pPr>
              <a:spcAft>
                <a:spcPts val="0"/>
              </a:spcAft>
            </a:pPr>
            <a:endParaRPr lang="en-GB" sz="2000" dirty="0" smtClean="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000" dirty="0" smtClean="0">
                <a:latin typeface="Arial" panose="020B0604020202020204" pitchFamily="34" charset="0"/>
                <a:ea typeface="Calibri" panose="020F0502020204030204" pitchFamily="34" charset="0"/>
                <a:cs typeface="Arial" panose="020B0604020202020204" pitchFamily="34" charset="0"/>
              </a:rPr>
              <a:t>The </a:t>
            </a:r>
            <a:r>
              <a:rPr lang="en-GB" sz="2000" dirty="0">
                <a:latin typeface="Arial" panose="020B0604020202020204" pitchFamily="34" charset="0"/>
                <a:ea typeface="Calibri" panose="020F0502020204030204" pitchFamily="34" charset="0"/>
                <a:cs typeface="Arial" panose="020B0604020202020204" pitchFamily="34" charset="0"/>
              </a:rPr>
              <a:t>men rode on, putting all thoughts of ghostly visions to the back of their minds. After a few hours more on horseback, they were met on the heath by the King’s messenger. The courtier, dressed in fine silks and riding a fine, white Stallion, spoke.</a:t>
            </a:r>
          </a:p>
          <a:p>
            <a:pPr>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 </a:t>
            </a:r>
          </a:p>
          <a:p>
            <a:pPr>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“Lord Macbeth, Thane of Glamis, the King has bestowed the title of Thane of Cawdor upon you. Hail, Thane of Cawdor?” the messenger stated, in a reverent tone.</a:t>
            </a:r>
          </a:p>
          <a:p>
            <a:pPr>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 </a:t>
            </a:r>
          </a:p>
          <a:p>
            <a:pPr>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Macbeth is remaining silent, his mind flooding with a sudden rush of questions. Could those three witches really predict the future? Would the opportunity to become King befall him? Could he still trust Banquo?</a:t>
            </a:r>
          </a:p>
        </p:txBody>
      </p:sp>
    </p:spTree>
    <p:extLst>
      <p:ext uri="{BB962C8B-B14F-4D97-AF65-F5344CB8AC3E}">
        <p14:creationId xmlns:p14="http://schemas.microsoft.com/office/powerpoint/2010/main" val="26081459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63417"/>
          </a:xfrm>
          <a:prstGeom prst="rect">
            <a:avLst/>
          </a:prstGeom>
        </p:spPr>
        <p:txBody>
          <a:bodyPr wrap="square">
            <a:spAutoFit/>
          </a:bodyPr>
          <a:lstStyle/>
          <a:p>
            <a:pPr>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After a few seconds, the frail ghouls melted back into the earth. The two warriors continued on </a:t>
            </a:r>
            <a:r>
              <a:rPr lang="en-GB" sz="2000" dirty="0" smtClean="0">
                <a:latin typeface="Arial" panose="020B0604020202020204" pitchFamily="34" charset="0"/>
                <a:ea typeface="Calibri" panose="020F0502020204030204" pitchFamily="34" charset="0"/>
                <a:cs typeface="Arial" panose="020B0604020202020204" pitchFamily="34" charset="0"/>
              </a:rPr>
              <a:t>the </a:t>
            </a:r>
            <a:r>
              <a:rPr lang="en-GB" sz="2000" dirty="0">
                <a:latin typeface="Arial" panose="020B0604020202020204" pitchFamily="34" charset="0"/>
                <a:ea typeface="Calibri" panose="020F0502020204030204" pitchFamily="34" charset="0"/>
                <a:cs typeface="Arial" panose="020B0604020202020204" pitchFamily="34" charset="0"/>
              </a:rPr>
              <a:t>journey. </a:t>
            </a:r>
          </a:p>
          <a:p>
            <a:pPr>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 </a:t>
            </a:r>
          </a:p>
          <a:p>
            <a:pPr>
              <a:spcAft>
                <a:spcPts val="0"/>
              </a:spcAft>
            </a:pPr>
            <a:r>
              <a:rPr lang="en-GB" sz="2000" dirty="0" smtClean="0">
                <a:latin typeface="Arial" panose="020B0604020202020204" pitchFamily="34" charset="0"/>
                <a:ea typeface="Calibri" panose="020F0502020204030204" pitchFamily="34" charset="0"/>
                <a:cs typeface="Arial" panose="020B0604020202020204" pitchFamily="34" charset="0"/>
              </a:rPr>
              <a:t>“</a:t>
            </a:r>
            <a:r>
              <a:rPr lang="en-GB" sz="28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T</a:t>
            </a:r>
            <a:r>
              <a:rPr lang="en-GB" sz="2000" dirty="0" smtClean="0">
                <a:latin typeface="Arial" panose="020B0604020202020204" pitchFamily="34" charset="0"/>
                <a:ea typeface="Calibri" panose="020F0502020204030204" pitchFamily="34" charset="0"/>
                <a:cs typeface="Arial" panose="020B0604020202020204" pitchFamily="34" charset="0"/>
              </a:rPr>
              <a:t>hose </a:t>
            </a:r>
            <a:r>
              <a:rPr lang="en-GB" sz="2000" dirty="0">
                <a:latin typeface="Arial" panose="020B0604020202020204" pitchFamily="34" charset="0"/>
                <a:ea typeface="Calibri" panose="020F0502020204030204" pitchFamily="34" charset="0"/>
                <a:cs typeface="Arial" panose="020B0604020202020204" pitchFamily="34" charset="0"/>
              </a:rPr>
              <a:t>old hags claimed I am to be the Thane of Cawdor</a:t>
            </a:r>
            <a:r>
              <a:rPr lang="en-GB" sz="2000" dirty="0" smtClean="0">
                <a:latin typeface="Arial" panose="020B0604020202020204" pitchFamily="34" charset="0"/>
                <a:ea typeface="Calibri" panose="020F0502020204030204" pitchFamily="34" charset="0"/>
                <a:cs typeface="Arial" panose="020B0604020202020204" pitchFamily="34" charset="0"/>
              </a:rPr>
              <a:t>… then… the </a:t>
            </a:r>
            <a:r>
              <a:rPr lang="en-GB" sz="2000" dirty="0">
                <a:latin typeface="Arial" panose="020B0604020202020204" pitchFamily="34" charset="0"/>
                <a:ea typeface="Calibri" panose="020F0502020204030204" pitchFamily="34" charset="0"/>
                <a:cs typeface="Arial" panose="020B0604020202020204" pitchFamily="34" charset="0"/>
              </a:rPr>
              <a:t>King of all Scotland! How foolish they were!” Macbeth </a:t>
            </a:r>
            <a:r>
              <a:rPr lang="en-GB" sz="2000" dirty="0" smtClean="0">
                <a:latin typeface="Arial" panose="020B0604020202020204" pitchFamily="34" charset="0"/>
                <a:ea typeface="Calibri" panose="020F0502020204030204" pitchFamily="34" charset="0"/>
                <a:cs typeface="Arial" panose="020B0604020202020204" pitchFamily="34" charset="0"/>
              </a:rPr>
              <a:t>laughed loudly</a:t>
            </a:r>
            <a:r>
              <a:rPr lang="en-GB" sz="2000" dirty="0">
                <a:latin typeface="Arial" panose="020B0604020202020204" pitchFamily="34" charset="0"/>
                <a:ea typeface="Calibri" panose="020F0502020204030204" pitchFamily="34" charset="0"/>
                <a:cs typeface="Arial" panose="020B0604020202020204" pitchFamily="34" charset="0"/>
              </a:rPr>
              <a:t>.</a:t>
            </a:r>
          </a:p>
          <a:p>
            <a:pPr>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 </a:t>
            </a:r>
          </a:p>
          <a:p>
            <a:pPr>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“True, my friend. But remember that they also predicted that my son will be the King, one of these days…” responded Banquo, thoughtfully.</a:t>
            </a:r>
          </a:p>
          <a:p>
            <a:pPr>
              <a:spcAft>
                <a:spcPts val="0"/>
              </a:spcAft>
            </a:pPr>
            <a:endParaRPr lang="en-GB" sz="20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“Hmmm… yes, they did mention that </a:t>
            </a:r>
            <a:r>
              <a:rPr lang="en-GB" sz="2000" dirty="0" smtClean="0">
                <a:latin typeface="Arial" panose="020B0604020202020204" pitchFamily="34" charset="0"/>
                <a:ea typeface="Calibri" panose="020F0502020204030204" pitchFamily="34" charset="0"/>
                <a:cs typeface="Arial" panose="020B0604020202020204" pitchFamily="34" charset="0"/>
              </a:rPr>
              <a:t>possibility</a:t>
            </a:r>
            <a:r>
              <a:rPr lang="en-GB" sz="28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r>
              <a:rPr lang="en-GB" sz="2000" dirty="0" smtClean="0">
                <a:latin typeface="Arial" panose="020B0604020202020204" pitchFamily="34" charset="0"/>
                <a:ea typeface="Calibri" panose="020F0502020204030204" pitchFamily="34" charset="0"/>
                <a:cs typeface="Arial" panose="020B0604020202020204" pitchFamily="34" charset="0"/>
              </a:rPr>
              <a:t> Macbeth </a:t>
            </a:r>
            <a:r>
              <a:rPr lang="en-GB" sz="2000" dirty="0">
                <a:latin typeface="Arial" panose="020B0604020202020204" pitchFamily="34" charset="0"/>
                <a:ea typeface="Calibri" panose="020F0502020204030204" pitchFamily="34" charset="0"/>
                <a:cs typeface="Arial" panose="020B0604020202020204" pitchFamily="34" charset="0"/>
              </a:rPr>
              <a:t>whispered, not laughing any more.</a:t>
            </a:r>
          </a:p>
          <a:p>
            <a:pPr>
              <a:spcAft>
                <a:spcPts val="0"/>
              </a:spcAft>
            </a:pPr>
            <a:endParaRPr lang="en-GB" sz="2000" dirty="0" smtClean="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000" dirty="0" smtClean="0">
                <a:latin typeface="Arial" panose="020B0604020202020204" pitchFamily="34" charset="0"/>
                <a:ea typeface="Calibri" panose="020F0502020204030204" pitchFamily="34" charset="0"/>
                <a:cs typeface="Arial" panose="020B0604020202020204" pitchFamily="34" charset="0"/>
              </a:rPr>
              <a:t>The </a:t>
            </a:r>
            <a:r>
              <a:rPr lang="en-GB" sz="2000" dirty="0">
                <a:latin typeface="Arial" panose="020B0604020202020204" pitchFamily="34" charset="0"/>
                <a:ea typeface="Calibri" panose="020F0502020204030204" pitchFamily="34" charset="0"/>
                <a:cs typeface="Arial" panose="020B0604020202020204" pitchFamily="34" charset="0"/>
              </a:rPr>
              <a:t>men rode on, putting all thoughts of ghostly visions to the back of their minds. After a few hours more on horseback, they were met on the heath by the King’s messenger. The courtier, dressed in fine silks and riding a fine, white </a:t>
            </a:r>
            <a:r>
              <a:rPr lang="en-GB" sz="28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s</a:t>
            </a:r>
            <a:r>
              <a:rPr lang="en-GB" sz="2000" dirty="0" smtClean="0">
                <a:latin typeface="Arial" panose="020B0604020202020204" pitchFamily="34" charset="0"/>
                <a:ea typeface="Calibri" panose="020F0502020204030204" pitchFamily="34" charset="0"/>
                <a:cs typeface="Arial" panose="020B0604020202020204" pitchFamily="34" charset="0"/>
              </a:rPr>
              <a:t>tallion</a:t>
            </a:r>
            <a:r>
              <a:rPr lang="en-GB" sz="2000" dirty="0">
                <a:latin typeface="Arial" panose="020B0604020202020204" pitchFamily="34" charset="0"/>
                <a:ea typeface="Calibri" panose="020F0502020204030204" pitchFamily="34" charset="0"/>
                <a:cs typeface="Arial" panose="020B0604020202020204" pitchFamily="34" charset="0"/>
              </a:rPr>
              <a:t>, spoke.</a:t>
            </a:r>
          </a:p>
          <a:p>
            <a:pPr>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 </a:t>
            </a:r>
          </a:p>
          <a:p>
            <a:pPr>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“Lord Macbeth, Thane of Glamis, the King has bestowed the title of Thane of Cawdor upon you. Hail, Thane of </a:t>
            </a:r>
            <a:r>
              <a:rPr lang="en-GB" sz="2000" dirty="0" smtClean="0">
                <a:latin typeface="Arial" panose="020B0604020202020204" pitchFamily="34" charset="0"/>
                <a:ea typeface="Calibri" panose="020F0502020204030204" pitchFamily="34" charset="0"/>
                <a:cs typeface="Arial" panose="020B0604020202020204" pitchFamily="34" charset="0"/>
              </a:rPr>
              <a:t>Cawdor</a:t>
            </a:r>
            <a:r>
              <a:rPr lang="en-GB" sz="28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r>
              <a:rPr lang="en-GB" sz="2000" dirty="0" smtClean="0">
                <a:latin typeface="Arial" panose="020B0604020202020204" pitchFamily="34" charset="0"/>
                <a:ea typeface="Calibri" panose="020F0502020204030204" pitchFamily="34" charset="0"/>
                <a:cs typeface="Arial" panose="020B0604020202020204" pitchFamily="34" charset="0"/>
              </a:rPr>
              <a:t>” </a:t>
            </a:r>
            <a:r>
              <a:rPr lang="en-GB" sz="2000" dirty="0">
                <a:latin typeface="Arial" panose="020B0604020202020204" pitchFamily="34" charset="0"/>
                <a:ea typeface="Calibri" panose="020F0502020204030204" pitchFamily="34" charset="0"/>
                <a:cs typeface="Arial" panose="020B0604020202020204" pitchFamily="34" charset="0"/>
              </a:rPr>
              <a:t>the messenger stated, in a reverent tone.</a:t>
            </a:r>
          </a:p>
          <a:p>
            <a:pPr>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 </a:t>
            </a:r>
          </a:p>
          <a:p>
            <a:pPr>
              <a:spcAft>
                <a:spcPts val="0"/>
              </a:spcAft>
            </a:pPr>
            <a:r>
              <a:rPr lang="en-GB" sz="2000" dirty="0">
                <a:latin typeface="Arial" panose="020B0604020202020204" pitchFamily="34" charset="0"/>
                <a:ea typeface="Calibri" panose="020F0502020204030204" pitchFamily="34" charset="0"/>
                <a:cs typeface="Arial" panose="020B0604020202020204" pitchFamily="34" charset="0"/>
              </a:rPr>
              <a:t>Macbeth </a:t>
            </a:r>
            <a:r>
              <a:rPr lang="en-GB" sz="28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remained</a:t>
            </a:r>
            <a:r>
              <a:rPr lang="en-GB" sz="2000" dirty="0" smtClean="0">
                <a:latin typeface="Arial" panose="020B0604020202020204" pitchFamily="34" charset="0"/>
                <a:ea typeface="Calibri" panose="020F0502020204030204" pitchFamily="34" charset="0"/>
                <a:cs typeface="Arial" panose="020B0604020202020204" pitchFamily="34" charset="0"/>
              </a:rPr>
              <a:t> silent</a:t>
            </a:r>
            <a:r>
              <a:rPr lang="en-GB" sz="2000" dirty="0">
                <a:latin typeface="Arial" panose="020B0604020202020204" pitchFamily="34" charset="0"/>
                <a:ea typeface="Calibri" panose="020F0502020204030204" pitchFamily="34" charset="0"/>
                <a:cs typeface="Arial" panose="020B0604020202020204" pitchFamily="34" charset="0"/>
              </a:rPr>
              <a:t>, his mind flooding with a sudden rush of questions. Could those three witches really predict the future? Would the opportunity to become King befall him? Could he still trust Banquo?</a:t>
            </a:r>
          </a:p>
        </p:txBody>
      </p:sp>
    </p:spTree>
    <p:extLst>
      <p:ext uri="{BB962C8B-B14F-4D97-AF65-F5344CB8AC3E}">
        <p14:creationId xmlns:p14="http://schemas.microsoft.com/office/powerpoint/2010/main" val="37319873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673" y="1250287"/>
            <a:ext cx="11785600" cy="4493538"/>
          </a:xfrm>
          <a:prstGeom prst="rect">
            <a:avLst/>
          </a:prstGeom>
          <a:noFill/>
        </p:spPr>
        <p:txBody>
          <a:bodyPr wrap="square" rtlCol="0">
            <a:spAutoFit/>
          </a:bodyPr>
          <a:lstStyle/>
          <a:p>
            <a:pPr marL="457200" indent="-457200">
              <a:buFont typeface="+mj-lt"/>
              <a:buAutoNum type="arabicPeriod"/>
            </a:pPr>
            <a:r>
              <a:rPr lang="en-GB" sz="2600" dirty="0">
                <a:latin typeface="Arial" panose="020B0604020202020204" pitchFamily="34" charset="0"/>
                <a:cs typeface="Arial" panose="020B0604020202020204" pitchFamily="34" charset="0"/>
              </a:rPr>
              <a:t>spellings: try to find five spellings that you’re unsure about and check them in a dictionary</a:t>
            </a:r>
          </a:p>
          <a:p>
            <a:pPr marL="457200" indent="-457200">
              <a:buFont typeface="+mj-lt"/>
              <a:buAutoNum type="arabicPeriod"/>
            </a:pPr>
            <a:r>
              <a:rPr lang="en-GB" sz="2600" dirty="0">
                <a:latin typeface="Arial" panose="020B0604020202020204" pitchFamily="34" charset="0"/>
                <a:cs typeface="Arial" panose="020B0604020202020204" pitchFamily="34" charset="0"/>
              </a:rPr>
              <a:t>common mistakes: its and it’s (it is), your and you’re (you are), their (belongs to someone), there (place) and they’re (they are)</a:t>
            </a:r>
            <a:endParaRPr lang="en-GB" sz="2100" dirty="0">
              <a:latin typeface="Arial" panose="020B0604020202020204" pitchFamily="34" charset="0"/>
              <a:cs typeface="Arial" panose="020B0604020202020204" pitchFamily="34" charset="0"/>
            </a:endParaRPr>
          </a:p>
          <a:p>
            <a:pPr marL="457200" indent="-457200">
              <a:buFont typeface="+mj-lt"/>
              <a:buAutoNum type="arabicPeriod"/>
            </a:pPr>
            <a:r>
              <a:rPr lang="en-GB" sz="2600" dirty="0">
                <a:latin typeface="Arial" panose="020B0604020202020204" pitchFamily="34" charset="0"/>
                <a:cs typeface="Arial" panose="020B0604020202020204" pitchFamily="34" charset="0"/>
              </a:rPr>
              <a:t>tense (this story is written in the </a:t>
            </a:r>
            <a:r>
              <a:rPr lang="en-GB" sz="2600" u="sng" dirty="0">
                <a:latin typeface="Arial" panose="020B0604020202020204" pitchFamily="34" charset="0"/>
                <a:cs typeface="Arial" panose="020B0604020202020204" pitchFamily="34" charset="0"/>
              </a:rPr>
              <a:t>past tense</a:t>
            </a:r>
            <a:r>
              <a:rPr lang="en-GB" sz="2600" dirty="0">
                <a:latin typeface="Arial" panose="020B0604020202020204" pitchFamily="34" charset="0"/>
                <a:cs typeface="Arial" panose="020B0604020202020204" pitchFamily="34" charset="0"/>
              </a:rPr>
              <a:t>)</a:t>
            </a:r>
          </a:p>
          <a:p>
            <a:pPr marL="457200" indent="-457200">
              <a:buFont typeface="+mj-lt"/>
              <a:buAutoNum type="arabicPeriod"/>
            </a:pPr>
            <a:r>
              <a:rPr lang="en-GB" sz="2600" dirty="0">
                <a:latin typeface="Arial" panose="020B0604020202020204" pitchFamily="34" charset="0"/>
                <a:cs typeface="Arial" panose="020B0604020202020204" pitchFamily="34" charset="0"/>
              </a:rPr>
              <a:t>verb forms (was/were)</a:t>
            </a:r>
          </a:p>
          <a:p>
            <a:pPr marL="457200" indent="-457200">
              <a:buFont typeface="+mj-lt"/>
              <a:buAutoNum type="arabicPeriod"/>
            </a:pPr>
            <a:r>
              <a:rPr lang="en-GB" sz="2600" dirty="0">
                <a:latin typeface="Arial" panose="020B0604020202020204" pitchFamily="34" charset="0"/>
                <a:cs typeface="Arial" panose="020B0604020202020204" pitchFamily="34" charset="0"/>
              </a:rPr>
              <a:t>capital letters</a:t>
            </a:r>
          </a:p>
          <a:p>
            <a:pPr marL="457200" indent="-457200">
              <a:buFont typeface="+mj-lt"/>
              <a:buAutoNum type="arabicPeriod"/>
            </a:pPr>
            <a:r>
              <a:rPr lang="en-GB" sz="2600" dirty="0">
                <a:latin typeface="Arial" panose="020B0604020202020204" pitchFamily="34" charset="0"/>
                <a:cs typeface="Arial" panose="020B0604020202020204" pitchFamily="34" charset="0"/>
              </a:rPr>
              <a:t>full stops  </a:t>
            </a:r>
          </a:p>
          <a:p>
            <a:pPr marL="457200" indent="-457200">
              <a:buFont typeface="+mj-lt"/>
              <a:buAutoNum type="arabicPeriod"/>
            </a:pPr>
            <a:r>
              <a:rPr lang="en-GB" sz="2600" dirty="0">
                <a:latin typeface="Arial" panose="020B0604020202020204" pitchFamily="34" charset="0"/>
                <a:cs typeface="Arial" panose="020B0604020202020204" pitchFamily="34" charset="0"/>
              </a:rPr>
              <a:t>commas to separate words in a list  </a:t>
            </a:r>
          </a:p>
          <a:p>
            <a:pPr marL="457200" indent="-457200">
              <a:buFont typeface="+mj-lt"/>
              <a:buAutoNum type="arabicPeriod"/>
            </a:pPr>
            <a:r>
              <a:rPr lang="en-GB" sz="2600" dirty="0">
                <a:latin typeface="Arial" panose="020B0604020202020204" pitchFamily="34" charset="0"/>
                <a:cs typeface="Arial" panose="020B0604020202020204" pitchFamily="34" charset="0"/>
              </a:rPr>
              <a:t>commas for clarity (to separate subordinate and main clauses, after adverbial openers, for use as parenthesis)</a:t>
            </a:r>
          </a:p>
        </p:txBody>
      </p:sp>
      <p:sp>
        <p:nvSpPr>
          <p:cNvPr id="4" name="TextBox 3"/>
          <p:cNvSpPr txBox="1"/>
          <p:nvPr/>
        </p:nvSpPr>
        <p:spPr>
          <a:xfrm>
            <a:off x="1559496" y="98160"/>
            <a:ext cx="9108464" cy="1015663"/>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Check that these eight features are being used correctly in your </a:t>
            </a:r>
            <a:r>
              <a:rPr lang="en-GB" sz="3000" b="1" dirty="0" smtClean="0">
                <a:latin typeface="Arial" panose="020B0604020202020204" pitchFamily="34" charset="0"/>
                <a:cs typeface="Arial" panose="020B0604020202020204" pitchFamily="34" charset="0"/>
              </a:rPr>
              <a:t>narrative…</a:t>
            </a:r>
            <a:endParaRPr lang="en-GB"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1260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8545" y="152400"/>
            <a:ext cx="11831781" cy="1143000"/>
          </a:xfrm>
        </p:spPr>
        <p:txBody>
          <a:bodyPr>
            <a:noAutofit/>
          </a:bodyPr>
          <a:lstStyle/>
          <a:p>
            <a:pPr>
              <a:spcAft>
                <a:spcPts val="0"/>
              </a:spcAft>
            </a:pPr>
            <a:r>
              <a:rPr lang="en-GB" sz="3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“Those </a:t>
            </a:r>
            <a:r>
              <a:rPr lang="en-GB" sz="3200" b="1" dirty="0">
                <a:solidFill>
                  <a:srgbClr val="FF0000"/>
                </a:solidFill>
                <a:latin typeface="Arial" panose="020B0604020202020204" pitchFamily="34" charset="0"/>
                <a:ea typeface="Calibri" panose="020F0502020204030204" pitchFamily="34" charset="0"/>
                <a:cs typeface="Arial" panose="020B0604020202020204" pitchFamily="34" charset="0"/>
              </a:rPr>
              <a:t>old hags claimed I am to be the Thane of Cawdor</a:t>
            </a:r>
            <a:r>
              <a:rPr lang="en-GB" sz="3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then… the </a:t>
            </a:r>
            <a:r>
              <a:rPr lang="en-GB" sz="3200" b="1" dirty="0">
                <a:solidFill>
                  <a:srgbClr val="FF0000"/>
                </a:solidFill>
                <a:latin typeface="Arial" panose="020B0604020202020204" pitchFamily="34" charset="0"/>
                <a:ea typeface="Calibri" panose="020F0502020204030204" pitchFamily="34" charset="0"/>
                <a:cs typeface="Arial" panose="020B0604020202020204" pitchFamily="34" charset="0"/>
              </a:rPr>
              <a:t>King of all Scotland! How foolish they were!” Macbeth </a:t>
            </a:r>
            <a:r>
              <a:rPr lang="en-GB" sz="3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laughed loudly.</a:t>
            </a:r>
            <a:endParaRPr lang="en-GB"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3075" name="Rectangle 3"/>
          <p:cNvSpPr>
            <a:spLocks noGrp="1" noChangeArrowheads="1"/>
          </p:cNvSpPr>
          <p:nvPr>
            <p:ph type="body" idx="1"/>
          </p:nvPr>
        </p:nvSpPr>
        <p:spPr>
          <a:xfrm>
            <a:off x="304799" y="1524000"/>
            <a:ext cx="11665527" cy="5105400"/>
          </a:xfrm>
        </p:spPr>
        <p:txBody>
          <a:bodyPr>
            <a:noAutofit/>
          </a:bodyPr>
          <a:lstStyle/>
          <a:p>
            <a:pPr eaLnBrk="1" hangingPunct="1">
              <a:buFont typeface="Wingdings" panose="05000000000000000000" pitchFamily="2" charset="2"/>
              <a:buChar char="ü"/>
            </a:pPr>
            <a:r>
              <a:rPr lang="en-GB" altLang="en-US" sz="3600" dirty="0">
                <a:latin typeface="Arial" panose="020B0604020202020204" pitchFamily="34" charset="0"/>
                <a:cs typeface="Arial" panose="020B0604020202020204" pitchFamily="34" charset="0"/>
              </a:rPr>
              <a:t>All of the spoken words must be put inside speech marks  “  ”</a:t>
            </a:r>
          </a:p>
          <a:p>
            <a:pPr eaLnBrk="1" hangingPunct="1">
              <a:buFont typeface="Wingdings" panose="05000000000000000000" pitchFamily="2" charset="2"/>
              <a:buChar char="ü"/>
            </a:pPr>
            <a:r>
              <a:rPr lang="en-GB" altLang="en-US" sz="3600" dirty="0">
                <a:latin typeface="Arial" panose="020B0604020202020204" pitchFamily="34" charset="0"/>
                <a:cs typeface="Arial" panose="020B0604020202020204" pitchFamily="34" charset="0"/>
              </a:rPr>
              <a:t>The first spoken word has a capital letter</a:t>
            </a:r>
          </a:p>
          <a:p>
            <a:pPr eaLnBrk="1" hangingPunct="1">
              <a:buFont typeface="Wingdings" panose="05000000000000000000" pitchFamily="2" charset="2"/>
              <a:buChar char="ü"/>
            </a:pPr>
            <a:r>
              <a:rPr lang="en-GB" altLang="en-US" sz="3600" dirty="0">
                <a:latin typeface="Arial" panose="020B0604020202020204" pitchFamily="34" charset="0"/>
                <a:cs typeface="Arial" panose="020B0604020202020204" pitchFamily="34" charset="0"/>
              </a:rPr>
              <a:t>The punctuation at the end of the speech goes BEFORE the ”</a:t>
            </a:r>
          </a:p>
          <a:p>
            <a:pPr eaLnBrk="1" hangingPunct="1">
              <a:buFont typeface="Wingdings" panose="05000000000000000000" pitchFamily="2" charset="2"/>
              <a:buChar char="ü"/>
            </a:pPr>
            <a:r>
              <a:rPr lang="en-GB" altLang="en-US" sz="3600" dirty="0">
                <a:latin typeface="Arial" panose="020B0604020202020204" pitchFamily="34" charset="0"/>
                <a:cs typeface="Arial" panose="020B0604020202020204" pitchFamily="34" charset="0"/>
              </a:rPr>
              <a:t>The first word of the reporting clause does NOT have a capital letter.</a:t>
            </a:r>
          </a:p>
          <a:p>
            <a:pPr eaLnBrk="1" hangingPunct="1">
              <a:buFont typeface="Wingdings" panose="05000000000000000000" pitchFamily="2" charset="2"/>
              <a:buChar char="ü"/>
            </a:pPr>
            <a:r>
              <a:rPr lang="en-GB" altLang="en-US" sz="3600" dirty="0">
                <a:latin typeface="Arial" panose="020B0604020202020204" pitchFamily="34" charset="0"/>
                <a:cs typeface="Arial" panose="020B0604020202020204" pitchFamily="34" charset="0"/>
              </a:rPr>
              <a:t>Use an adverb </a:t>
            </a:r>
            <a:r>
              <a:rPr lang="en-GB" altLang="en-US" sz="3600" dirty="0" smtClean="0">
                <a:latin typeface="Arial" panose="020B0604020202020204" pitchFamily="34" charset="0"/>
                <a:cs typeface="Arial" panose="020B0604020202020204" pitchFamily="34" charset="0"/>
              </a:rPr>
              <a:t>or adverbial with </a:t>
            </a:r>
            <a:r>
              <a:rPr lang="en-GB" altLang="en-US" sz="3600" dirty="0">
                <a:latin typeface="Arial" panose="020B0604020202020204" pitchFamily="34" charset="0"/>
                <a:cs typeface="Arial" panose="020B0604020202020204" pitchFamily="34" charset="0"/>
              </a:rPr>
              <a:t>the reporting clause.</a:t>
            </a:r>
          </a:p>
          <a:p>
            <a:pPr eaLnBrk="1" hangingPunct="1">
              <a:buFont typeface="Wingdings" panose="05000000000000000000" pitchFamily="2" charset="2"/>
              <a:buChar char="ü"/>
            </a:pPr>
            <a:r>
              <a:rPr lang="en-GB" altLang="en-US" sz="3600" dirty="0">
                <a:latin typeface="Arial" panose="020B0604020202020204" pitchFamily="34" charset="0"/>
                <a:cs typeface="Arial" panose="020B0604020202020204" pitchFamily="34" charset="0"/>
              </a:rPr>
              <a:t>Miss a line for a new speaker.</a:t>
            </a:r>
          </a:p>
          <a:p>
            <a:pPr eaLnBrk="1" hangingPunct="1">
              <a:buFont typeface="Wingdings" panose="05000000000000000000" pitchFamily="2" charset="2"/>
              <a:buChar char="ü"/>
            </a:pPr>
            <a:endParaRPr lang="en-GB" altLang="en-US" sz="3600" dirty="0" smtClean="0">
              <a:solidFill>
                <a:srgbClr val="FFFF00"/>
              </a:solidFill>
              <a:latin typeface="Arial" panose="020B0604020202020204" pitchFamily="34" charset="0"/>
              <a:cs typeface="Arial" panose="020B0604020202020204" pitchFamily="34" charset="0"/>
            </a:endParaRPr>
          </a:p>
          <a:p>
            <a:pPr eaLnBrk="1" hangingPunct="1">
              <a:buFontTx/>
              <a:buNone/>
            </a:pPr>
            <a:endParaRPr lang="en-GB" altLang="en-US" sz="3600" dirty="0" smtClean="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2184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7628" y="1538790"/>
            <a:ext cx="6642738" cy="1338828"/>
          </a:xfrm>
          <a:prstGeom prst="rect">
            <a:avLst/>
          </a:prstGeom>
        </p:spPr>
        <p:txBody>
          <a:bodyPr wrap="square">
            <a:spAutoFit/>
          </a:bodyPr>
          <a:lstStyle/>
          <a:p>
            <a:pPr algn="ctr"/>
            <a:r>
              <a:rPr lang="en-GB" sz="4050" b="1" dirty="0">
                <a:solidFill>
                  <a:srgbClr val="FF0000"/>
                </a:solidFill>
                <a:latin typeface="Segoe Script" panose="030B0504020000000003" pitchFamily="66" charset="0"/>
              </a:rPr>
              <a:t>Proof read </a:t>
            </a:r>
            <a:r>
              <a:rPr lang="en-GB" sz="4050" dirty="0">
                <a:latin typeface="Segoe Script" panose="030B0504020000000003" pitchFamily="66" charset="0"/>
              </a:rPr>
              <a:t>your own work.</a:t>
            </a:r>
          </a:p>
        </p:txBody>
      </p:sp>
      <p:sp>
        <p:nvSpPr>
          <p:cNvPr id="5" name="Rectangle 4"/>
          <p:cNvSpPr/>
          <p:nvPr/>
        </p:nvSpPr>
        <p:spPr>
          <a:xfrm>
            <a:off x="2680855" y="2966286"/>
            <a:ext cx="6642738" cy="1962076"/>
          </a:xfrm>
          <a:prstGeom prst="rect">
            <a:avLst/>
          </a:prstGeom>
        </p:spPr>
        <p:txBody>
          <a:bodyPr wrap="square">
            <a:spAutoFit/>
          </a:bodyPr>
          <a:lstStyle/>
          <a:p>
            <a:pPr algn="ctr"/>
            <a:r>
              <a:rPr lang="en-GB" sz="4050" b="1" dirty="0">
                <a:latin typeface="Segoe Script" panose="030B0504020000000003" pitchFamily="66" charset="0"/>
              </a:rPr>
              <a:t>Use a dictionary to check spelling that you’re unsure about</a:t>
            </a:r>
            <a:r>
              <a:rPr lang="en-GB" sz="4050" dirty="0">
                <a:latin typeface="Segoe Script" panose="030B0504020000000003" pitchFamily="66" charset="0"/>
              </a:rPr>
              <a:t>.</a:t>
            </a:r>
          </a:p>
        </p:txBody>
      </p:sp>
    </p:spTree>
    <p:extLst>
      <p:ext uri="{BB962C8B-B14F-4D97-AF65-F5344CB8AC3E}">
        <p14:creationId xmlns:p14="http://schemas.microsoft.com/office/powerpoint/2010/main" val="17286468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19" y="572028"/>
            <a:ext cx="5770750" cy="5777972"/>
          </a:xfrm>
          <a:prstGeom prst="rect">
            <a:avLst/>
          </a:prstGeom>
        </p:spPr>
      </p:pic>
      <p:sp>
        <p:nvSpPr>
          <p:cNvPr id="3" name="Rectangle 2"/>
          <p:cNvSpPr/>
          <p:nvPr/>
        </p:nvSpPr>
        <p:spPr>
          <a:xfrm>
            <a:off x="6454242" y="1064644"/>
            <a:ext cx="5571504" cy="4524315"/>
          </a:xfrm>
          <a:prstGeom prst="rect">
            <a:avLst/>
          </a:prstGeom>
        </p:spPr>
        <p:txBody>
          <a:bodyPr wrap="square">
            <a:spAutoFit/>
          </a:bodyPr>
          <a:lstStyle/>
          <a:p>
            <a:r>
              <a:rPr lang="en-GB" sz="3600" dirty="0" smtClean="0">
                <a:latin typeface="Arial" panose="020B0604020202020204" pitchFamily="34" charset="0"/>
                <a:cs typeface="Arial" panose="020B0604020202020204" pitchFamily="34" charset="0"/>
              </a:rPr>
              <a:t>These sentences are boring and need your help to get better!</a:t>
            </a:r>
          </a:p>
          <a:p>
            <a:endParaRPr lang="en-GB" sz="3600" dirty="0" smtClean="0">
              <a:latin typeface="Arial" panose="020B0604020202020204" pitchFamily="34" charset="0"/>
              <a:cs typeface="Arial" panose="020B0604020202020204" pitchFamily="34" charset="0"/>
            </a:endParaRPr>
          </a:p>
          <a:p>
            <a:r>
              <a:rPr lang="en-GB" sz="3600" dirty="0" smtClean="0">
                <a:latin typeface="Arial" panose="020B0604020202020204" pitchFamily="34" charset="0"/>
                <a:cs typeface="Arial" panose="020B0604020202020204" pitchFamily="34" charset="0"/>
              </a:rPr>
              <a:t>The heath was smoky. Marie stood in the trench. She held the mask to her face.</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86829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111" y="0"/>
            <a:ext cx="9170514" cy="6858000"/>
          </a:xfrm>
          <a:prstGeom prst="rect">
            <a:avLst/>
          </a:prstGeom>
        </p:spPr>
      </p:pic>
    </p:spTree>
    <p:extLst>
      <p:ext uri="{BB962C8B-B14F-4D97-AF65-F5344CB8AC3E}">
        <p14:creationId xmlns:p14="http://schemas.microsoft.com/office/powerpoint/2010/main" val="21105310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88288" y="260649"/>
            <a:ext cx="6642738" cy="715581"/>
          </a:xfrm>
          <a:prstGeom prst="rect">
            <a:avLst/>
          </a:prstGeom>
        </p:spPr>
        <p:txBody>
          <a:bodyPr wrap="square">
            <a:spAutoFit/>
          </a:bodyPr>
          <a:lstStyle/>
          <a:p>
            <a:pPr algn="ctr"/>
            <a:r>
              <a:rPr lang="en-GB" sz="4050" b="1" dirty="0">
                <a:solidFill>
                  <a:srgbClr val="00B050"/>
                </a:solidFill>
                <a:latin typeface="Segoe Script" panose="030B0504020000000003" pitchFamily="66" charset="0"/>
              </a:rPr>
              <a:t>Edit</a:t>
            </a:r>
            <a:r>
              <a:rPr lang="en-GB" sz="4050" b="1" dirty="0">
                <a:solidFill>
                  <a:srgbClr val="FF0000"/>
                </a:solidFill>
                <a:latin typeface="Segoe Script" panose="030B0504020000000003" pitchFamily="66" charset="0"/>
              </a:rPr>
              <a:t> </a:t>
            </a:r>
            <a:r>
              <a:rPr lang="en-GB" sz="4050" dirty="0">
                <a:latin typeface="Segoe Script" panose="030B0504020000000003" pitchFamily="66" charset="0"/>
              </a:rPr>
              <a:t>your own work.</a:t>
            </a:r>
          </a:p>
        </p:txBody>
      </p:sp>
      <p:sp>
        <p:nvSpPr>
          <p:cNvPr id="9" name="Rectangle 8"/>
          <p:cNvSpPr/>
          <p:nvPr/>
        </p:nvSpPr>
        <p:spPr>
          <a:xfrm>
            <a:off x="304800" y="1268761"/>
            <a:ext cx="11693236" cy="3539430"/>
          </a:xfrm>
          <a:prstGeom prst="rect">
            <a:avLst/>
          </a:prstGeom>
        </p:spPr>
        <p:txBody>
          <a:bodyPr wrap="square">
            <a:spAutoFit/>
          </a:bodyPr>
          <a:lstStyle/>
          <a:p>
            <a:pPr marL="514350" indent="-514350">
              <a:buFont typeface="+mj-lt"/>
              <a:buAutoNum type="arabicPeriod"/>
            </a:pPr>
            <a:r>
              <a:rPr lang="en-GB" sz="3200" dirty="0">
                <a:latin typeface="Segoe Script" panose="030B0504020000000003" pitchFamily="66" charset="0"/>
                <a:cs typeface="Arial" panose="020B0604020202020204" pitchFamily="34" charset="0"/>
              </a:rPr>
              <a:t>Vocabulary for precision (expanded noun phrases, adverbials).</a:t>
            </a:r>
          </a:p>
          <a:p>
            <a:pPr marL="514350" indent="-514350">
              <a:buFont typeface="+mj-lt"/>
              <a:buAutoNum type="arabicPeriod"/>
            </a:pPr>
            <a:r>
              <a:rPr lang="en-GB" sz="3200" dirty="0">
                <a:latin typeface="Segoe Script" panose="030B0504020000000003" pitchFamily="66" charset="0"/>
                <a:cs typeface="Arial" panose="020B0604020202020204" pitchFamily="34" charset="0"/>
              </a:rPr>
              <a:t>Figurative language (conveying the gloomy atmosphere…the sense of impending doom).</a:t>
            </a:r>
          </a:p>
          <a:p>
            <a:pPr marL="514350" indent="-514350">
              <a:buFont typeface="+mj-lt"/>
              <a:buAutoNum type="arabicPeriod"/>
            </a:pPr>
            <a:r>
              <a:rPr lang="en-GB" sz="3200" dirty="0">
                <a:latin typeface="Segoe Script" panose="030B0504020000000003" pitchFamily="66" charset="0"/>
                <a:cs typeface="Arial" panose="020B0604020202020204" pitchFamily="34" charset="0"/>
              </a:rPr>
              <a:t>Accurate speech that conveys how the characters are feeling.</a:t>
            </a:r>
          </a:p>
          <a:p>
            <a:pPr marL="514350" indent="-514350">
              <a:buFont typeface="+mj-lt"/>
              <a:buAutoNum type="arabicPeriod"/>
            </a:pPr>
            <a:r>
              <a:rPr lang="en-GB" sz="3200" dirty="0">
                <a:latin typeface="Segoe Script" panose="030B0504020000000003" pitchFamily="66" charset="0"/>
                <a:cs typeface="Arial" panose="020B0604020202020204" pitchFamily="34" charset="0"/>
              </a:rPr>
              <a:t>3 x WOW </a:t>
            </a:r>
            <a:r>
              <a:rPr lang="en-GB" sz="3200" dirty="0" smtClean="0">
                <a:latin typeface="Segoe Script" panose="030B0504020000000003" pitchFamily="66" charset="0"/>
                <a:cs typeface="Arial" panose="020B0604020202020204" pitchFamily="34" charset="0"/>
              </a:rPr>
              <a:t>words (although, rough, thorough) </a:t>
            </a:r>
            <a:endParaRPr lang="en-GB" sz="3200" dirty="0">
              <a:latin typeface="Segoe Script" panose="030B0504020000000003" pitchFamily="66" charset="0"/>
              <a:cs typeface="Arial" panose="020B0604020202020204" pitchFamily="34" charset="0"/>
            </a:endParaRPr>
          </a:p>
        </p:txBody>
      </p:sp>
    </p:spTree>
    <p:extLst>
      <p:ext uri="{BB962C8B-B14F-4D97-AF65-F5344CB8AC3E}">
        <p14:creationId xmlns:p14="http://schemas.microsoft.com/office/powerpoint/2010/main" val="5005532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47628" y="1646802"/>
            <a:ext cx="6642738" cy="1938992"/>
          </a:xfrm>
          <a:prstGeom prst="rect">
            <a:avLst/>
          </a:prstGeom>
        </p:spPr>
        <p:txBody>
          <a:bodyPr wrap="square">
            <a:spAutoFit/>
          </a:bodyPr>
          <a:lstStyle/>
          <a:p>
            <a:pPr algn="ctr"/>
            <a:r>
              <a:rPr lang="en-GB" sz="6000" b="1" dirty="0">
                <a:latin typeface="Arial" panose="020B0604020202020204" pitchFamily="34" charset="0"/>
                <a:cs typeface="Arial" panose="020B0604020202020204" pitchFamily="34" charset="0"/>
              </a:rPr>
              <a:t>Let’s look at a few examples</a:t>
            </a:r>
            <a:r>
              <a:rPr lang="en-GB" sz="6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47931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47628" y="1646802"/>
            <a:ext cx="6642738" cy="2123658"/>
          </a:xfrm>
          <a:prstGeom prst="rect">
            <a:avLst/>
          </a:prstGeom>
        </p:spPr>
        <p:txBody>
          <a:bodyPr wrap="square">
            <a:spAutoFit/>
          </a:bodyPr>
          <a:lstStyle/>
          <a:p>
            <a:pPr algn="ctr"/>
            <a:r>
              <a:rPr lang="en-GB" sz="6600" b="1" dirty="0">
                <a:latin typeface="Arial" panose="020B0604020202020204" pitchFamily="34" charset="0"/>
                <a:cs typeface="Arial" panose="020B0604020202020204" pitchFamily="34" charset="0"/>
              </a:rPr>
              <a:t>Complete your redrafts!</a:t>
            </a:r>
            <a:endParaRPr lang="en-GB" sz="6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16257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1634" y="1322768"/>
            <a:ext cx="6642738" cy="2169825"/>
          </a:xfrm>
          <a:prstGeom prst="rect">
            <a:avLst/>
          </a:prstGeom>
          <a:noFill/>
        </p:spPr>
        <p:txBody>
          <a:bodyPr wrap="square" rtlCol="0">
            <a:spAutoFit/>
          </a:bodyPr>
          <a:lstStyle/>
          <a:p>
            <a:pPr algn="ctr"/>
            <a:r>
              <a:rPr lang="en-GB" sz="4500" b="1" u="sng" dirty="0">
                <a:latin typeface="Arial" panose="020B0604020202020204" pitchFamily="34" charset="0"/>
                <a:cs typeface="Arial" panose="020B0604020202020204" pitchFamily="34" charset="0"/>
              </a:rPr>
              <a:t>Week </a:t>
            </a:r>
            <a:r>
              <a:rPr lang="en-GB" sz="4500" b="1" u="sng" dirty="0" smtClean="0">
                <a:latin typeface="Arial" panose="020B0604020202020204" pitchFamily="34" charset="0"/>
                <a:cs typeface="Arial" panose="020B0604020202020204" pitchFamily="34" charset="0"/>
              </a:rPr>
              <a:t>30 </a:t>
            </a:r>
            <a:endParaRPr lang="en-GB" sz="4500" b="1" u="sng" dirty="0">
              <a:latin typeface="Arial" panose="020B0604020202020204" pitchFamily="34" charset="0"/>
              <a:cs typeface="Arial" panose="020B0604020202020204" pitchFamily="34" charset="0"/>
            </a:endParaRPr>
          </a:p>
          <a:p>
            <a:pPr algn="ctr"/>
            <a:r>
              <a:rPr lang="en-GB" sz="4500" b="1" u="sng" dirty="0" smtClean="0">
                <a:latin typeface="Arial" panose="020B0604020202020204" pitchFamily="34" charset="0"/>
                <a:cs typeface="Arial" panose="020B0604020202020204" pitchFamily="34" charset="0"/>
              </a:rPr>
              <a:t>Friday </a:t>
            </a:r>
            <a:r>
              <a:rPr lang="en-GB" sz="4500" b="1" u="sng" dirty="0">
                <a:latin typeface="Arial" panose="020B0604020202020204" pitchFamily="34" charset="0"/>
                <a:cs typeface="Arial" panose="020B0604020202020204" pitchFamily="34" charset="0"/>
              </a:rPr>
              <a:t>Spellings</a:t>
            </a:r>
          </a:p>
          <a:p>
            <a:endParaRPr lang="en-GB" sz="4500" b="1" dirty="0"/>
          </a:p>
        </p:txBody>
      </p:sp>
      <p:sp>
        <p:nvSpPr>
          <p:cNvPr id="4" name="TextBox 3"/>
          <p:cNvSpPr txBox="1"/>
          <p:nvPr/>
        </p:nvSpPr>
        <p:spPr>
          <a:xfrm>
            <a:off x="2999877" y="3492593"/>
            <a:ext cx="6246251" cy="1477328"/>
          </a:xfrm>
          <a:prstGeom prst="rect">
            <a:avLst/>
          </a:prstGeom>
          <a:noFill/>
        </p:spPr>
        <p:txBody>
          <a:bodyPr wrap="square" rtlCol="0">
            <a:spAutoFit/>
          </a:bodyPr>
          <a:lstStyle/>
          <a:p>
            <a:pPr algn="ctr"/>
            <a:r>
              <a:rPr lang="en-GB" sz="4500" b="1" dirty="0">
                <a:latin typeface="Arial" panose="020B0604020202020204" pitchFamily="34" charset="0"/>
                <a:cs typeface="Arial" panose="020B0604020202020204" pitchFamily="34" charset="0"/>
              </a:rPr>
              <a:t>a</a:t>
            </a:r>
            <a:r>
              <a:rPr lang="en-GB" sz="4500" b="1" dirty="0" smtClean="0">
                <a:latin typeface="Arial" panose="020B0604020202020204" pitchFamily="34" charset="0"/>
                <a:cs typeface="Arial" panose="020B0604020202020204" pitchFamily="34" charset="0"/>
              </a:rPr>
              <a:t>dverbials of time and place</a:t>
            </a:r>
            <a:endParaRPr lang="en-GB" sz="4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9496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p:nvPr/>
        </p:nvSpPr>
        <p:spPr>
          <a:xfrm>
            <a:off x="277091" y="129165"/>
            <a:ext cx="11656291" cy="169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800"/>
              <a:buFont typeface="Arial"/>
              <a:buNone/>
            </a:pPr>
            <a:r>
              <a:rPr lang="en-GB" sz="4800" dirty="0" smtClean="0">
                <a:solidFill>
                  <a:schemeClr val="dk1"/>
                </a:solidFill>
                <a:latin typeface="Arial"/>
                <a:ea typeface="Arial"/>
                <a:cs typeface="Arial"/>
                <a:sym typeface="Arial"/>
              </a:rPr>
              <a:t>Let’s </a:t>
            </a:r>
            <a:r>
              <a:rPr lang="en-GB" sz="4800" dirty="0">
                <a:solidFill>
                  <a:schemeClr val="dk1"/>
                </a:solidFill>
                <a:latin typeface="Arial"/>
                <a:ea typeface="Arial"/>
                <a:cs typeface="Arial"/>
                <a:sym typeface="Arial"/>
              </a:rPr>
              <a:t>remind ourselves of this week’s </a:t>
            </a:r>
            <a:r>
              <a:rPr lang="en-GB" sz="4800" dirty="0" smtClean="0">
                <a:solidFill>
                  <a:schemeClr val="dk1"/>
                </a:solidFill>
                <a:latin typeface="Arial"/>
                <a:ea typeface="Arial"/>
                <a:cs typeface="Arial"/>
                <a:sym typeface="Arial"/>
              </a:rPr>
              <a:t>spellings…</a:t>
            </a:r>
            <a:endParaRPr dirty="0"/>
          </a:p>
        </p:txBody>
      </p:sp>
      <p:pic>
        <p:nvPicPr>
          <p:cNvPr id="11" name="Picture 10"/>
          <p:cNvPicPr>
            <a:picLocks noChangeAspect="1"/>
          </p:cNvPicPr>
          <p:nvPr/>
        </p:nvPicPr>
        <p:blipFill rotWithShape="1">
          <a:blip r:embed="rId3"/>
          <a:srcRect l="40923" t="15283" r="40923" b="52235"/>
          <a:stretch/>
        </p:blipFill>
        <p:spPr>
          <a:xfrm>
            <a:off x="8939069" y="1821165"/>
            <a:ext cx="1895186" cy="4793008"/>
          </a:xfrm>
          <a:prstGeom prst="rect">
            <a:avLst/>
          </a:prstGeom>
          <a:effectLst>
            <a:outerShdw blurRad="50800" dist="38100" dir="13500000" algn="br" rotWithShape="0">
              <a:prstClr val="black">
                <a:alpha val="40000"/>
              </a:prstClr>
            </a:outerShdw>
          </a:effectLst>
        </p:spPr>
      </p:pic>
      <p:pic>
        <p:nvPicPr>
          <p:cNvPr id="12" name="Picture 11"/>
          <p:cNvPicPr>
            <a:picLocks noChangeAspect="1"/>
          </p:cNvPicPr>
          <p:nvPr/>
        </p:nvPicPr>
        <p:blipFill rotWithShape="1">
          <a:blip r:embed="rId4"/>
          <a:srcRect l="41021" t="15389" r="41021" b="52316"/>
          <a:stretch/>
        </p:blipFill>
        <p:spPr>
          <a:xfrm>
            <a:off x="1361064" y="1821165"/>
            <a:ext cx="1890135" cy="4802891"/>
          </a:xfrm>
          <a:prstGeom prst="rect">
            <a:avLst/>
          </a:prstGeom>
          <a:effectLst>
            <a:outerShdw blurRad="50800" dist="38100" dir="13500000" algn="br" rotWithShape="0">
              <a:prstClr val="black">
                <a:alpha val="40000"/>
              </a:prstClr>
            </a:outerShdw>
          </a:effectLst>
        </p:spPr>
      </p:pic>
      <p:sp>
        <p:nvSpPr>
          <p:cNvPr id="2" name="TextBox 1"/>
          <p:cNvSpPr txBox="1"/>
          <p:nvPr/>
        </p:nvSpPr>
        <p:spPr>
          <a:xfrm>
            <a:off x="1008422" y="1331638"/>
            <a:ext cx="2595418" cy="369332"/>
          </a:xfrm>
          <a:prstGeom prst="rect">
            <a:avLst/>
          </a:prstGeom>
          <a:noFill/>
        </p:spPr>
        <p:txBody>
          <a:bodyPr wrap="square" rtlCol="0">
            <a:spAutoFit/>
          </a:bodyPr>
          <a:lstStyle/>
          <a:p>
            <a:pPr algn="ctr"/>
            <a:r>
              <a:rPr lang="en-GB" b="1" u="sng" dirty="0">
                <a:latin typeface="Arial" panose="020B0604020202020204" pitchFamily="34" charset="0"/>
                <a:cs typeface="Arial" panose="020B0604020202020204" pitchFamily="34" charset="0"/>
              </a:rPr>
              <a:t>a</a:t>
            </a:r>
            <a:r>
              <a:rPr lang="en-GB" b="1" u="sng" dirty="0" smtClean="0">
                <a:latin typeface="Arial" panose="020B0604020202020204" pitchFamily="34" charset="0"/>
                <a:cs typeface="Arial" panose="020B0604020202020204" pitchFamily="34" charset="0"/>
              </a:rPr>
              <a:t>dverbials of time</a:t>
            </a:r>
            <a:endParaRPr lang="en-GB" b="1" u="sng" dirty="0">
              <a:latin typeface="Arial" panose="020B0604020202020204" pitchFamily="34" charset="0"/>
              <a:cs typeface="Arial" panose="020B0604020202020204" pitchFamily="34" charset="0"/>
            </a:endParaRPr>
          </a:p>
        </p:txBody>
      </p:sp>
      <p:sp>
        <p:nvSpPr>
          <p:cNvPr id="14" name="TextBox 13"/>
          <p:cNvSpPr txBox="1"/>
          <p:nvPr/>
        </p:nvSpPr>
        <p:spPr>
          <a:xfrm>
            <a:off x="8588953" y="1331638"/>
            <a:ext cx="2595418" cy="369332"/>
          </a:xfrm>
          <a:prstGeom prst="rect">
            <a:avLst/>
          </a:prstGeom>
          <a:noFill/>
        </p:spPr>
        <p:txBody>
          <a:bodyPr wrap="square" rtlCol="0">
            <a:spAutoFit/>
          </a:bodyPr>
          <a:lstStyle/>
          <a:p>
            <a:pPr algn="ctr"/>
            <a:r>
              <a:rPr lang="en-GB" b="1" u="sng" dirty="0">
                <a:latin typeface="Arial" panose="020B0604020202020204" pitchFamily="34" charset="0"/>
                <a:cs typeface="Arial" panose="020B0604020202020204" pitchFamily="34" charset="0"/>
              </a:rPr>
              <a:t>a</a:t>
            </a:r>
            <a:r>
              <a:rPr lang="en-GB" b="1" u="sng" dirty="0" smtClean="0">
                <a:latin typeface="Arial" panose="020B0604020202020204" pitchFamily="34" charset="0"/>
                <a:cs typeface="Arial" panose="020B0604020202020204" pitchFamily="34" charset="0"/>
              </a:rPr>
              <a:t>dverbials of place</a:t>
            </a:r>
            <a:endParaRPr lang="en-GB"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84887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1346" y="1791854"/>
            <a:ext cx="10455564" cy="2585323"/>
          </a:xfrm>
          <a:prstGeom prst="rect">
            <a:avLst/>
          </a:prstGeom>
          <a:noFill/>
        </p:spPr>
        <p:txBody>
          <a:bodyPr wrap="square" rtlCol="0">
            <a:spAutoFit/>
          </a:bodyPr>
          <a:lstStyle/>
          <a:p>
            <a:pPr algn="ctr"/>
            <a:r>
              <a:rPr lang="en-GB" sz="5400" b="1" dirty="0" smtClean="0">
                <a:latin typeface="Arial" panose="020B0604020202020204" pitchFamily="34" charset="0"/>
                <a:cs typeface="Arial" panose="020B0604020202020204" pitchFamily="34" charset="0"/>
              </a:rPr>
              <a:t>Complete the look, say, cover, write and check activity for your twenty words.</a:t>
            </a:r>
            <a:endParaRPr lang="en-GB"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66744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413164" y="142101"/>
            <a:ext cx="9144000" cy="2545680"/>
          </a:xfrm>
        </p:spPr>
        <p:txBody>
          <a:bodyPr>
            <a:noAutofit/>
          </a:bodyPr>
          <a:lstStyle/>
          <a:p>
            <a:pPr marL="0" indent="0" algn="ctr">
              <a:buNone/>
            </a:pPr>
            <a:r>
              <a:rPr lang="en-GB" sz="6000" b="1" dirty="0">
                <a:latin typeface="Segoe Script" panose="020B0504020000000003" pitchFamily="34" charset="0"/>
                <a:cs typeface="Arial" panose="020B0604020202020204" pitchFamily="34" charset="0"/>
              </a:rPr>
              <a:t>What were the three predictions made by the witches?</a:t>
            </a:r>
          </a:p>
        </p:txBody>
      </p:sp>
      <p:sp>
        <p:nvSpPr>
          <p:cNvPr id="4" name="Rectangle 3"/>
          <p:cNvSpPr/>
          <p:nvPr/>
        </p:nvSpPr>
        <p:spPr>
          <a:xfrm>
            <a:off x="0" y="2872579"/>
            <a:ext cx="12192000" cy="2800767"/>
          </a:xfrm>
          <a:prstGeom prst="rect">
            <a:avLst/>
          </a:prstGeom>
        </p:spPr>
        <p:txBody>
          <a:bodyPr wrap="square">
            <a:spAutoFit/>
          </a:bodyPr>
          <a:lstStyle/>
          <a:p>
            <a:pPr marL="342900" lvl="0" indent="-342900">
              <a:spcAft>
                <a:spcPts val="0"/>
              </a:spcAft>
              <a:buFont typeface="+mj-lt"/>
              <a:buAutoNum type="arabicParenR"/>
            </a:pPr>
            <a:r>
              <a:rPr lang="en-GB" sz="4400" dirty="0">
                <a:latin typeface="Arial" panose="020B0604020202020204" pitchFamily="34" charset="0"/>
                <a:ea typeface="Calibri" panose="020F0502020204030204" pitchFamily="34" charset="0"/>
                <a:cs typeface="Arial" panose="020B0604020202020204" pitchFamily="34" charset="0"/>
              </a:rPr>
              <a:t>Macbeth will become Thane of Cawdor. </a:t>
            </a:r>
          </a:p>
          <a:p>
            <a:pPr marL="342900" lvl="0" indent="-342900">
              <a:spcAft>
                <a:spcPts val="0"/>
              </a:spcAft>
              <a:buFont typeface="+mj-lt"/>
              <a:buAutoNum type="arabicParenR"/>
            </a:pPr>
            <a:r>
              <a:rPr lang="en-GB" sz="4400" dirty="0" smtClean="0">
                <a:latin typeface="Arial" panose="020B0604020202020204" pitchFamily="34" charset="0"/>
                <a:ea typeface="Calibri" panose="020F0502020204030204" pitchFamily="34" charset="0"/>
                <a:cs typeface="Arial" panose="020B0604020202020204" pitchFamily="34" charset="0"/>
              </a:rPr>
              <a:t>Macbeth </a:t>
            </a:r>
            <a:r>
              <a:rPr lang="en-GB" sz="4400" dirty="0">
                <a:latin typeface="Arial" panose="020B0604020202020204" pitchFamily="34" charset="0"/>
                <a:ea typeface="Calibri" panose="020F0502020204030204" pitchFamily="34" charset="0"/>
                <a:cs typeface="Arial" panose="020B0604020202020204" pitchFamily="34" charset="0"/>
              </a:rPr>
              <a:t>will become the King of Scotland.</a:t>
            </a:r>
          </a:p>
          <a:p>
            <a:pPr marL="342900" lvl="0" indent="-342900">
              <a:spcAft>
                <a:spcPts val="0"/>
              </a:spcAft>
              <a:buFont typeface="+mj-lt"/>
              <a:buAutoNum type="arabicParenR"/>
            </a:pPr>
            <a:r>
              <a:rPr lang="en-GB" sz="4400" dirty="0">
                <a:latin typeface="Arial" panose="020B0604020202020204" pitchFamily="34" charset="0"/>
                <a:ea typeface="Calibri" panose="020F0502020204030204" pitchFamily="34" charset="0"/>
                <a:cs typeface="Arial" panose="020B0604020202020204" pitchFamily="34" charset="0"/>
              </a:rPr>
              <a:t>Banquo will never rule in </a:t>
            </a:r>
            <a:r>
              <a:rPr lang="en-GB" sz="4400" dirty="0" smtClean="0">
                <a:latin typeface="Arial" panose="020B0604020202020204" pitchFamily="34" charset="0"/>
                <a:ea typeface="Calibri" panose="020F0502020204030204" pitchFamily="34" charset="0"/>
                <a:cs typeface="Arial" panose="020B0604020202020204" pitchFamily="34" charset="0"/>
              </a:rPr>
              <a:t>Scotland. However, future generations of </a:t>
            </a:r>
            <a:r>
              <a:rPr lang="en-GB" sz="4400" dirty="0" err="1" smtClean="0">
                <a:latin typeface="Arial" panose="020B0604020202020204" pitchFamily="34" charset="0"/>
                <a:ea typeface="Calibri" panose="020F0502020204030204" pitchFamily="34" charset="0"/>
                <a:cs typeface="Arial" panose="020B0604020202020204" pitchFamily="34" charset="0"/>
              </a:rPr>
              <a:t>hs</a:t>
            </a:r>
            <a:r>
              <a:rPr lang="en-GB" sz="4400" dirty="0" smtClean="0">
                <a:latin typeface="Arial" panose="020B0604020202020204" pitchFamily="34" charset="0"/>
                <a:ea typeface="Calibri" panose="020F0502020204030204" pitchFamily="34" charset="0"/>
                <a:cs typeface="Arial" panose="020B0604020202020204" pitchFamily="34" charset="0"/>
              </a:rPr>
              <a:t> family will</a:t>
            </a:r>
            <a:r>
              <a:rPr lang="en-GB" sz="4400" dirty="0">
                <a:latin typeface="Arial" panose="020B0604020202020204" pitchFamily="34" charset="0"/>
                <a:ea typeface="Calibri" panose="020F0502020204030204" pitchFamily="34" charset="0"/>
                <a:cs typeface="Arial" panose="020B0604020202020204" pitchFamily="34" charset="0"/>
              </a:rPr>
              <a:t>…</a:t>
            </a:r>
            <a:endParaRPr lang="en-GB" sz="4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2844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1" nodeType="clickEffect">
                                  <p:stCondLst>
                                    <p:cond delay="0"/>
                                  </p:stCondLst>
                                  <p:childTnLst>
                                    <p:anim calcmode="lin" valueType="num">
                                      <p:cBhvr>
                                        <p:cTn id="14" dur="1000"/>
                                        <p:tgtEl>
                                          <p:spTgt spid="4"/>
                                        </p:tgtEl>
                                        <p:attrNameLst>
                                          <p:attrName>ppt_w</p:attrName>
                                        </p:attrNameLst>
                                      </p:cBhvr>
                                      <p:tavLst>
                                        <p:tav tm="0">
                                          <p:val>
                                            <p:strVal val="ppt_w"/>
                                          </p:val>
                                        </p:tav>
                                        <p:tav tm="100000">
                                          <p:val>
                                            <p:fltVal val="0"/>
                                          </p:val>
                                        </p:tav>
                                      </p:tavLst>
                                    </p:anim>
                                    <p:anim calcmode="lin" valueType="num">
                                      <p:cBhvr>
                                        <p:cTn id="15" dur="1000"/>
                                        <p:tgtEl>
                                          <p:spTgt spid="4"/>
                                        </p:tgtEl>
                                        <p:attrNameLst>
                                          <p:attrName>ppt_h</p:attrName>
                                        </p:attrNameLst>
                                      </p:cBhvr>
                                      <p:tavLst>
                                        <p:tav tm="0">
                                          <p:val>
                                            <p:strVal val="ppt_h"/>
                                          </p:val>
                                        </p:tav>
                                        <p:tav tm="100000">
                                          <p:val>
                                            <p:fltVal val="0"/>
                                          </p:val>
                                        </p:tav>
                                      </p:tavLst>
                                    </p:anim>
                                    <p:anim calcmode="lin" valueType="num">
                                      <p:cBhvr>
                                        <p:cTn id="16" dur="1000"/>
                                        <p:tgtEl>
                                          <p:spTgt spid="4"/>
                                        </p:tgtEl>
                                        <p:attrNameLst>
                                          <p:attrName>style.rotation</p:attrName>
                                        </p:attrNameLst>
                                      </p:cBhvr>
                                      <p:tavLst>
                                        <p:tav tm="0">
                                          <p:val>
                                            <p:fltVal val="0"/>
                                          </p:val>
                                        </p:tav>
                                        <p:tav tm="100000">
                                          <p:val>
                                            <p:fltVal val="90"/>
                                          </p:val>
                                        </p:tav>
                                      </p:tavLst>
                                    </p:anim>
                                    <p:animEffect transition="out" filter="fade">
                                      <p:cBhvr>
                                        <p:cTn id="17" dur="1000"/>
                                        <p:tgtEl>
                                          <p:spTgt spid="4"/>
                                        </p:tgtEl>
                                      </p:cBhvr>
                                    </p:animEffect>
                                    <p:set>
                                      <p:cBhvr>
                                        <p:cTn id="1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rotWithShape="1">
          <a:blip r:embed="rId3"/>
          <a:srcRect l="14169" t="36000" r="49606" b="24675"/>
          <a:stretch/>
        </p:blipFill>
        <p:spPr>
          <a:xfrm>
            <a:off x="4506571" y="2177311"/>
            <a:ext cx="3744416" cy="2998608"/>
          </a:xfrm>
          <a:prstGeom prst="rect">
            <a:avLst/>
          </a:prstGeom>
        </p:spPr>
      </p:pic>
      <p:sp>
        <p:nvSpPr>
          <p:cNvPr id="3" name="TextBox 2"/>
          <p:cNvSpPr txBox="1"/>
          <p:nvPr/>
        </p:nvSpPr>
        <p:spPr>
          <a:xfrm>
            <a:off x="1775520" y="430414"/>
            <a:ext cx="3168352" cy="830997"/>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How do the witches look, move, speak?</a:t>
            </a:r>
          </a:p>
        </p:txBody>
      </p:sp>
      <p:sp>
        <p:nvSpPr>
          <p:cNvPr id="7" name="TextBox 6"/>
          <p:cNvSpPr txBox="1"/>
          <p:nvPr/>
        </p:nvSpPr>
        <p:spPr>
          <a:xfrm>
            <a:off x="2685697" y="5611313"/>
            <a:ext cx="6912768" cy="1138773"/>
          </a:xfrm>
          <a:prstGeom prst="rect">
            <a:avLst/>
          </a:prstGeom>
          <a:noFill/>
        </p:spPr>
        <p:txBody>
          <a:bodyPr wrap="square" rtlCol="0">
            <a:spAutoFit/>
          </a:bodyPr>
          <a:lstStyle/>
          <a:p>
            <a:pPr algn="ctr"/>
            <a:r>
              <a:rPr lang="en-GB" sz="3400" b="1" dirty="0">
                <a:solidFill>
                  <a:srgbClr val="FF0000"/>
                </a:solidFill>
                <a:latin typeface="Arial" panose="020B0604020202020204" pitchFamily="34" charset="0"/>
                <a:cs typeface="Arial" panose="020B0604020202020204" pitchFamily="34" charset="0"/>
              </a:rPr>
              <a:t>Use a simile, a metaphor and personification</a:t>
            </a:r>
          </a:p>
        </p:txBody>
      </p:sp>
      <p:sp>
        <p:nvSpPr>
          <p:cNvPr id="8" name="TextBox 7"/>
          <p:cNvSpPr txBox="1"/>
          <p:nvPr/>
        </p:nvSpPr>
        <p:spPr>
          <a:xfrm>
            <a:off x="5954911" y="382198"/>
            <a:ext cx="4592153" cy="1569660"/>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How does the atmosphere change, when the witches appear (the weather, the heath)?</a:t>
            </a:r>
            <a:endParaRPr lang="en-GB" sz="3200" b="1" dirty="0">
              <a:latin typeface="Arial" panose="020B0604020202020204" pitchFamily="34" charset="0"/>
              <a:cs typeface="Arial" panose="020B0604020202020204" pitchFamily="34" charset="0"/>
            </a:endParaRPr>
          </a:p>
        </p:txBody>
      </p:sp>
      <p:sp>
        <p:nvSpPr>
          <p:cNvPr id="9" name="TextBox 8"/>
          <p:cNvSpPr txBox="1"/>
          <p:nvPr/>
        </p:nvSpPr>
        <p:spPr>
          <a:xfrm>
            <a:off x="1491281" y="3590746"/>
            <a:ext cx="3168352" cy="1569660"/>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How do Macbeth and Banquo feel when they see the apparition?</a:t>
            </a:r>
          </a:p>
        </p:txBody>
      </p:sp>
    </p:spTree>
    <p:extLst>
      <p:ext uri="{BB962C8B-B14F-4D97-AF65-F5344CB8AC3E}">
        <p14:creationId xmlns:p14="http://schemas.microsoft.com/office/powerpoint/2010/main" val="285064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855" y="332656"/>
            <a:ext cx="11757890" cy="5078313"/>
          </a:xfrm>
          <a:prstGeom prst="rect">
            <a:avLst/>
          </a:prstGeom>
        </p:spPr>
        <p:txBody>
          <a:bodyPr wrap="square">
            <a:spAutoFit/>
          </a:bodyPr>
          <a:lstStyle/>
          <a:p>
            <a:r>
              <a:rPr lang="en-GB" sz="2700" dirty="0">
                <a:latin typeface="Segoe Script" panose="030B0504020000000003" pitchFamily="66" charset="0"/>
                <a:ea typeface="Calibri" panose="020F0502020204030204" pitchFamily="34" charset="0"/>
                <a:cs typeface="Times New Roman" panose="02020603050405020304" pitchFamily="18" charset="0"/>
              </a:rPr>
              <a:t>Very soon, Macbeth and Banquo had embarked on their long trek across the heath and back to King Duncan’s castle, on High </a:t>
            </a:r>
            <a:r>
              <a:rPr lang="en-GB" sz="2700" dirty="0" err="1">
                <a:latin typeface="Segoe Script" panose="030B0504020000000003" pitchFamily="66" charset="0"/>
                <a:ea typeface="Calibri" panose="020F0502020204030204" pitchFamily="34" charset="0"/>
                <a:cs typeface="Times New Roman" panose="02020603050405020304" pitchFamily="18" charset="0"/>
              </a:rPr>
              <a:t>Dunsinane</a:t>
            </a:r>
            <a:r>
              <a:rPr lang="en-GB" sz="2700" dirty="0">
                <a:latin typeface="Segoe Script" panose="030B0504020000000003" pitchFamily="66" charset="0"/>
                <a:ea typeface="Calibri" panose="020F0502020204030204" pitchFamily="34" charset="0"/>
                <a:cs typeface="Times New Roman" panose="02020603050405020304" pitchFamily="18" charset="0"/>
              </a:rPr>
              <a:t> Hill. As they approached the mid-point in their travels, the sky changed from a blazing red to a bruising blue and black; clouds gathered, suggesting impending doom. Within seconds, the men were choking and spluttering in a thick, soupy mist. Their steeds reared up awkwardly on their back legs, neighing frantically - three bizarre spectres swiftly rose from the marshy ground, hooting and guffawing, speaking in tongues to Macbeth and Banquo and wrapping themselves around their legs like deadly vipers.</a:t>
            </a:r>
          </a:p>
        </p:txBody>
      </p:sp>
    </p:spTree>
    <p:extLst>
      <p:ext uri="{BB962C8B-B14F-4D97-AF65-F5344CB8AC3E}">
        <p14:creationId xmlns:p14="http://schemas.microsoft.com/office/powerpoint/2010/main" val="30679004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371802" y="188640"/>
            <a:ext cx="9144000" cy="2304256"/>
          </a:xfrm>
        </p:spPr>
        <p:txBody>
          <a:bodyPr>
            <a:noAutofit/>
          </a:bodyPr>
          <a:lstStyle/>
          <a:p>
            <a:pPr marL="0" indent="0" algn="ctr">
              <a:buNone/>
            </a:pPr>
            <a:r>
              <a:rPr lang="en-GB" sz="4400" b="1" dirty="0">
                <a:latin typeface="Segoe Script" panose="020B0504020000000003" pitchFamily="34" charset="0"/>
                <a:cs typeface="Arial" panose="020B0604020202020204" pitchFamily="34" charset="0"/>
              </a:rPr>
              <a:t>Write your next paragraph, describing the scene when the witches appear. </a:t>
            </a:r>
          </a:p>
        </p:txBody>
      </p:sp>
      <p:sp>
        <p:nvSpPr>
          <p:cNvPr id="4" name="Content Placeholder 2"/>
          <p:cNvSpPr txBox="1">
            <a:spLocks/>
          </p:cNvSpPr>
          <p:nvPr/>
        </p:nvSpPr>
        <p:spPr>
          <a:xfrm>
            <a:off x="1658818" y="2488725"/>
            <a:ext cx="8856984" cy="238043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GB" dirty="0">
                <a:latin typeface="Arial" panose="020B0604020202020204" pitchFamily="34" charset="0"/>
                <a:cs typeface="Arial" panose="020B0604020202020204" pitchFamily="34" charset="0"/>
              </a:rPr>
              <a:t>Vocabulary for precision (expanded noun phrases, adverbials).</a:t>
            </a:r>
          </a:p>
          <a:p>
            <a:pPr marL="514350" indent="-514350">
              <a:buFont typeface="+mj-lt"/>
              <a:buAutoNum type="arabicPeriod"/>
            </a:pPr>
            <a:r>
              <a:rPr lang="en-GB" dirty="0">
                <a:latin typeface="Arial" panose="020B0604020202020204" pitchFamily="34" charset="0"/>
                <a:cs typeface="Arial" panose="020B0604020202020204" pitchFamily="34" charset="0"/>
              </a:rPr>
              <a:t>Figurative language (convey the gloomy atmosphere…the sense of impending doom).</a:t>
            </a:r>
          </a:p>
        </p:txBody>
      </p:sp>
      <p:sp>
        <p:nvSpPr>
          <p:cNvPr id="5" name="TextBox 4"/>
          <p:cNvSpPr txBox="1"/>
          <p:nvPr/>
        </p:nvSpPr>
        <p:spPr>
          <a:xfrm>
            <a:off x="2423592" y="5085184"/>
            <a:ext cx="7200800" cy="707886"/>
          </a:xfrm>
          <a:prstGeom prst="rect">
            <a:avLst/>
          </a:prstGeom>
          <a:noFill/>
        </p:spPr>
        <p:txBody>
          <a:bodyPr wrap="square" rtlCol="0">
            <a:spAutoFit/>
          </a:bodyPr>
          <a:lstStyle/>
          <a:p>
            <a:pPr algn="ctr"/>
            <a:r>
              <a:rPr lang="en-GB" sz="4000" dirty="0">
                <a:solidFill>
                  <a:srgbClr val="FF0000"/>
                </a:solidFill>
                <a:latin typeface="Britannic Bold" panose="020B0903060703020204" pitchFamily="34" charset="0"/>
              </a:rPr>
              <a:t>Write a line, miss a line</a:t>
            </a:r>
          </a:p>
        </p:txBody>
      </p:sp>
    </p:spTree>
    <p:extLst>
      <p:ext uri="{BB962C8B-B14F-4D97-AF65-F5344CB8AC3E}">
        <p14:creationId xmlns:p14="http://schemas.microsoft.com/office/powerpoint/2010/main" val="22650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2049</Words>
  <Application>Microsoft Office PowerPoint</Application>
  <PresentationFormat>Widescreen</PresentationFormat>
  <Paragraphs>508</Paragraphs>
  <Slides>55</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55</vt:i4>
      </vt:variant>
    </vt:vector>
  </HeadingPairs>
  <TitlesOfParts>
    <vt:vector size="67" baseType="lpstr">
      <vt:lpstr>Arial</vt:lpstr>
      <vt:lpstr>Britannic Bold</vt:lpstr>
      <vt:lpstr>Calibri</vt:lpstr>
      <vt:lpstr>Calibri Light</vt:lpstr>
      <vt:lpstr>Sassoon Infant Rg</vt:lpstr>
      <vt:lpstr>Segoe Script</vt:lpstr>
      <vt:lpstr>Times New Roman</vt:lpstr>
      <vt:lpstr>Twinkl</vt:lpstr>
      <vt:lpstr>Twinkl SemiBold</vt:lpstr>
      <vt:lpstr>Twinkl Thin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“Those old hags claimed I am to be the Thane of Cawdor… then… the King of all Scotland! How foolish they were!” Macbeth laughed loudly.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Fitzpatrick, Patrick</dc:creator>
  <cp:lastModifiedBy>Fitzpatrick, Patrick</cp:lastModifiedBy>
  <cp:revision>22</cp:revision>
  <dcterms:created xsi:type="dcterms:W3CDTF">2021-04-10T07:05:03Z</dcterms:created>
  <dcterms:modified xsi:type="dcterms:W3CDTF">2021-04-14T09:57:19Z</dcterms:modified>
</cp:coreProperties>
</file>