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5" r:id="rId2"/>
    <p:sldId id="320" r:id="rId3"/>
    <p:sldId id="321" r:id="rId4"/>
    <p:sldId id="322" r:id="rId5"/>
    <p:sldId id="323" r:id="rId6"/>
    <p:sldId id="307" r:id="rId7"/>
    <p:sldId id="363" r:id="rId8"/>
    <p:sldId id="368" r:id="rId9"/>
    <p:sldId id="369" r:id="rId10"/>
    <p:sldId id="356" r:id="rId11"/>
    <p:sldId id="331" r:id="rId12"/>
    <p:sldId id="373" r:id="rId13"/>
    <p:sldId id="333" r:id="rId14"/>
    <p:sldId id="334" r:id="rId15"/>
    <p:sldId id="353" r:id="rId16"/>
    <p:sldId id="335" r:id="rId17"/>
    <p:sldId id="364" r:id="rId18"/>
    <p:sldId id="370" r:id="rId19"/>
    <p:sldId id="371" r:id="rId20"/>
    <p:sldId id="372" r:id="rId21"/>
    <p:sldId id="357" r:id="rId22"/>
    <p:sldId id="325" r:id="rId23"/>
    <p:sldId id="326" r:id="rId24"/>
    <p:sldId id="327" r:id="rId25"/>
    <p:sldId id="328" r:id="rId26"/>
    <p:sldId id="358" r:id="rId27"/>
    <p:sldId id="308" r:id="rId28"/>
    <p:sldId id="329" r:id="rId29"/>
    <p:sldId id="309" r:id="rId30"/>
    <p:sldId id="330" r:id="rId31"/>
    <p:sldId id="365" r:id="rId32"/>
    <p:sldId id="367" r:id="rId33"/>
    <p:sldId id="36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059" autoAdjust="0"/>
  </p:normalViewPr>
  <p:slideViewPr>
    <p:cSldViewPr>
      <p:cViewPr varScale="1">
        <p:scale>
          <a:sx n="65" d="100"/>
          <a:sy n="65" d="100"/>
        </p:scale>
        <p:origin x="132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9B9E1-78B3-4178-A21D-E65F805AFF67}" type="datetimeFigureOut">
              <a:rPr lang="en-GB" smtClean="0"/>
              <a:t>14/04/2021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1452A-13F0-40EA-9E1E-7EDE23AB4819}" type="slidenum">
              <a:rPr lang="en-GB" smtClean="0"/>
              <a:t>‹#›</a:t>
            </a:fld>
            <a:endParaRPr lang="en-GB"/>
          </a:p>
        </p:txBody>
      </p:sp>
    </p:spTree>
    <p:extLst>
      <p:ext uri="{BB962C8B-B14F-4D97-AF65-F5344CB8AC3E}">
        <p14:creationId xmlns:p14="http://schemas.microsoft.com/office/powerpoint/2010/main" val="390386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B1452A-13F0-40EA-9E1E-7EDE23AB4819}" type="slidenum">
              <a:rPr lang="en-GB" smtClean="0"/>
              <a:t>23</a:t>
            </a:fld>
            <a:endParaRPr lang="en-GB"/>
          </a:p>
        </p:txBody>
      </p:sp>
    </p:spTree>
    <p:extLst>
      <p:ext uri="{BB962C8B-B14F-4D97-AF65-F5344CB8AC3E}">
        <p14:creationId xmlns:p14="http://schemas.microsoft.com/office/powerpoint/2010/main" val="421443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43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7F1236-9DA9-4A84-AE73-52EB476737C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37884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7F1236-9DA9-4A84-AE73-52EB476737C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38767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7F1236-9DA9-4A84-AE73-52EB476737C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6014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End Slide">
  <p:cSld name="6_End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6499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7F1236-9DA9-4A84-AE73-52EB476737C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411389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F1236-9DA9-4A84-AE73-52EB476737C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313880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7F1236-9DA9-4A84-AE73-52EB476737C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400365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7F1236-9DA9-4A84-AE73-52EB476737C5}" type="datetimeFigureOut">
              <a:rPr lang="en-GB" smtClean="0"/>
              <a:t>14/04/2021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417959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7F1236-9DA9-4A84-AE73-52EB476737C5}"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294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F1236-9DA9-4A84-AE73-52EB476737C5}" type="datetimeFigureOut">
              <a:rPr lang="en-GB" smtClean="0"/>
              <a:t>14/04/2021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316198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7F1236-9DA9-4A84-AE73-52EB476737C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8998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7F1236-9DA9-4A84-AE73-52EB476737C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98FA95-C6B9-4FF1-9815-C760C2F85A0F}" type="slidenum">
              <a:rPr lang="en-GB" smtClean="0"/>
              <a:t>‹#›</a:t>
            </a:fld>
            <a:endParaRPr lang="en-GB"/>
          </a:p>
        </p:txBody>
      </p:sp>
    </p:spTree>
    <p:extLst>
      <p:ext uri="{BB962C8B-B14F-4D97-AF65-F5344CB8AC3E}">
        <p14:creationId xmlns:p14="http://schemas.microsoft.com/office/powerpoint/2010/main" val="276340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F1236-9DA9-4A84-AE73-52EB476737C5}" type="datetimeFigureOut">
              <a:rPr lang="en-GB" smtClean="0"/>
              <a:t>14/04/2021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8FA95-C6B9-4FF1-9815-C760C2F85A0F}" type="slidenum">
              <a:rPr lang="en-GB" smtClean="0"/>
              <a:t>‹#›</a:t>
            </a:fld>
            <a:endParaRPr lang="en-GB"/>
          </a:p>
        </p:txBody>
      </p:sp>
    </p:spTree>
    <p:extLst>
      <p:ext uri="{BB962C8B-B14F-4D97-AF65-F5344CB8AC3E}">
        <p14:creationId xmlns:p14="http://schemas.microsoft.com/office/powerpoint/2010/main" val="136252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fnUq2_0FO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fnUq2_0FO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qfnUq2_0FOY"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qfnUq2_0FO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smtClean="0">
                <a:latin typeface="Arial" panose="020B0604020202020204" pitchFamily="34" charset="0"/>
                <a:cs typeface="Arial" panose="020B0604020202020204" pitchFamily="34" charset="0"/>
              </a:rPr>
              <a:t>Tuesday </a:t>
            </a:r>
            <a:r>
              <a:rPr lang="en-GB" sz="4500" b="1" u="sng" dirty="0">
                <a:latin typeface="Arial" panose="020B0604020202020204" pitchFamily="34" charset="0"/>
                <a:cs typeface="Arial" panose="020B0604020202020204" pitchFamily="34" charset="0"/>
              </a:rPr>
              <a:t>English</a:t>
            </a:r>
          </a:p>
          <a:p>
            <a:endParaRPr lang="en-GB" sz="4500" b="1" dirty="0"/>
          </a:p>
        </p:txBody>
      </p:sp>
      <p:sp>
        <p:nvSpPr>
          <p:cNvPr id="3" name="TextBox 2"/>
          <p:cNvSpPr txBox="1"/>
          <p:nvPr/>
        </p:nvSpPr>
        <p:spPr>
          <a:xfrm>
            <a:off x="1806446" y="3096357"/>
            <a:ext cx="5585114" cy="784830"/>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Macbeth narrative</a:t>
            </a:r>
          </a:p>
        </p:txBody>
      </p:sp>
    </p:spTree>
    <p:extLst>
      <p:ext uri="{BB962C8B-B14F-4D97-AF65-F5344CB8AC3E}">
        <p14:creationId xmlns:p14="http://schemas.microsoft.com/office/powerpoint/2010/main" val="12868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smtClean="0">
                <a:latin typeface="Arial" panose="020B0604020202020204" pitchFamily="34" charset="0"/>
                <a:cs typeface="Arial" panose="020B0604020202020204" pitchFamily="34" charset="0"/>
              </a:rPr>
              <a:t>Wednesday </a:t>
            </a:r>
            <a:r>
              <a:rPr lang="en-GB" sz="4500" b="1" u="sng" dirty="0">
                <a:latin typeface="Arial" panose="020B0604020202020204" pitchFamily="34" charset="0"/>
                <a:cs typeface="Arial" panose="020B0604020202020204" pitchFamily="34" charset="0"/>
              </a:rPr>
              <a:t>English</a:t>
            </a:r>
          </a:p>
          <a:p>
            <a:endParaRPr lang="en-GB" sz="4500" b="1" dirty="0"/>
          </a:p>
        </p:txBody>
      </p:sp>
      <p:sp>
        <p:nvSpPr>
          <p:cNvPr id="3" name="TextBox 2"/>
          <p:cNvSpPr txBox="1"/>
          <p:nvPr/>
        </p:nvSpPr>
        <p:spPr>
          <a:xfrm>
            <a:off x="1806446" y="3096357"/>
            <a:ext cx="5585114" cy="1477328"/>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Macbeth narrative – opening paragraph</a:t>
            </a:r>
          </a:p>
        </p:txBody>
      </p:sp>
    </p:spTree>
    <p:extLst>
      <p:ext uri="{BB962C8B-B14F-4D97-AF65-F5344CB8AC3E}">
        <p14:creationId xmlns:p14="http://schemas.microsoft.com/office/powerpoint/2010/main" val="203551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836712"/>
            <a:ext cx="8229600" cy="4525963"/>
          </a:xfrm>
        </p:spPr>
        <p:txBody>
          <a:bodyPr>
            <a:normAutofit/>
          </a:bodyPr>
          <a:lstStyle/>
          <a:p>
            <a:pPr marL="0" indent="0">
              <a:buNone/>
            </a:pPr>
            <a:r>
              <a:rPr lang="en-GB" sz="4000" b="1" dirty="0">
                <a:latin typeface="Arial" panose="020B0604020202020204" pitchFamily="34" charset="0"/>
                <a:cs typeface="Arial" panose="020B0604020202020204" pitchFamily="34" charset="0"/>
              </a:rPr>
              <a:t>B </a:t>
            </a:r>
            <a:r>
              <a:rPr lang="en-GB" sz="4000" b="1" u="sng"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g</a:t>
            </a:r>
          </a:p>
          <a:p>
            <a:pPr marL="0" indent="0">
              <a:buNone/>
            </a:pPr>
            <a:r>
              <a:rPr lang="en-GB" sz="4000" b="1" dirty="0">
                <a:latin typeface="Arial" panose="020B0604020202020204" pitchFamily="34" charset="0"/>
                <a:cs typeface="Arial" panose="020B0604020202020204" pitchFamily="34" charset="0"/>
              </a:rPr>
              <a:t>L </a:t>
            </a:r>
            <a:r>
              <a:rPr lang="en-GB" sz="4000" b="1" u="sng"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t</a:t>
            </a:r>
          </a:p>
          <a:p>
            <a:pPr marL="0" indent="0">
              <a:buNone/>
            </a:pPr>
            <a:r>
              <a:rPr lang="en-GB" sz="4000" b="1" dirty="0">
                <a:latin typeface="Arial" panose="020B0604020202020204" pitchFamily="34" charset="0"/>
                <a:cs typeface="Arial" panose="020B0604020202020204" pitchFamily="34" charset="0"/>
              </a:rPr>
              <a:t>Y </a:t>
            </a:r>
            <a:r>
              <a:rPr lang="en-GB" sz="4000" b="1" u="sng"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d</a:t>
            </a:r>
          </a:p>
          <a:p>
            <a:pPr marL="0" indent="0">
              <a:buNone/>
            </a:pPr>
            <a:r>
              <a:rPr lang="en-GB" sz="4000" b="1" dirty="0">
                <a:latin typeface="Arial" panose="020B0604020202020204" pitchFamily="34" charset="0"/>
                <a:cs typeface="Arial" panose="020B0604020202020204" pitchFamily="34" charset="0"/>
              </a:rPr>
              <a:t>N </a:t>
            </a:r>
            <a:r>
              <a:rPr lang="en-GB" sz="4000" b="1" u="sng"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y</a:t>
            </a:r>
          </a:p>
          <a:p>
            <a:pPr marL="0" indent="0">
              <a:buNone/>
            </a:pPr>
            <a:r>
              <a:rPr lang="en-GB" sz="4000" b="1" dirty="0">
                <a:latin typeface="Arial" panose="020B0604020202020204" pitchFamily="34" charset="0"/>
                <a:cs typeface="Arial" panose="020B0604020202020204" pitchFamily="34" charset="0"/>
              </a:rPr>
              <a:t>A </a:t>
            </a:r>
            <a:r>
              <a:rPr lang="en-GB" sz="4000" b="1" u="sng" dirty="0">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e</a:t>
            </a:r>
          </a:p>
          <a:p>
            <a:pPr marL="0" indent="0">
              <a:buNone/>
            </a:pP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88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30" t="29129" r="33438" b="18266"/>
          <a:stretch/>
        </p:blipFill>
        <p:spPr bwMode="auto">
          <a:xfrm>
            <a:off x="282710" y="1677848"/>
            <a:ext cx="2736475" cy="383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0337" y="2304922"/>
            <a:ext cx="540060" cy="16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1324873" y="4322884"/>
            <a:ext cx="912542" cy="16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p:nvSpPr>
        <p:spPr>
          <a:xfrm>
            <a:off x="1324873" y="3296905"/>
            <a:ext cx="540060" cy="16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1248015" y="5196189"/>
            <a:ext cx="1244763" cy="16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4247963" y="1752258"/>
            <a:ext cx="2610010" cy="369332"/>
          </a:xfrm>
          <a:prstGeom prst="rect">
            <a:avLst/>
          </a:prstGeom>
        </p:spPr>
        <p:txBody>
          <a:bodyPr wrap="none">
            <a:spAutoFit/>
          </a:bodyPr>
          <a:lstStyle/>
          <a:p>
            <a:r>
              <a:rPr lang="en-GB" b="1" dirty="0">
                <a:latin typeface="Segoe Script" panose="020B0504020000000003" pitchFamily="34" charset="0"/>
              </a:rPr>
              <a:t>What am I writing?</a:t>
            </a:r>
          </a:p>
        </p:txBody>
      </p:sp>
      <p:sp>
        <p:nvSpPr>
          <p:cNvPr id="9" name="Rectangle 8"/>
          <p:cNvSpPr/>
          <p:nvPr/>
        </p:nvSpPr>
        <p:spPr>
          <a:xfrm>
            <a:off x="4247964" y="2780929"/>
            <a:ext cx="3228769" cy="369332"/>
          </a:xfrm>
          <a:prstGeom prst="rect">
            <a:avLst/>
          </a:prstGeom>
        </p:spPr>
        <p:txBody>
          <a:bodyPr wrap="none">
            <a:spAutoFit/>
          </a:bodyPr>
          <a:lstStyle/>
          <a:p>
            <a:r>
              <a:rPr lang="en-GB" b="1" dirty="0">
                <a:latin typeface="Segoe Script" panose="020B0504020000000003" pitchFamily="34" charset="0"/>
              </a:rPr>
              <a:t>Who am I writing it for?</a:t>
            </a:r>
          </a:p>
        </p:txBody>
      </p:sp>
      <p:sp>
        <p:nvSpPr>
          <p:cNvPr id="10" name="Rectangle 9"/>
          <p:cNvSpPr/>
          <p:nvPr/>
        </p:nvSpPr>
        <p:spPr>
          <a:xfrm>
            <a:off x="4247963" y="3753037"/>
            <a:ext cx="2805576" cy="369332"/>
          </a:xfrm>
          <a:prstGeom prst="rect">
            <a:avLst/>
          </a:prstGeom>
        </p:spPr>
        <p:txBody>
          <a:bodyPr wrap="none">
            <a:spAutoFit/>
          </a:bodyPr>
          <a:lstStyle/>
          <a:p>
            <a:r>
              <a:rPr lang="en-GB" b="1" dirty="0">
                <a:latin typeface="Segoe Script" panose="020B0504020000000003" pitchFamily="34" charset="0"/>
              </a:rPr>
              <a:t>Why am I writing it?</a:t>
            </a:r>
          </a:p>
        </p:txBody>
      </p:sp>
      <p:sp>
        <p:nvSpPr>
          <p:cNvPr id="11" name="Rectangle 10"/>
          <p:cNvSpPr/>
          <p:nvPr/>
        </p:nvSpPr>
        <p:spPr>
          <a:xfrm>
            <a:off x="3448182" y="4747601"/>
            <a:ext cx="4334927" cy="369332"/>
          </a:xfrm>
          <a:prstGeom prst="rect">
            <a:avLst/>
          </a:prstGeom>
        </p:spPr>
        <p:txBody>
          <a:bodyPr wrap="square">
            <a:spAutoFit/>
          </a:bodyPr>
          <a:lstStyle/>
          <a:p>
            <a:pPr lvl="0"/>
            <a:r>
              <a:rPr lang="en-GB" b="1" dirty="0">
                <a:latin typeface="Segoe Script" panose="020B0504020000000003" pitchFamily="34" charset="0"/>
              </a:rPr>
              <a:t>What do I want the reader to do?</a:t>
            </a:r>
          </a:p>
        </p:txBody>
      </p:sp>
      <p:sp>
        <p:nvSpPr>
          <p:cNvPr id="12" name="Rectangle 11"/>
          <p:cNvSpPr/>
          <p:nvPr/>
        </p:nvSpPr>
        <p:spPr>
          <a:xfrm>
            <a:off x="3843523" y="2225740"/>
            <a:ext cx="3672800" cy="369332"/>
          </a:xfrm>
          <a:prstGeom prst="rect">
            <a:avLst/>
          </a:prstGeom>
        </p:spPr>
        <p:txBody>
          <a:bodyPr wrap="none">
            <a:spAutoFit/>
          </a:bodyPr>
          <a:lstStyle/>
          <a:p>
            <a:r>
              <a:rPr lang="en-GB" b="1" dirty="0">
                <a:solidFill>
                  <a:srgbClr val="FF0000"/>
                </a:solidFill>
                <a:latin typeface="Segoe Script" panose="020B0504020000000003" pitchFamily="34" charset="0"/>
              </a:rPr>
              <a:t>A narrative about Macbeth </a:t>
            </a:r>
          </a:p>
        </p:txBody>
      </p:sp>
      <p:sp>
        <p:nvSpPr>
          <p:cNvPr id="13" name="Rectangle 12"/>
          <p:cNvSpPr/>
          <p:nvPr/>
        </p:nvSpPr>
        <p:spPr>
          <a:xfrm>
            <a:off x="4421383" y="3197848"/>
            <a:ext cx="2900153" cy="369332"/>
          </a:xfrm>
          <a:prstGeom prst="rect">
            <a:avLst/>
          </a:prstGeom>
        </p:spPr>
        <p:txBody>
          <a:bodyPr wrap="none">
            <a:spAutoFit/>
          </a:bodyPr>
          <a:lstStyle/>
          <a:p>
            <a:r>
              <a:rPr lang="en-GB" b="1" dirty="0">
                <a:solidFill>
                  <a:srgbClr val="FF0000"/>
                </a:solidFill>
                <a:latin typeface="Segoe Script" panose="020B0504020000000003" pitchFamily="34" charset="0"/>
              </a:rPr>
              <a:t>Children aged 9 - 12</a:t>
            </a:r>
          </a:p>
        </p:txBody>
      </p:sp>
      <p:sp>
        <p:nvSpPr>
          <p:cNvPr id="14" name="Rectangle 13"/>
          <p:cNvSpPr/>
          <p:nvPr/>
        </p:nvSpPr>
        <p:spPr>
          <a:xfrm>
            <a:off x="4245560" y="4199148"/>
            <a:ext cx="3231975" cy="369332"/>
          </a:xfrm>
          <a:prstGeom prst="rect">
            <a:avLst/>
          </a:prstGeom>
        </p:spPr>
        <p:txBody>
          <a:bodyPr wrap="none">
            <a:spAutoFit/>
          </a:bodyPr>
          <a:lstStyle/>
          <a:p>
            <a:r>
              <a:rPr lang="en-GB" b="1" dirty="0">
                <a:solidFill>
                  <a:srgbClr val="FF0000"/>
                </a:solidFill>
                <a:latin typeface="Segoe Script" panose="020B0504020000000003" pitchFamily="34" charset="0"/>
              </a:rPr>
              <a:t>To entertain my readers.</a:t>
            </a:r>
          </a:p>
        </p:txBody>
      </p:sp>
      <p:sp>
        <p:nvSpPr>
          <p:cNvPr id="15" name="Rectangle 14"/>
          <p:cNvSpPr/>
          <p:nvPr/>
        </p:nvSpPr>
        <p:spPr>
          <a:xfrm>
            <a:off x="3025874" y="5228249"/>
            <a:ext cx="5673348" cy="369332"/>
          </a:xfrm>
          <a:prstGeom prst="rect">
            <a:avLst/>
          </a:prstGeom>
        </p:spPr>
        <p:txBody>
          <a:bodyPr wrap="none">
            <a:spAutoFit/>
          </a:bodyPr>
          <a:lstStyle/>
          <a:p>
            <a:r>
              <a:rPr lang="en-GB" b="1" dirty="0">
                <a:solidFill>
                  <a:srgbClr val="FF0000"/>
                </a:solidFill>
                <a:latin typeface="Segoe Script" panose="020B0504020000000003" pitchFamily="34" charset="0"/>
              </a:rPr>
              <a:t>Understand the dilemma, faced by Macbeth</a:t>
            </a:r>
          </a:p>
        </p:txBody>
      </p:sp>
    </p:spTree>
    <p:extLst>
      <p:ext uri="{BB962C8B-B14F-4D97-AF65-F5344CB8AC3E}">
        <p14:creationId xmlns:p14="http://schemas.microsoft.com/office/powerpoint/2010/main" val="37916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8332" y="836712"/>
            <a:ext cx="8291264" cy="17281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9600" dirty="0"/>
              <a:t>3 x wow words</a:t>
            </a:r>
          </a:p>
        </p:txBody>
      </p:sp>
      <p:sp>
        <p:nvSpPr>
          <p:cNvPr id="2" name="Rectangle 1"/>
          <p:cNvSpPr/>
          <p:nvPr/>
        </p:nvSpPr>
        <p:spPr>
          <a:xfrm>
            <a:off x="1356568" y="2924944"/>
            <a:ext cx="6494791" cy="769441"/>
          </a:xfrm>
          <a:prstGeom prst="rect">
            <a:avLst/>
          </a:prstGeom>
        </p:spPr>
        <p:txBody>
          <a:bodyPr wrap="none">
            <a:spAutoFit/>
          </a:bodyPr>
          <a:lstStyle/>
          <a:p>
            <a:r>
              <a:rPr lang="en-GB" sz="4400" b="1" dirty="0">
                <a:solidFill>
                  <a:srgbClr val="FF0000"/>
                </a:solidFill>
              </a:rPr>
              <a:t>although, rough, thorough </a:t>
            </a:r>
          </a:p>
        </p:txBody>
      </p:sp>
    </p:spTree>
    <p:extLst>
      <p:ext uri="{BB962C8B-B14F-4D97-AF65-F5344CB8AC3E}">
        <p14:creationId xmlns:p14="http://schemas.microsoft.com/office/powerpoint/2010/main" val="3210156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47" t="6512" r="14453" b="9114"/>
          <a:stretch/>
        </p:blipFill>
        <p:spPr bwMode="auto">
          <a:xfrm>
            <a:off x="0" y="101302"/>
            <a:ext cx="9144000" cy="68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555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4524315"/>
          </a:xfrm>
          <a:prstGeom prst="rect">
            <a:avLst/>
          </a:prstGeom>
        </p:spPr>
        <p:txBody>
          <a:bodyPr wrap="square">
            <a:spAutoFit/>
          </a:bodyPr>
          <a:lstStyle/>
          <a:p>
            <a:pPr>
              <a:spcAft>
                <a:spcPts val="0"/>
              </a:spcAft>
            </a:pPr>
            <a:r>
              <a:rPr lang="en-GB" sz="2400" dirty="0">
                <a:latin typeface="Segoe Script" panose="030B0504020000000003" pitchFamily="66" charset="0"/>
                <a:ea typeface="Calibri" panose="020F0502020204030204" pitchFamily="34" charset="0"/>
                <a:cs typeface="Times New Roman" panose="02020603050405020304" pitchFamily="18" charset="0"/>
              </a:rPr>
              <a:t>The conquest of the enemy was complete. As the great warrior, Macbeth, firmly planted the King’s flag into the marshy earth, his friend, Banquo, played a sombre victory beat on a lone drum. Aggressive crows swirled around their heads and squawked, the burned out shells of trees swayed in the harsh wind and the early afternoon sky was lit up by what remained of the purple glow of fire from the - now deserted - battleground. The two fine soldiers were burdened by the weight of guilt. Victory had been achieved but at what cost to their souls? </a:t>
            </a:r>
            <a:endParaRPr lang="en-GB" sz="2000" dirty="0">
              <a:effectLst/>
              <a:latin typeface="Segoe Script" panose="030B05040200000000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608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640"/>
            <a:ext cx="9144000" cy="4608512"/>
          </a:xfrm>
        </p:spPr>
        <p:txBody>
          <a:bodyPr>
            <a:noAutofit/>
          </a:bodyPr>
          <a:lstStyle/>
          <a:p>
            <a:pPr marL="0" indent="0" algn="ctr">
              <a:buNone/>
            </a:pPr>
            <a:r>
              <a:rPr lang="en-GB" sz="6000" b="1" dirty="0">
                <a:latin typeface="Segoe Script" panose="020B0504020000000003" pitchFamily="34" charset="0"/>
                <a:cs typeface="Arial" panose="020B0604020202020204" pitchFamily="34" charset="0"/>
              </a:rPr>
              <a:t>Write your opening paragraph, describing the scene after the battle. </a:t>
            </a:r>
          </a:p>
        </p:txBody>
      </p:sp>
      <p:sp>
        <p:nvSpPr>
          <p:cNvPr id="4" name="TextBox 3"/>
          <p:cNvSpPr txBox="1"/>
          <p:nvPr/>
        </p:nvSpPr>
        <p:spPr>
          <a:xfrm>
            <a:off x="899592" y="5085184"/>
            <a:ext cx="7200800" cy="707886"/>
          </a:xfrm>
          <a:prstGeom prst="rect">
            <a:avLst/>
          </a:prstGeom>
          <a:noFill/>
        </p:spPr>
        <p:txBody>
          <a:bodyPr wrap="square" rtlCol="0">
            <a:spAutoFit/>
          </a:bodyPr>
          <a:lstStyle/>
          <a:p>
            <a:pPr algn="ctr"/>
            <a:r>
              <a:rPr lang="en-GB" sz="4000" dirty="0">
                <a:solidFill>
                  <a:srgbClr val="FF0000"/>
                </a:solidFill>
                <a:latin typeface="Britannic Bold" panose="020B0903060703020204" pitchFamily="34" charset="0"/>
              </a:rPr>
              <a:t>Write a line, miss a line</a:t>
            </a:r>
          </a:p>
        </p:txBody>
      </p:sp>
    </p:spTree>
    <p:extLst>
      <p:ext uri="{BB962C8B-B14F-4D97-AF65-F5344CB8AC3E}">
        <p14:creationId xmlns:p14="http://schemas.microsoft.com/office/powerpoint/2010/main" val="11370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smtClean="0">
                <a:latin typeface="Arial" panose="020B0604020202020204" pitchFamily="34" charset="0"/>
                <a:cs typeface="Arial" panose="020B0604020202020204" pitchFamily="34" charset="0"/>
              </a:rPr>
              <a:t>Wednesday </a:t>
            </a:r>
            <a:r>
              <a:rPr lang="en-GB" sz="4500" b="1" u="sng" dirty="0">
                <a:latin typeface="Arial" panose="020B0604020202020204" pitchFamily="34" charset="0"/>
                <a:cs typeface="Arial" panose="020B0604020202020204" pitchFamily="34" charset="0"/>
              </a:rPr>
              <a:t>Spellings</a:t>
            </a:r>
          </a:p>
          <a:p>
            <a:endParaRPr lang="en-GB" sz="4500" b="1" dirty="0"/>
          </a:p>
        </p:txBody>
      </p:sp>
      <p:sp>
        <p:nvSpPr>
          <p:cNvPr id="3" name="TextBox 2"/>
          <p:cNvSpPr txBox="1"/>
          <p:nvPr/>
        </p:nvSpPr>
        <p:spPr>
          <a:xfrm>
            <a:off x="1806446" y="3096357"/>
            <a:ext cx="5585114" cy="784830"/>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a:t>
            </a:r>
            <a:r>
              <a:rPr lang="en-GB" sz="4500" b="1" dirty="0" err="1">
                <a:latin typeface="Arial" panose="020B0604020202020204" pitchFamily="34" charset="0"/>
                <a:cs typeface="Arial" panose="020B0604020202020204" pitchFamily="34" charset="0"/>
              </a:rPr>
              <a:t>ough</a:t>
            </a:r>
            <a:r>
              <a:rPr lang="en-GB" sz="4500" b="1" dirty="0">
                <a:latin typeface="Arial" panose="020B0604020202020204" pitchFamily="34" charset="0"/>
                <a:cs typeface="Arial" panose="020B0604020202020204" pitchFamily="34" charset="0"/>
              </a:rPr>
              <a:t> words #2</a:t>
            </a:r>
          </a:p>
        </p:txBody>
      </p:sp>
    </p:spTree>
    <p:extLst>
      <p:ext uri="{BB962C8B-B14F-4D97-AF65-F5344CB8AC3E}">
        <p14:creationId xmlns:p14="http://schemas.microsoft.com/office/powerpoint/2010/main" val="316621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EC59AFA5-A31C-344D-98BB-869A00336710}"/>
              </a:ext>
            </a:extLst>
          </p:cNvPr>
          <p:cNvPicPr>
            <a:picLocks noChangeAspect="1"/>
          </p:cNvPicPr>
          <p:nvPr/>
        </p:nvPicPr>
        <p:blipFill rotWithShape="1">
          <a:blip r:embed="rId2">
            <a:extLst>
              <a:ext uri="{28A0092B-C50C-407E-A947-70E740481C1C}">
                <a14:useLocalDpi xmlns:a14="http://schemas.microsoft.com/office/drawing/2010/main" val="0"/>
              </a:ext>
            </a:extLst>
          </a:blip>
          <a:srcRect b="17451"/>
          <a:stretch/>
        </p:blipFill>
        <p:spPr>
          <a:xfrm>
            <a:off x="1619672" y="185209"/>
            <a:ext cx="5904656" cy="6487581"/>
          </a:xfrm>
          <a:prstGeom prst="rect">
            <a:avLst/>
          </a:prstGeom>
        </p:spPr>
      </p:pic>
    </p:spTree>
    <p:extLst>
      <p:ext uri="{BB962C8B-B14F-4D97-AF65-F5344CB8AC3E}">
        <p14:creationId xmlns:p14="http://schemas.microsoft.com/office/powerpoint/2010/main" val="142984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EC59AFA5-A31C-344D-98BB-869A00336710}"/>
              </a:ext>
            </a:extLst>
          </p:cNvPr>
          <p:cNvPicPr>
            <a:picLocks noChangeAspect="1"/>
          </p:cNvPicPr>
          <p:nvPr/>
        </p:nvPicPr>
        <p:blipFill rotWithShape="1">
          <a:blip r:embed="rId2">
            <a:extLst>
              <a:ext uri="{28A0092B-C50C-407E-A947-70E740481C1C}">
                <a14:useLocalDpi xmlns:a14="http://schemas.microsoft.com/office/drawing/2010/main" val="0"/>
              </a:ext>
            </a:extLst>
          </a:blip>
          <a:srcRect t="82550"/>
          <a:stretch/>
        </p:blipFill>
        <p:spPr>
          <a:xfrm>
            <a:off x="683568" y="1268760"/>
            <a:ext cx="8060722" cy="2520280"/>
          </a:xfrm>
          <a:prstGeom prst="rect">
            <a:avLst/>
          </a:prstGeom>
        </p:spPr>
      </p:pic>
    </p:spTree>
    <p:extLst>
      <p:ext uri="{BB962C8B-B14F-4D97-AF65-F5344CB8AC3E}">
        <p14:creationId xmlns:p14="http://schemas.microsoft.com/office/powerpoint/2010/main" val="369422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l="3605" t="7518" b="15194"/>
          <a:stretch/>
        </p:blipFill>
        <p:spPr>
          <a:xfrm>
            <a:off x="3373612" y="404664"/>
            <a:ext cx="4030539" cy="2286000"/>
          </a:xfrm>
          <a:prstGeom prst="rect">
            <a:avLst/>
          </a:prstGeom>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62069" r="-1" b="19521"/>
          <a:stretch/>
        </p:blipFill>
        <p:spPr>
          <a:xfrm>
            <a:off x="7404151" y="395536"/>
            <a:ext cx="1738135" cy="2284345"/>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50783" t="4412" b="48522"/>
          <a:stretch/>
        </p:blipFill>
        <p:spPr>
          <a:xfrm>
            <a:off x="-1714" y="395536"/>
            <a:ext cx="3375326" cy="2304256"/>
          </a:xfrm>
          <a:prstGeom prst="rect">
            <a:avLst/>
          </a:prstGeom>
        </p:spPr>
      </p:pic>
      <p:sp>
        <p:nvSpPr>
          <p:cNvPr id="14" name="TextBox 13"/>
          <p:cNvSpPr txBox="1"/>
          <p:nvPr/>
        </p:nvSpPr>
        <p:spPr>
          <a:xfrm>
            <a:off x="251520" y="2924944"/>
            <a:ext cx="2664296" cy="1754326"/>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Great </a:t>
            </a:r>
            <a:r>
              <a:rPr lang="en-GB" sz="3600" b="1" dirty="0" err="1">
                <a:latin typeface="Arial" panose="020B0604020202020204" pitchFamily="34" charset="0"/>
                <a:cs typeface="Arial" panose="020B0604020202020204" pitchFamily="34" charset="0"/>
              </a:rPr>
              <a:t>Birnam</a:t>
            </a:r>
            <a:r>
              <a:rPr lang="en-GB" sz="3600" b="1" dirty="0">
                <a:latin typeface="Arial" panose="020B0604020202020204" pitchFamily="34" charset="0"/>
                <a:cs typeface="Arial" panose="020B0604020202020204" pitchFamily="34" charset="0"/>
              </a:rPr>
              <a:t> Wood</a:t>
            </a:r>
          </a:p>
        </p:txBody>
      </p:sp>
      <p:sp>
        <p:nvSpPr>
          <p:cNvPr id="15" name="TextBox 14"/>
          <p:cNvSpPr txBox="1"/>
          <p:nvPr/>
        </p:nvSpPr>
        <p:spPr>
          <a:xfrm>
            <a:off x="6375709" y="2924944"/>
            <a:ext cx="2664296" cy="1754326"/>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High </a:t>
            </a:r>
            <a:r>
              <a:rPr lang="en-GB" sz="3600" b="1" dirty="0" err="1">
                <a:latin typeface="Arial" panose="020B0604020202020204" pitchFamily="34" charset="0"/>
                <a:cs typeface="Arial" panose="020B0604020202020204" pitchFamily="34" charset="0"/>
              </a:rPr>
              <a:t>Dunsinane</a:t>
            </a:r>
            <a:r>
              <a:rPr lang="en-GB" sz="3600" b="1" dirty="0">
                <a:latin typeface="Arial" panose="020B0604020202020204" pitchFamily="34" charset="0"/>
                <a:cs typeface="Arial" panose="020B0604020202020204" pitchFamily="34" charset="0"/>
              </a:rPr>
              <a:t> Hill</a:t>
            </a:r>
          </a:p>
        </p:txBody>
      </p:sp>
      <p:sp>
        <p:nvSpPr>
          <p:cNvPr id="16" name="TextBox 15"/>
          <p:cNvSpPr txBox="1"/>
          <p:nvPr/>
        </p:nvSpPr>
        <p:spPr>
          <a:xfrm>
            <a:off x="3459893" y="2916447"/>
            <a:ext cx="2664296"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The </a:t>
            </a:r>
          </a:p>
          <a:p>
            <a:pPr algn="ctr"/>
            <a:r>
              <a:rPr lang="en-GB" sz="3600" b="1" dirty="0">
                <a:latin typeface="Arial" panose="020B0604020202020204" pitchFamily="34" charset="0"/>
                <a:cs typeface="Arial" panose="020B0604020202020204" pitchFamily="34" charset="0"/>
              </a:rPr>
              <a:t>Heath</a:t>
            </a:r>
          </a:p>
        </p:txBody>
      </p:sp>
      <p:sp>
        <p:nvSpPr>
          <p:cNvPr id="17" name="TextBox 16"/>
          <p:cNvSpPr txBox="1"/>
          <p:nvPr/>
        </p:nvSpPr>
        <p:spPr>
          <a:xfrm>
            <a:off x="395536" y="4924333"/>
            <a:ext cx="8424936"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Who lives in the castle on High </a:t>
            </a:r>
            <a:r>
              <a:rPr lang="en-GB" sz="3600" b="1" dirty="0" err="1">
                <a:latin typeface="Arial" panose="020B0604020202020204" pitchFamily="34" charset="0"/>
                <a:cs typeface="Arial" panose="020B0604020202020204" pitchFamily="34" charset="0"/>
              </a:rPr>
              <a:t>Dunsinane</a:t>
            </a:r>
            <a:r>
              <a:rPr lang="en-GB" sz="3600" b="1" dirty="0">
                <a:latin typeface="Arial" panose="020B0604020202020204" pitchFamily="34" charset="0"/>
                <a:cs typeface="Arial" panose="020B0604020202020204" pitchFamily="34" charset="0"/>
              </a:rPr>
              <a:t> Hill?</a:t>
            </a:r>
          </a:p>
        </p:txBody>
      </p:sp>
    </p:spTree>
    <p:extLst>
      <p:ext uri="{BB962C8B-B14F-4D97-AF65-F5344CB8AC3E}">
        <p14:creationId xmlns:p14="http://schemas.microsoft.com/office/powerpoint/2010/main" val="41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11D3DF2-13C6-E54E-AAF7-B8FB6A2A6E62}"/>
              </a:ext>
            </a:extLst>
          </p:cNvPr>
          <p:cNvPicPr>
            <a:picLocks noChangeAspect="1"/>
          </p:cNvPicPr>
          <p:nvPr/>
        </p:nvPicPr>
        <p:blipFill rotWithShape="1">
          <a:blip r:embed="rId2">
            <a:extLst>
              <a:ext uri="{28A0092B-C50C-407E-A947-70E740481C1C}">
                <a14:useLocalDpi xmlns:a14="http://schemas.microsoft.com/office/drawing/2010/main" val="0"/>
              </a:ext>
            </a:extLst>
          </a:blip>
          <a:srcRect b="29205"/>
          <a:stretch/>
        </p:blipFill>
        <p:spPr>
          <a:xfrm>
            <a:off x="175911" y="260648"/>
            <a:ext cx="4828137" cy="526771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AA67D63-1805-EC47-B6B7-D3B99B019C7B}"/>
              </a:ext>
            </a:extLst>
          </p:cNvPr>
          <p:cNvPicPr>
            <a:picLocks noChangeAspect="1"/>
          </p:cNvPicPr>
          <p:nvPr/>
        </p:nvPicPr>
        <p:blipFill rotWithShape="1">
          <a:blip r:embed="rId2">
            <a:extLst>
              <a:ext uri="{28A0092B-C50C-407E-A947-70E740481C1C}">
                <a14:useLocalDpi xmlns:a14="http://schemas.microsoft.com/office/drawing/2010/main" val="0"/>
              </a:ext>
            </a:extLst>
          </a:blip>
          <a:srcRect t="71399"/>
          <a:stretch/>
        </p:blipFill>
        <p:spPr>
          <a:xfrm>
            <a:off x="5004048" y="1772816"/>
            <a:ext cx="4084128" cy="1800200"/>
          </a:xfrm>
          <a:prstGeom prst="rect">
            <a:avLst/>
          </a:prstGeom>
        </p:spPr>
      </p:pic>
    </p:spTree>
    <p:extLst>
      <p:ext uri="{BB962C8B-B14F-4D97-AF65-F5344CB8AC3E}">
        <p14:creationId xmlns:p14="http://schemas.microsoft.com/office/powerpoint/2010/main" val="313715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smtClean="0">
                <a:latin typeface="Arial" panose="020B0604020202020204" pitchFamily="34" charset="0"/>
                <a:cs typeface="Arial" panose="020B0604020202020204" pitchFamily="34" charset="0"/>
              </a:rPr>
              <a:t>Thursday </a:t>
            </a:r>
            <a:r>
              <a:rPr lang="en-GB" sz="4500" b="1" u="sng" dirty="0">
                <a:latin typeface="Arial" panose="020B0604020202020204" pitchFamily="34" charset="0"/>
                <a:cs typeface="Arial" panose="020B0604020202020204" pitchFamily="34" charset="0"/>
              </a:rPr>
              <a:t>English</a:t>
            </a:r>
          </a:p>
          <a:p>
            <a:endParaRPr lang="en-GB" sz="4500" b="1" dirty="0"/>
          </a:p>
        </p:txBody>
      </p:sp>
      <p:sp>
        <p:nvSpPr>
          <p:cNvPr id="3" name="TextBox 2"/>
          <p:cNvSpPr txBox="1"/>
          <p:nvPr/>
        </p:nvSpPr>
        <p:spPr>
          <a:xfrm>
            <a:off x="1806446" y="3096357"/>
            <a:ext cx="5585114" cy="2169825"/>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Macbeth narrative – the witches’ predictions</a:t>
            </a:r>
          </a:p>
        </p:txBody>
      </p:sp>
    </p:spTree>
    <p:extLst>
      <p:ext uri="{BB962C8B-B14F-4D97-AF65-F5344CB8AC3E}">
        <p14:creationId xmlns:p14="http://schemas.microsoft.com/office/powerpoint/2010/main" val="421562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l="3605" t="7518" b="15194"/>
          <a:stretch/>
        </p:blipFill>
        <p:spPr>
          <a:xfrm>
            <a:off x="1403648" y="404664"/>
            <a:ext cx="6000503" cy="3403304"/>
          </a:xfrm>
          <a:prstGeom prst="rect">
            <a:avLst/>
          </a:prstGeom>
        </p:spPr>
      </p:pic>
      <p:sp>
        <p:nvSpPr>
          <p:cNvPr id="17" name="TextBox 16"/>
          <p:cNvSpPr txBox="1"/>
          <p:nvPr/>
        </p:nvSpPr>
        <p:spPr>
          <a:xfrm>
            <a:off x="395536" y="4077072"/>
            <a:ext cx="8424936"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Let’s remind ourselves about the heath… </a:t>
            </a:r>
          </a:p>
        </p:txBody>
      </p:sp>
    </p:spTree>
    <p:extLst>
      <p:ext uri="{BB962C8B-B14F-4D97-AF65-F5344CB8AC3E}">
        <p14:creationId xmlns:p14="http://schemas.microsoft.com/office/powerpoint/2010/main" val="38471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rotWithShape="1">
          <a:blip r:embed="rId4"/>
          <a:srcRect l="14169" t="36000" r="49606" b="19201"/>
          <a:stretch/>
        </p:blipFill>
        <p:spPr>
          <a:xfrm>
            <a:off x="4771788" y="1268760"/>
            <a:ext cx="4104456" cy="3744416"/>
          </a:xfrm>
          <a:prstGeom prst="rect">
            <a:avLst/>
          </a:prstGeom>
        </p:spPr>
      </p:pic>
      <p:sp>
        <p:nvSpPr>
          <p:cNvPr id="3" name="Rectangle 2"/>
          <p:cNvSpPr/>
          <p:nvPr/>
        </p:nvSpPr>
        <p:spPr>
          <a:xfrm>
            <a:off x="207255" y="2794800"/>
            <a:ext cx="4572000" cy="523220"/>
          </a:xfrm>
          <a:prstGeom prst="rect">
            <a:avLst/>
          </a:prstGeom>
        </p:spPr>
        <p:txBody>
          <a:bodyPr>
            <a:spAutoFit/>
          </a:bodyPr>
          <a:lstStyle/>
          <a:p>
            <a:r>
              <a:rPr lang="en-GB" sz="2800" dirty="0">
                <a:latin typeface="Arial" panose="020B0604020202020204" pitchFamily="34" charset="0"/>
                <a:cs typeface="Arial" panose="020B0604020202020204" pitchFamily="34" charset="0"/>
              </a:rPr>
              <a:t>They are witches! </a:t>
            </a:r>
          </a:p>
        </p:txBody>
      </p:sp>
      <p:sp>
        <p:nvSpPr>
          <p:cNvPr id="4" name="Rectangle 3"/>
          <p:cNvSpPr/>
          <p:nvPr/>
        </p:nvSpPr>
        <p:spPr>
          <a:xfrm>
            <a:off x="210683" y="476672"/>
            <a:ext cx="4572000" cy="1815882"/>
          </a:xfrm>
          <a:prstGeom prst="rect">
            <a:avLst/>
          </a:prstGeom>
        </p:spPr>
        <p:txBody>
          <a:bodyPr>
            <a:spAutoFit/>
          </a:bodyPr>
          <a:lstStyle/>
          <a:p>
            <a:r>
              <a:rPr lang="en-GB" sz="2800" dirty="0">
                <a:latin typeface="Arial" panose="020B0604020202020204" pitchFamily="34" charset="0"/>
                <a:cs typeface="Arial" panose="020B0604020202020204" pitchFamily="34" charset="0"/>
              </a:rPr>
              <a:t>There are some other creatures on this heath, some special creatures. What creatures are they? </a:t>
            </a:r>
          </a:p>
        </p:txBody>
      </p:sp>
      <p:sp>
        <p:nvSpPr>
          <p:cNvPr id="8" name="Rectangle 7"/>
          <p:cNvSpPr/>
          <p:nvPr/>
        </p:nvSpPr>
        <p:spPr>
          <a:xfrm>
            <a:off x="207255" y="4320678"/>
            <a:ext cx="4281762" cy="138499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The witches gather in the mist and rain on the heath and are talking…</a:t>
            </a:r>
          </a:p>
        </p:txBody>
      </p:sp>
    </p:spTree>
    <p:extLst>
      <p:ext uri="{BB962C8B-B14F-4D97-AF65-F5344CB8AC3E}">
        <p14:creationId xmlns:p14="http://schemas.microsoft.com/office/powerpoint/2010/main" val="42267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rmAutofit fontScale="90000"/>
          </a:bodyPr>
          <a:lstStyle/>
          <a:p>
            <a:r>
              <a:rPr lang="en-GB" b="1" dirty="0">
                <a:solidFill>
                  <a:srgbClr val="00B050"/>
                </a:solidFill>
                <a:latin typeface="Comic Sans MS" pitchFamily="66" charset="0"/>
              </a:rPr>
              <a:t>Today, I want you to create an effective piece of poetry.</a:t>
            </a:r>
          </a:p>
        </p:txBody>
      </p:sp>
      <p:sp>
        <p:nvSpPr>
          <p:cNvPr id="3" name="Subtitle 2"/>
          <p:cNvSpPr>
            <a:spLocks noGrp="1"/>
          </p:cNvSpPr>
          <p:nvPr>
            <p:ph type="subTitle" idx="1"/>
          </p:nvPr>
        </p:nvSpPr>
        <p:spPr>
          <a:xfrm>
            <a:off x="107504" y="1916832"/>
            <a:ext cx="7416824" cy="2065784"/>
          </a:xfrm>
        </p:spPr>
        <p:txBody>
          <a:bodyPr>
            <a:normAutofit/>
          </a:bodyPr>
          <a:lstStyle/>
          <a:p>
            <a:r>
              <a:rPr lang="en-GB" b="1" dirty="0">
                <a:solidFill>
                  <a:srgbClr val="FF0000"/>
                </a:solidFill>
                <a:latin typeface="Comic Sans MS" pitchFamily="66" charset="0"/>
              </a:rPr>
              <a:t>You’ll be composing your own witches’ spells, based on Macbeth.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0514" cy="6858000"/>
          </a:xfrm>
          <a:prstGeom prst="rect">
            <a:avLst/>
          </a:prstGeom>
        </p:spPr>
      </p:pic>
      <p:sp>
        <p:nvSpPr>
          <p:cNvPr id="4" name="Rectangle 3"/>
          <p:cNvSpPr/>
          <p:nvPr/>
        </p:nvSpPr>
        <p:spPr>
          <a:xfrm>
            <a:off x="323528" y="4509120"/>
            <a:ext cx="8496944" cy="1200329"/>
          </a:xfrm>
          <a:prstGeom prst="rect">
            <a:avLst/>
          </a:prstGeom>
        </p:spPr>
        <p:txBody>
          <a:bodyPr wrap="square">
            <a:spAutoFit/>
          </a:bodyPr>
          <a:lstStyle/>
          <a:p>
            <a:pPr algn="ctr"/>
            <a:r>
              <a:rPr lang="en-GB" sz="3600" dirty="0">
                <a:solidFill>
                  <a:srgbClr val="FFFF00"/>
                </a:solidFill>
                <a:latin typeface="Arial Black" panose="020B0A04020102020204" pitchFamily="34" charset="0"/>
              </a:rPr>
              <a:t>Write down something you’ve heard about witches. </a:t>
            </a:r>
          </a:p>
        </p:txBody>
      </p:sp>
    </p:spTree>
    <p:extLst>
      <p:ext uri="{BB962C8B-B14F-4D97-AF65-F5344CB8AC3E}">
        <p14:creationId xmlns:p14="http://schemas.microsoft.com/office/powerpoint/2010/main" val="187325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87" y="0"/>
            <a:ext cx="8229600" cy="1143000"/>
          </a:xfrm>
        </p:spPr>
        <p:txBody>
          <a:bodyPr/>
          <a:lstStyle/>
          <a:p>
            <a:r>
              <a:rPr lang="en-GB" dirty="0">
                <a:latin typeface="Comic Sans MS" pitchFamily="66" charset="0"/>
              </a:rPr>
              <a:t>The Witches</a:t>
            </a:r>
          </a:p>
        </p:txBody>
      </p:sp>
      <p:sp>
        <p:nvSpPr>
          <p:cNvPr id="3" name="Content Placeholder 2"/>
          <p:cNvSpPr>
            <a:spLocks noGrp="1"/>
          </p:cNvSpPr>
          <p:nvPr>
            <p:ph idx="1"/>
          </p:nvPr>
        </p:nvSpPr>
        <p:spPr>
          <a:xfrm>
            <a:off x="489497" y="840668"/>
            <a:ext cx="8229600" cy="604664"/>
          </a:xfrm>
        </p:spPr>
        <p:txBody>
          <a:bodyPr>
            <a:normAutofit/>
          </a:bodyPr>
          <a:lstStyle/>
          <a:p>
            <a:pPr marL="0" indent="0">
              <a:buNone/>
            </a:pPr>
            <a:r>
              <a:rPr lang="en-GB" sz="2400" dirty="0">
                <a:latin typeface="Comic Sans MS" pitchFamily="66" charset="0"/>
              </a:rPr>
              <a:t>In Shakespeare’s time, people believed that witches:</a:t>
            </a:r>
          </a:p>
        </p:txBody>
      </p:sp>
      <p:graphicFrame>
        <p:nvGraphicFramePr>
          <p:cNvPr id="6" name="Table 5"/>
          <p:cNvGraphicFramePr>
            <a:graphicFrameLocks noGrp="1"/>
          </p:cNvGraphicFramePr>
          <p:nvPr>
            <p:extLst>
              <p:ext uri="{D42A27DB-BD31-4B8C-83A1-F6EECF244321}">
                <p14:modId xmlns:p14="http://schemas.microsoft.com/office/powerpoint/2010/main" val="3745474365"/>
              </p:ext>
            </p:extLst>
          </p:nvPr>
        </p:nvGraphicFramePr>
        <p:xfrm>
          <a:off x="277687" y="1288109"/>
          <a:ext cx="8640000" cy="5421059"/>
        </p:xfrm>
        <a:graphic>
          <a:graphicData uri="http://schemas.openxmlformats.org/drawingml/2006/table">
            <a:tbl>
              <a:tblPr firstRow="1" bandRow="1">
                <a:tableStyleId>{0505E3EF-67EA-436B-97B2-0124C06EBD24}</a:tableStyleId>
              </a:tblPr>
              <a:tblGrid>
                <a:gridCol w="432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574739">
                <a:tc>
                  <a:txBody>
                    <a:bodyPr/>
                    <a:lstStyle/>
                    <a:p>
                      <a:r>
                        <a:rPr lang="en-GB" sz="2400" b="1" dirty="0">
                          <a:latin typeface="Comic Sans MS" pitchFamily="66" charset="0"/>
                        </a:rPr>
                        <a:t>could control the weather</a:t>
                      </a:r>
                    </a:p>
                  </a:txBody>
                  <a:tcPr/>
                </a:tc>
                <a:tc>
                  <a:txBody>
                    <a:bodyPr/>
                    <a:lstStyle/>
                    <a:p>
                      <a:r>
                        <a:rPr lang="en-GB" sz="2400" b="1" dirty="0">
                          <a:latin typeface="Comic Sans MS" pitchFamily="66" charset="0"/>
                        </a:rPr>
                        <a:t>could</a:t>
                      </a:r>
                      <a:r>
                        <a:rPr lang="en-GB" sz="2400" b="1" baseline="0" dirty="0">
                          <a:latin typeface="Comic Sans MS" pitchFamily="66" charset="0"/>
                        </a:rPr>
                        <a:t> sink ships</a:t>
                      </a:r>
                      <a:endParaRPr lang="en-GB" sz="2400" b="1" dirty="0">
                        <a:latin typeface="Comic Sans MS" pitchFamily="66" charset="0"/>
                      </a:endParaRPr>
                    </a:p>
                  </a:txBody>
                  <a:tcPr/>
                </a:tc>
                <a:extLst>
                  <a:ext uri="{0D108BD9-81ED-4DB2-BD59-A6C34878D82A}">
                    <a16:rowId xmlns:a16="http://schemas.microsoft.com/office/drawing/2014/main" val="10000"/>
                  </a:ext>
                </a:extLst>
              </a:tr>
              <a:tr h="574739">
                <a:tc>
                  <a:txBody>
                    <a:bodyPr/>
                    <a:lstStyle/>
                    <a:p>
                      <a:r>
                        <a:rPr lang="en-GB" sz="2400" b="1" dirty="0">
                          <a:latin typeface="Comic Sans MS" pitchFamily="66" charset="0"/>
                        </a:rPr>
                        <a:t>had</a:t>
                      </a:r>
                      <a:r>
                        <a:rPr lang="en-GB" sz="2400" b="1" baseline="0" dirty="0">
                          <a:latin typeface="Comic Sans MS" pitchFamily="66" charset="0"/>
                        </a:rPr>
                        <a:t> the power of flight</a:t>
                      </a:r>
                      <a:endParaRPr lang="en-GB" sz="2400" b="1" dirty="0">
                        <a:latin typeface="Comic Sans MS" pitchFamily="66" charset="0"/>
                      </a:endParaRPr>
                    </a:p>
                  </a:txBody>
                  <a:tcPr/>
                </a:tc>
                <a:tc>
                  <a:txBody>
                    <a:bodyPr/>
                    <a:lstStyle/>
                    <a:p>
                      <a:r>
                        <a:rPr lang="en-GB" sz="2400" b="1" dirty="0">
                          <a:latin typeface="Comic Sans MS" pitchFamily="66" charset="0"/>
                        </a:rPr>
                        <a:t>had</a:t>
                      </a:r>
                      <a:r>
                        <a:rPr lang="en-GB" sz="2400" b="1" baseline="0" dirty="0">
                          <a:latin typeface="Comic Sans MS" pitchFamily="66" charset="0"/>
                        </a:rPr>
                        <a:t> the ability to make people go mad</a:t>
                      </a:r>
                      <a:endParaRPr lang="en-GB" sz="2400" b="1" dirty="0">
                        <a:latin typeface="Comic Sans MS" pitchFamily="66" charset="0"/>
                      </a:endParaRPr>
                    </a:p>
                  </a:txBody>
                  <a:tcPr/>
                </a:tc>
                <a:extLst>
                  <a:ext uri="{0D108BD9-81ED-4DB2-BD59-A6C34878D82A}">
                    <a16:rowId xmlns:a16="http://schemas.microsoft.com/office/drawing/2014/main" val="10001"/>
                  </a:ext>
                </a:extLst>
              </a:tr>
              <a:tr h="821056">
                <a:tc>
                  <a:txBody>
                    <a:bodyPr/>
                    <a:lstStyle/>
                    <a:p>
                      <a:r>
                        <a:rPr lang="en-GB" sz="2400" b="1" dirty="0">
                          <a:latin typeface="Comic Sans MS" pitchFamily="66" charset="0"/>
                        </a:rPr>
                        <a:t>could</a:t>
                      </a:r>
                      <a:r>
                        <a:rPr lang="en-GB" sz="2400" b="1" baseline="0" dirty="0">
                          <a:latin typeface="Comic Sans MS" pitchFamily="66" charset="0"/>
                        </a:rPr>
                        <a:t> vanish into thin air</a:t>
                      </a:r>
                      <a:endParaRPr lang="en-GB" sz="2400" b="1" dirty="0">
                        <a:latin typeface="Comic Sans MS" pitchFamily="66" charset="0"/>
                      </a:endParaRPr>
                    </a:p>
                  </a:txBody>
                  <a:tcPr/>
                </a:tc>
                <a:tc>
                  <a:txBody>
                    <a:bodyPr/>
                    <a:lstStyle/>
                    <a:p>
                      <a:r>
                        <a:rPr lang="en-GB" sz="2400" b="1" dirty="0">
                          <a:latin typeface="Comic Sans MS" pitchFamily="66" charset="0"/>
                        </a:rPr>
                        <a:t>would</a:t>
                      </a:r>
                      <a:r>
                        <a:rPr lang="en-GB" sz="2400" b="1" baseline="0" dirty="0">
                          <a:latin typeface="Comic Sans MS" pitchFamily="66" charset="0"/>
                        </a:rPr>
                        <a:t> become your enemy if you refused them food</a:t>
                      </a:r>
                      <a:endParaRPr lang="en-GB" sz="2400" b="1" dirty="0">
                        <a:latin typeface="Comic Sans MS" pitchFamily="66" charset="0"/>
                      </a:endParaRPr>
                    </a:p>
                  </a:txBody>
                  <a:tcPr/>
                </a:tc>
                <a:extLst>
                  <a:ext uri="{0D108BD9-81ED-4DB2-BD59-A6C34878D82A}">
                    <a16:rowId xmlns:a16="http://schemas.microsoft.com/office/drawing/2014/main" val="10002"/>
                  </a:ext>
                </a:extLst>
              </a:tr>
              <a:tr h="574739">
                <a:tc>
                  <a:txBody>
                    <a:bodyPr/>
                    <a:lstStyle/>
                    <a:p>
                      <a:r>
                        <a:rPr lang="en-GB" sz="2400" b="1" dirty="0">
                          <a:latin typeface="Comic Sans MS" pitchFamily="66" charset="0"/>
                        </a:rPr>
                        <a:t>were</a:t>
                      </a:r>
                      <a:r>
                        <a:rPr lang="en-GB" sz="2400" b="1" baseline="0" dirty="0">
                          <a:latin typeface="Comic Sans MS" pitchFamily="66" charset="0"/>
                        </a:rPr>
                        <a:t> able to change their physical form</a:t>
                      </a:r>
                      <a:endParaRPr lang="en-GB" sz="2400" b="1" dirty="0">
                        <a:latin typeface="Comic Sans MS" pitchFamily="66" charset="0"/>
                      </a:endParaRPr>
                    </a:p>
                  </a:txBody>
                  <a:tcPr/>
                </a:tc>
                <a:tc>
                  <a:txBody>
                    <a:bodyPr/>
                    <a:lstStyle/>
                    <a:p>
                      <a:r>
                        <a:rPr lang="en-GB" sz="2400" b="1" dirty="0">
                          <a:latin typeface="Comic Sans MS" pitchFamily="66" charset="0"/>
                        </a:rPr>
                        <a:t>usually</a:t>
                      </a:r>
                      <a:r>
                        <a:rPr lang="en-GB" sz="2400" b="1" baseline="0" dirty="0">
                          <a:latin typeface="Comic Sans MS" pitchFamily="66" charset="0"/>
                        </a:rPr>
                        <a:t> ‘worked’ at night</a:t>
                      </a:r>
                      <a:endParaRPr lang="en-GB" sz="2400" b="1" dirty="0">
                        <a:latin typeface="Comic Sans MS" pitchFamily="66" charset="0"/>
                      </a:endParaRPr>
                    </a:p>
                  </a:txBody>
                  <a:tcPr/>
                </a:tc>
                <a:extLst>
                  <a:ext uri="{0D108BD9-81ED-4DB2-BD59-A6C34878D82A}">
                    <a16:rowId xmlns:a16="http://schemas.microsoft.com/office/drawing/2014/main" val="10003"/>
                  </a:ext>
                </a:extLst>
              </a:tr>
              <a:tr h="821056">
                <a:tc>
                  <a:txBody>
                    <a:bodyPr/>
                    <a:lstStyle/>
                    <a:p>
                      <a:r>
                        <a:rPr lang="en-GB" sz="2400" b="1" dirty="0">
                          <a:latin typeface="Comic Sans MS" pitchFamily="66" charset="0"/>
                        </a:rPr>
                        <a:t>could</a:t>
                      </a:r>
                      <a:r>
                        <a:rPr lang="en-GB" sz="2400" b="1" baseline="0" dirty="0">
                          <a:latin typeface="Comic Sans MS" pitchFamily="66" charset="0"/>
                        </a:rPr>
                        <a:t> see into the future</a:t>
                      </a:r>
                    </a:p>
                  </a:txBody>
                  <a:tcPr/>
                </a:tc>
                <a:tc>
                  <a:txBody>
                    <a:bodyPr/>
                    <a:lstStyle/>
                    <a:p>
                      <a:r>
                        <a:rPr lang="en-GB" sz="2400" b="1" dirty="0">
                          <a:latin typeface="Comic Sans MS" pitchFamily="66" charset="0"/>
                        </a:rPr>
                        <a:t>had</a:t>
                      </a:r>
                      <a:r>
                        <a:rPr lang="en-GB" sz="2400" b="1" baseline="0" dirty="0">
                          <a:latin typeface="Comic Sans MS" pitchFamily="66" charset="0"/>
                        </a:rPr>
                        <a:t> contact with the devil and their familiars (animals)</a:t>
                      </a:r>
                    </a:p>
                  </a:txBody>
                  <a:tcPr/>
                </a:tc>
                <a:extLst>
                  <a:ext uri="{0D108BD9-81ED-4DB2-BD59-A6C34878D82A}">
                    <a16:rowId xmlns:a16="http://schemas.microsoft.com/office/drawing/2014/main" val="10004"/>
                  </a:ext>
                </a:extLst>
              </a:tr>
              <a:tr h="1067373">
                <a:tc>
                  <a:txBody>
                    <a:bodyPr/>
                    <a:lstStyle/>
                    <a:p>
                      <a:r>
                        <a:rPr lang="en-GB" sz="2400" b="1" dirty="0">
                          <a:latin typeface="Comic Sans MS" pitchFamily="66" charset="0"/>
                        </a:rPr>
                        <a:t>could</a:t>
                      </a:r>
                      <a:r>
                        <a:rPr lang="en-GB" sz="2400" b="1" baseline="0" dirty="0">
                          <a:latin typeface="Comic Sans MS" pitchFamily="66" charset="0"/>
                        </a:rPr>
                        <a:t> bring disease and illnesses to crops, animals or people </a:t>
                      </a:r>
                      <a:endParaRPr lang="en-GB" sz="2400" b="1" dirty="0">
                        <a:latin typeface="Comic Sans MS" pitchFamily="66" charset="0"/>
                      </a:endParaRPr>
                    </a:p>
                  </a:txBody>
                  <a:tcPr/>
                </a:tc>
                <a:tc>
                  <a:txBody>
                    <a:bodyPr/>
                    <a:lstStyle/>
                    <a:p>
                      <a:r>
                        <a:rPr lang="en-GB" sz="2400" b="1" dirty="0">
                          <a:latin typeface="Comic Sans MS" pitchFamily="66" charset="0"/>
                        </a:rPr>
                        <a:t>were</a:t>
                      </a:r>
                      <a:r>
                        <a:rPr lang="en-GB" sz="2400" b="1" baseline="0" dirty="0">
                          <a:latin typeface="Comic Sans MS" pitchFamily="66" charset="0"/>
                        </a:rPr>
                        <a:t> able to cast spells (for ‘good’ and ‘bad’) by chanting and making potions</a:t>
                      </a:r>
                      <a:endParaRPr lang="en-GB" sz="2400" b="1" dirty="0">
                        <a:latin typeface="Comic Sans MS" pitchFamily="66"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027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rmAutofit fontScale="90000"/>
          </a:bodyPr>
          <a:lstStyle/>
          <a:p>
            <a:r>
              <a:rPr lang="en-GB" b="1" dirty="0">
                <a:solidFill>
                  <a:srgbClr val="00B050"/>
                </a:solidFill>
                <a:latin typeface="Comic Sans MS" pitchFamily="66" charset="0"/>
              </a:rPr>
              <a:t>Today, I want you to create an effective piece of poetry.</a:t>
            </a:r>
          </a:p>
        </p:txBody>
      </p:sp>
      <p:sp>
        <p:nvSpPr>
          <p:cNvPr id="3" name="Subtitle 2"/>
          <p:cNvSpPr>
            <a:spLocks noGrp="1"/>
          </p:cNvSpPr>
          <p:nvPr>
            <p:ph type="subTitle" idx="1"/>
          </p:nvPr>
        </p:nvSpPr>
        <p:spPr>
          <a:xfrm>
            <a:off x="107504" y="1916832"/>
            <a:ext cx="7416824" cy="2065784"/>
          </a:xfrm>
        </p:spPr>
        <p:txBody>
          <a:bodyPr>
            <a:normAutofit/>
          </a:bodyPr>
          <a:lstStyle/>
          <a:p>
            <a:r>
              <a:rPr lang="en-GB" b="1" dirty="0">
                <a:solidFill>
                  <a:srgbClr val="FF0000"/>
                </a:solidFill>
                <a:latin typeface="Comic Sans MS" pitchFamily="66" charset="0"/>
              </a:rPr>
              <a:t>You’ll be composing your own witches’ spells, based on Macbeth.</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0514" cy="6858000"/>
          </a:xfrm>
          <a:prstGeom prst="rect">
            <a:avLst/>
          </a:prstGeom>
        </p:spPr>
      </p:pic>
    </p:spTree>
    <p:extLst>
      <p:ext uri="{BB962C8B-B14F-4D97-AF65-F5344CB8AC3E}">
        <p14:creationId xmlns:p14="http://schemas.microsoft.com/office/powerpoint/2010/main" val="22712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7112721"/>
              </p:ext>
            </p:extLst>
          </p:nvPr>
        </p:nvGraphicFramePr>
        <p:xfrm>
          <a:off x="180000" y="0"/>
          <a:ext cx="8964000" cy="6858655"/>
        </p:xfrm>
        <a:graphic>
          <a:graphicData uri="http://schemas.openxmlformats.org/drawingml/2006/table">
            <a:tbl>
              <a:tblPr firstRow="1" firstCol="1" bandRow="1">
                <a:tableStyleId>{5940675A-B579-460E-94D1-54222C63F5DA}</a:tableStyleId>
              </a:tblPr>
              <a:tblGrid>
                <a:gridCol w="8964000">
                  <a:extLst>
                    <a:ext uri="{9D8B030D-6E8A-4147-A177-3AD203B41FA5}">
                      <a16:colId xmlns:a16="http://schemas.microsoft.com/office/drawing/2014/main" val="1793714523"/>
                    </a:ext>
                  </a:extLst>
                </a:gridCol>
              </a:tblGrid>
              <a:tr h="714145">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FIRST WITCH (to Macbeth)</a:t>
                      </a:r>
                    </a:p>
                    <a:p>
                      <a:pPr>
                        <a:lnSpc>
                          <a:spcPct val="107000"/>
                        </a:lnSpc>
                        <a:spcAft>
                          <a:spcPts val="0"/>
                        </a:spcAft>
                      </a:pPr>
                      <a:r>
                        <a:rPr lang="en-GB" sz="1800" dirty="0">
                          <a:effectLst/>
                          <a:latin typeface="Arial" panose="020B0604020202020204" pitchFamily="34" charset="0"/>
                          <a:cs typeface="Arial" panose="020B0604020202020204" pitchFamily="34" charset="0"/>
                        </a:rPr>
                        <a:t>All hail, Macbeth! Hail to thee, Thane of Glamis!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3725399287"/>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SECOND WITCH</a:t>
                      </a:r>
                    </a:p>
                    <a:p>
                      <a:pPr>
                        <a:lnSpc>
                          <a:spcPct val="107000"/>
                        </a:lnSpc>
                        <a:spcAft>
                          <a:spcPts val="0"/>
                        </a:spcAft>
                      </a:pPr>
                      <a:r>
                        <a:rPr lang="en-GB" sz="1800">
                          <a:effectLst/>
                          <a:latin typeface="Arial" panose="020B0604020202020204" pitchFamily="34" charset="0"/>
                          <a:cs typeface="Arial" panose="020B0604020202020204" pitchFamily="34" charset="0"/>
                        </a:rPr>
                        <a:t>All hail, Macbeth! Hail to thee, Thane of Cawdor!</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2686997126"/>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THIRD WITCH</a:t>
                      </a:r>
                    </a:p>
                    <a:p>
                      <a:pPr>
                        <a:lnSpc>
                          <a:spcPct val="107000"/>
                        </a:lnSpc>
                        <a:spcAft>
                          <a:spcPts val="0"/>
                        </a:spcAft>
                      </a:pPr>
                      <a:r>
                        <a:rPr lang="en-GB" sz="1800">
                          <a:effectLst/>
                          <a:latin typeface="Arial" panose="020B0604020202020204" pitchFamily="34" charset="0"/>
                          <a:cs typeface="Arial" panose="020B0604020202020204" pitchFamily="34" charset="0"/>
                        </a:rPr>
                        <a:t>All hail, Macbeth, that shalt be King hereafter!</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417501101"/>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FIRST WITCH</a:t>
                      </a:r>
                    </a:p>
                    <a:p>
                      <a:pPr>
                        <a:lnSpc>
                          <a:spcPct val="107000"/>
                        </a:lnSpc>
                        <a:spcAft>
                          <a:spcPts val="0"/>
                        </a:spcAft>
                      </a:pPr>
                      <a:r>
                        <a:rPr lang="en-GB" sz="1800">
                          <a:effectLst/>
                          <a:latin typeface="Arial" panose="020B0604020202020204" pitchFamily="34" charset="0"/>
                          <a:cs typeface="Arial" panose="020B0604020202020204" pitchFamily="34" charset="0"/>
                        </a:rPr>
                        <a:t>Hail!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2340404590"/>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SECOND WITCH</a:t>
                      </a:r>
                    </a:p>
                    <a:p>
                      <a:pPr>
                        <a:lnSpc>
                          <a:spcPct val="107000"/>
                        </a:lnSpc>
                        <a:spcAft>
                          <a:spcPts val="0"/>
                        </a:spcAft>
                      </a:pPr>
                      <a:r>
                        <a:rPr lang="en-GB" sz="1800">
                          <a:effectLst/>
                          <a:latin typeface="Arial" panose="020B0604020202020204" pitchFamily="34" charset="0"/>
                          <a:cs typeface="Arial" panose="020B0604020202020204" pitchFamily="34" charset="0"/>
                        </a:rPr>
                        <a:t>Hail!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858522619"/>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THIRD WITCH</a:t>
                      </a:r>
                    </a:p>
                    <a:p>
                      <a:pPr>
                        <a:lnSpc>
                          <a:spcPct val="107000"/>
                        </a:lnSpc>
                        <a:spcAft>
                          <a:spcPts val="0"/>
                        </a:spcAft>
                      </a:pPr>
                      <a:r>
                        <a:rPr lang="en-GB" sz="1800">
                          <a:effectLst/>
                          <a:latin typeface="Arial" panose="020B0604020202020204" pitchFamily="34" charset="0"/>
                          <a:cs typeface="Arial" panose="020B0604020202020204" pitchFamily="34" charset="0"/>
                        </a:rPr>
                        <a:t>Hail!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4162402338"/>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FIRST WITCH (to Banquo)</a:t>
                      </a:r>
                    </a:p>
                    <a:p>
                      <a:pPr>
                        <a:lnSpc>
                          <a:spcPct val="107000"/>
                        </a:lnSpc>
                        <a:spcAft>
                          <a:spcPts val="0"/>
                        </a:spcAft>
                      </a:pPr>
                      <a:r>
                        <a:rPr lang="en-GB" sz="1800">
                          <a:effectLst/>
                          <a:latin typeface="Arial" panose="020B0604020202020204" pitchFamily="34" charset="0"/>
                          <a:cs typeface="Arial" panose="020B0604020202020204" pitchFamily="34" charset="0"/>
                        </a:rPr>
                        <a:t>Lesser than Macbeth and greater.</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1321202521"/>
                  </a:ext>
                </a:extLst>
              </a:tr>
              <a:tr h="714145">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SECOND WITCH</a:t>
                      </a:r>
                    </a:p>
                    <a:p>
                      <a:pPr>
                        <a:lnSpc>
                          <a:spcPct val="107000"/>
                        </a:lnSpc>
                        <a:spcAft>
                          <a:spcPts val="0"/>
                        </a:spcAft>
                      </a:pPr>
                      <a:r>
                        <a:rPr lang="en-GB" sz="1800">
                          <a:effectLst/>
                          <a:latin typeface="Arial" panose="020B0604020202020204" pitchFamily="34" charset="0"/>
                          <a:cs typeface="Arial" panose="020B0604020202020204" pitchFamily="34" charset="0"/>
                        </a:rPr>
                        <a:t>Not so happy, yet much happier.</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1213588536"/>
                  </a:ext>
                </a:extLst>
              </a:tr>
              <a:tr h="1001479">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THIRD WITCH</a:t>
                      </a:r>
                    </a:p>
                    <a:p>
                      <a:pPr>
                        <a:lnSpc>
                          <a:spcPct val="107000"/>
                        </a:lnSpc>
                        <a:spcAft>
                          <a:spcPts val="0"/>
                        </a:spcAft>
                      </a:pPr>
                      <a:r>
                        <a:rPr lang="en-GB" sz="1800" dirty="0">
                          <a:effectLst/>
                          <a:latin typeface="Arial" panose="020B0604020202020204" pitchFamily="34" charset="0"/>
                          <a:cs typeface="Arial" panose="020B0604020202020204" pitchFamily="34" charset="0"/>
                        </a:rPr>
                        <a:t>Thou shalt get kings, though thou be none. </a:t>
                      </a:r>
                    </a:p>
                    <a:p>
                      <a:pPr>
                        <a:lnSpc>
                          <a:spcPct val="107000"/>
                        </a:lnSpc>
                        <a:spcAft>
                          <a:spcPts val="0"/>
                        </a:spcAft>
                      </a:pPr>
                      <a:r>
                        <a:rPr lang="en-GB" sz="1800" dirty="0">
                          <a:effectLst/>
                          <a:latin typeface="Arial" panose="020B0604020202020204" pitchFamily="34" charset="0"/>
                          <a:cs typeface="Arial" panose="020B0604020202020204" pitchFamily="34" charset="0"/>
                        </a:rPr>
                        <a:t>So all hail, Macbeth!</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0" marR="85481" marT="85481" marB="56987" anchor="ctr"/>
                </a:tc>
                <a:extLst>
                  <a:ext uri="{0D108BD9-81ED-4DB2-BD59-A6C34878D82A}">
                    <a16:rowId xmlns:a16="http://schemas.microsoft.com/office/drawing/2014/main" val="2382710106"/>
                  </a:ext>
                </a:extLst>
              </a:tr>
            </a:tbl>
          </a:graphicData>
        </a:graphic>
      </p:graphicFrame>
    </p:spTree>
    <p:extLst>
      <p:ext uri="{BB962C8B-B14F-4D97-AF65-F5344CB8AC3E}">
        <p14:creationId xmlns:p14="http://schemas.microsoft.com/office/powerpoint/2010/main" val="219874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254694"/>
            <a:ext cx="8496944" cy="1384995"/>
          </a:xfrm>
          <a:prstGeom prst="rect">
            <a:avLst/>
          </a:prstGeom>
        </p:spPr>
        <p:txBody>
          <a:bodyPr wrap="square">
            <a:spAutoFit/>
          </a:bodyPr>
          <a:lstStyle/>
          <a:p>
            <a:r>
              <a:rPr lang="en-GB" sz="2800" dirty="0">
                <a:latin typeface="Arial" panose="020B0604020202020204" pitchFamily="34" charset="0"/>
                <a:ea typeface="Calibri" panose="020F0502020204030204" pitchFamily="34" charset="0"/>
              </a:rPr>
              <a:t>The witches are back from doing their thing: killing pigs, placing curses on a sailor whose wife angered them. </a:t>
            </a:r>
            <a:endParaRPr lang="en-GB" sz="2800" dirty="0"/>
          </a:p>
        </p:txBody>
      </p:sp>
      <p:sp>
        <p:nvSpPr>
          <p:cNvPr id="3" name="Rectangle 2"/>
          <p:cNvSpPr/>
          <p:nvPr/>
        </p:nvSpPr>
        <p:spPr>
          <a:xfrm>
            <a:off x="517848" y="2492896"/>
            <a:ext cx="8496944" cy="1384995"/>
          </a:xfrm>
          <a:prstGeom prst="rect">
            <a:avLst/>
          </a:prstGeom>
        </p:spPr>
        <p:txBody>
          <a:bodyPr wrap="square">
            <a:spAutoFit/>
          </a:bodyPr>
          <a:lstStyle/>
          <a:p>
            <a:r>
              <a:rPr lang="en-GB" sz="2800" dirty="0">
                <a:latin typeface="Arial" panose="020B0604020202020204" pitchFamily="34" charset="0"/>
                <a:ea typeface="Calibri" panose="020F0502020204030204" pitchFamily="34" charset="0"/>
                <a:cs typeface="Arial" panose="020B0604020202020204" pitchFamily="34" charset="0"/>
              </a:rPr>
              <a:t>They encounter Macbeth and Banquo on the heath as the two soldiers return from battle. </a:t>
            </a:r>
            <a:r>
              <a:rPr lang="en-GB" sz="2800" dirty="0">
                <a:latin typeface="Arial" panose="020B0604020202020204" pitchFamily="34" charset="0"/>
                <a:cs typeface="Arial" panose="020B0604020202020204" pitchFamily="34" charset="0"/>
              </a:rPr>
              <a:t>The witches, a.k.a. the Weird Sisters, make three prophecies:</a:t>
            </a:r>
          </a:p>
        </p:txBody>
      </p:sp>
      <p:sp>
        <p:nvSpPr>
          <p:cNvPr id="4" name="Rectangle 3"/>
          <p:cNvSpPr/>
          <p:nvPr/>
        </p:nvSpPr>
        <p:spPr>
          <a:xfrm>
            <a:off x="517848" y="4221088"/>
            <a:ext cx="8496944" cy="1815882"/>
          </a:xfrm>
          <a:prstGeom prst="rect">
            <a:avLst/>
          </a:prstGeom>
        </p:spPr>
        <p:txBody>
          <a:bodyPr wrap="square">
            <a:spAutoFit/>
          </a:bodyPr>
          <a:lstStyle/>
          <a:p>
            <a:pPr marL="342900" lvl="0" indent="-342900">
              <a:spcAft>
                <a:spcPts val="0"/>
              </a:spcAft>
              <a:buFont typeface="+mj-lt"/>
              <a:buAutoNum type="arabicParenR"/>
            </a:pPr>
            <a:r>
              <a:rPr lang="en-GB" sz="2800" dirty="0">
                <a:latin typeface="Arial" panose="020B0604020202020204" pitchFamily="34" charset="0"/>
                <a:ea typeface="Calibri" panose="020F0502020204030204" pitchFamily="34" charset="0"/>
                <a:cs typeface="Arial" panose="020B0604020202020204" pitchFamily="34" charset="0"/>
              </a:rPr>
              <a:t>Macbeth will become Thane of Cawdor. </a:t>
            </a:r>
          </a:p>
          <a:p>
            <a:pPr marL="342900" lvl="0" indent="-342900">
              <a:spcAft>
                <a:spcPts val="0"/>
              </a:spcAft>
              <a:buFont typeface="+mj-lt"/>
              <a:buAutoNum type="arabicParenR"/>
            </a:pPr>
            <a:r>
              <a:rPr lang="en-GB" sz="2800" dirty="0">
                <a:latin typeface="Arial" panose="020B0604020202020204" pitchFamily="34" charset="0"/>
                <a:ea typeface="Calibri" panose="020F0502020204030204" pitchFamily="34" charset="0"/>
                <a:cs typeface="Arial" panose="020B0604020202020204" pitchFamily="34" charset="0"/>
              </a:rPr>
              <a:t>Then Macbeth will become the King of Scotland.</a:t>
            </a:r>
          </a:p>
          <a:p>
            <a:pPr marL="342900" lvl="0" indent="-342900">
              <a:spcAft>
                <a:spcPts val="0"/>
              </a:spcAft>
              <a:buFont typeface="+mj-lt"/>
              <a:buAutoNum type="arabicParenR"/>
            </a:pPr>
            <a:r>
              <a:rPr lang="en-GB" sz="2800" dirty="0">
                <a:latin typeface="Arial" panose="020B0604020202020204" pitchFamily="34" charset="0"/>
                <a:ea typeface="Calibri" panose="020F0502020204030204" pitchFamily="34" charset="0"/>
                <a:cs typeface="Arial" panose="020B0604020202020204" pitchFamily="34" charset="0"/>
              </a:rPr>
              <a:t>Banquo will never rule in Scotland, but his children and their children and their children will…</a:t>
            </a: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65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1" nodeType="clickEffect">
                                  <p:stCondLst>
                                    <p:cond delay="0"/>
                                  </p:stCondLst>
                                  <p:childTnLst>
                                    <p:anim calcmode="lin" valueType="num">
                                      <p:cBhvr>
                                        <p:cTn id="22" dur="1000"/>
                                        <p:tgtEl>
                                          <p:spTgt spid="3"/>
                                        </p:tgtEl>
                                        <p:attrNameLst>
                                          <p:attrName>ppt_w</p:attrName>
                                        </p:attrNameLst>
                                      </p:cBhvr>
                                      <p:tavLst>
                                        <p:tav tm="0">
                                          <p:val>
                                            <p:strVal val="ppt_w"/>
                                          </p:val>
                                        </p:tav>
                                        <p:tav tm="100000">
                                          <p:val>
                                            <p:fltVal val="0"/>
                                          </p:val>
                                        </p:tav>
                                      </p:tavLst>
                                    </p:anim>
                                    <p:anim calcmode="lin" valueType="num">
                                      <p:cBhvr>
                                        <p:cTn id="23" dur="1000"/>
                                        <p:tgtEl>
                                          <p:spTgt spid="3"/>
                                        </p:tgtEl>
                                        <p:attrNameLst>
                                          <p:attrName>ppt_h</p:attrName>
                                        </p:attrNameLst>
                                      </p:cBhvr>
                                      <p:tavLst>
                                        <p:tav tm="0">
                                          <p:val>
                                            <p:strVal val="ppt_h"/>
                                          </p:val>
                                        </p:tav>
                                        <p:tav tm="100000">
                                          <p:val>
                                            <p:fltVal val="0"/>
                                          </p:val>
                                        </p:tav>
                                      </p:tavLst>
                                    </p:anim>
                                    <p:anim calcmode="lin" valueType="num">
                                      <p:cBhvr>
                                        <p:cTn id="24" dur="1000"/>
                                        <p:tgtEl>
                                          <p:spTgt spid="3"/>
                                        </p:tgtEl>
                                        <p:attrNameLst>
                                          <p:attrName>style.rotation</p:attrName>
                                        </p:attrNameLst>
                                      </p:cBhvr>
                                      <p:tavLst>
                                        <p:tav tm="0">
                                          <p:val>
                                            <p:fltVal val="0"/>
                                          </p:val>
                                        </p:tav>
                                        <p:tav tm="100000">
                                          <p:val>
                                            <p:fltVal val="90"/>
                                          </p:val>
                                        </p:tav>
                                      </p:tavLst>
                                    </p:anim>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4"/>
                                        </p:tgtEl>
                                        <p:attrNameLst>
                                          <p:attrName>ppt_w</p:attrName>
                                        </p:attrNameLst>
                                      </p:cBhvr>
                                      <p:tavLst>
                                        <p:tav tm="0">
                                          <p:val>
                                            <p:strVal val="ppt_w"/>
                                          </p:val>
                                        </p:tav>
                                        <p:tav tm="100000">
                                          <p:val>
                                            <p:fltVal val="0"/>
                                          </p:val>
                                        </p:tav>
                                      </p:tavLst>
                                    </p:anim>
                                    <p:anim calcmode="lin" valueType="num">
                                      <p:cBhvr>
                                        <p:cTn id="39" dur="1000"/>
                                        <p:tgtEl>
                                          <p:spTgt spid="4"/>
                                        </p:tgtEl>
                                        <p:attrNameLst>
                                          <p:attrName>ppt_h</p:attrName>
                                        </p:attrNameLst>
                                      </p:cBhvr>
                                      <p:tavLst>
                                        <p:tav tm="0">
                                          <p:val>
                                            <p:strVal val="ppt_h"/>
                                          </p:val>
                                        </p:tav>
                                        <p:tav tm="100000">
                                          <p:val>
                                            <p:fltVal val="0"/>
                                          </p:val>
                                        </p:tav>
                                      </p:tavLst>
                                    </p:anim>
                                    <p:anim calcmode="lin" valueType="num">
                                      <p:cBhvr>
                                        <p:cTn id="40" dur="1000"/>
                                        <p:tgtEl>
                                          <p:spTgt spid="4"/>
                                        </p:tgtEl>
                                        <p:attrNameLst>
                                          <p:attrName>style.rotation</p:attrName>
                                        </p:attrNameLst>
                                      </p:cBhvr>
                                      <p:tavLst>
                                        <p:tav tm="0">
                                          <p:val>
                                            <p:fltVal val="0"/>
                                          </p:val>
                                        </p:tav>
                                        <p:tav tm="100000">
                                          <p:val>
                                            <p:fltVal val="90"/>
                                          </p:val>
                                        </p:tav>
                                      </p:tavLst>
                                    </p:anim>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980728"/>
            <a:ext cx="8785225" cy="3672408"/>
          </a:xfrm>
        </p:spPr>
        <p:txBody>
          <a:bodyPr>
            <a:normAutofit/>
          </a:bodyPr>
          <a:lstStyle/>
          <a:p>
            <a:pPr marL="0" indent="0" algn="ctr">
              <a:buNone/>
            </a:pPr>
            <a:r>
              <a:rPr lang="en-GB" sz="7200" b="1" dirty="0">
                <a:latin typeface="Segoe Script" panose="020B0504020000000003" pitchFamily="34" charset="0"/>
                <a:cs typeface="Arial" panose="020B0604020202020204" pitchFamily="34" charset="0"/>
              </a:rPr>
              <a:t>It’s time to rehearse your lines…</a:t>
            </a:r>
          </a:p>
        </p:txBody>
      </p:sp>
    </p:spTree>
    <p:extLst>
      <p:ext uri="{BB962C8B-B14F-4D97-AF65-F5344CB8AC3E}">
        <p14:creationId xmlns:p14="http://schemas.microsoft.com/office/powerpoint/2010/main" val="418532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l="3605" t="7518" b="15194"/>
          <a:stretch/>
        </p:blipFill>
        <p:spPr>
          <a:xfrm>
            <a:off x="1475656" y="188640"/>
            <a:ext cx="6000503" cy="3403304"/>
          </a:xfrm>
          <a:prstGeom prst="rect">
            <a:avLst/>
          </a:prstGeom>
        </p:spPr>
      </p:pic>
      <p:sp>
        <p:nvSpPr>
          <p:cNvPr id="17" name="TextBox 16"/>
          <p:cNvSpPr txBox="1"/>
          <p:nvPr/>
        </p:nvSpPr>
        <p:spPr>
          <a:xfrm>
            <a:off x="395536" y="3726496"/>
            <a:ext cx="8424936" cy="1077218"/>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The story starts on the heath. What’s a heath? </a:t>
            </a:r>
          </a:p>
        </p:txBody>
      </p:sp>
      <p:sp>
        <p:nvSpPr>
          <p:cNvPr id="4" name="TextBox 3"/>
          <p:cNvSpPr txBox="1"/>
          <p:nvPr/>
        </p:nvSpPr>
        <p:spPr>
          <a:xfrm>
            <a:off x="143508" y="4772085"/>
            <a:ext cx="8928992" cy="1077218"/>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Open, uncultivated land with acidic, sandy soil and gorse, heather and rough grass.</a:t>
            </a:r>
          </a:p>
        </p:txBody>
      </p:sp>
      <p:sp>
        <p:nvSpPr>
          <p:cNvPr id="2" name="Rectangle 1"/>
          <p:cNvSpPr/>
          <p:nvPr/>
        </p:nvSpPr>
        <p:spPr>
          <a:xfrm>
            <a:off x="1835696" y="6026925"/>
            <a:ext cx="5737469" cy="584775"/>
          </a:xfrm>
          <a:prstGeom prst="rect">
            <a:avLst/>
          </a:prstGeom>
        </p:spPr>
        <p:txBody>
          <a:bodyPr wrap="none">
            <a:spAutoFit/>
          </a:bodyPr>
          <a:lstStyle/>
          <a:p>
            <a:pPr algn="ctr"/>
            <a:r>
              <a:rPr lang="en-GB" sz="3200" b="1" dirty="0">
                <a:latin typeface="Arial" panose="020B0604020202020204" pitchFamily="34" charset="0"/>
                <a:cs typeface="Arial" panose="020B0604020202020204" pitchFamily="34" charset="0"/>
              </a:rPr>
              <a:t>What might be found there? </a:t>
            </a:r>
          </a:p>
        </p:txBody>
      </p:sp>
    </p:spTree>
    <p:extLst>
      <p:ext uri="{BB962C8B-B14F-4D97-AF65-F5344CB8AC3E}">
        <p14:creationId xmlns:p14="http://schemas.microsoft.com/office/powerpoint/2010/main" val="16270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340768"/>
            <a:ext cx="8496944" cy="1446550"/>
          </a:xfrm>
          <a:prstGeom prst="rect">
            <a:avLst/>
          </a:prstGeom>
        </p:spPr>
        <p:txBody>
          <a:bodyPr wrap="square">
            <a:spAutoFit/>
          </a:bodyPr>
          <a:lstStyle/>
          <a:p>
            <a:pPr algn="ctr"/>
            <a:r>
              <a:rPr lang="en-GB" sz="4400" dirty="0">
                <a:latin typeface="Arial" panose="020B0604020202020204" pitchFamily="34" charset="0"/>
                <a:ea typeface="Calibri" panose="020F0502020204030204" pitchFamily="34" charset="0"/>
              </a:rPr>
              <a:t>The witches disappear…what happens next?</a:t>
            </a:r>
            <a:endParaRPr lang="en-GB" sz="4400" dirty="0"/>
          </a:p>
        </p:txBody>
      </p:sp>
    </p:spTree>
    <p:extLst>
      <p:ext uri="{BB962C8B-B14F-4D97-AF65-F5344CB8AC3E}">
        <p14:creationId xmlns:p14="http://schemas.microsoft.com/office/powerpoint/2010/main" val="10450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a:latin typeface="Arial" panose="020B0604020202020204" pitchFamily="34" charset="0"/>
                <a:cs typeface="Arial" panose="020B0604020202020204" pitchFamily="34" charset="0"/>
              </a:rPr>
              <a:t>Friday Spellings</a:t>
            </a:r>
          </a:p>
          <a:p>
            <a:endParaRPr lang="en-GB" sz="4500" b="1" dirty="0"/>
          </a:p>
        </p:txBody>
      </p:sp>
      <p:sp>
        <p:nvSpPr>
          <p:cNvPr id="3" name="TextBox 2"/>
          <p:cNvSpPr txBox="1"/>
          <p:nvPr/>
        </p:nvSpPr>
        <p:spPr>
          <a:xfrm>
            <a:off x="1806446" y="3096357"/>
            <a:ext cx="5585114" cy="784830"/>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a:t>
            </a:r>
            <a:r>
              <a:rPr lang="en-GB" sz="4500" b="1" dirty="0" err="1">
                <a:latin typeface="Arial" panose="020B0604020202020204" pitchFamily="34" charset="0"/>
                <a:cs typeface="Arial" panose="020B0604020202020204" pitchFamily="34" charset="0"/>
              </a:rPr>
              <a:t>ough</a:t>
            </a:r>
            <a:r>
              <a:rPr lang="en-GB" sz="4500" b="1" dirty="0">
                <a:latin typeface="Arial" panose="020B0604020202020204" pitchFamily="34" charset="0"/>
                <a:cs typeface="Arial" panose="020B0604020202020204" pitchFamily="34" charset="0"/>
              </a:rPr>
              <a:t> words</a:t>
            </a:r>
          </a:p>
        </p:txBody>
      </p:sp>
    </p:spTree>
    <p:extLst>
      <p:ext uri="{BB962C8B-B14F-4D97-AF65-F5344CB8AC3E}">
        <p14:creationId xmlns:p14="http://schemas.microsoft.com/office/powerpoint/2010/main" val="133892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p:nvPr/>
        </p:nvSpPr>
        <p:spPr>
          <a:xfrm>
            <a:off x="207819" y="954124"/>
            <a:ext cx="8742218" cy="1269000"/>
          </a:xfrm>
          <a:prstGeom prst="rect">
            <a:avLst/>
          </a:prstGeom>
          <a:noFill/>
          <a:ln>
            <a:noFill/>
          </a:ln>
        </p:spPr>
        <p:txBody>
          <a:bodyPr spcFirstLastPara="1" wrap="square" lIns="68569" tIns="34275" rIns="68569" bIns="34275" anchor="t" anchorCtr="0">
            <a:noAutofit/>
          </a:bodyPr>
          <a:lstStyle/>
          <a:p>
            <a:pPr algn="ctr">
              <a:buClr>
                <a:schemeClr val="dk1"/>
              </a:buClr>
              <a:buSzPts val="4800"/>
            </a:pPr>
            <a:r>
              <a:rPr lang="en-GB" sz="3600" dirty="0">
                <a:solidFill>
                  <a:schemeClr val="dk1"/>
                </a:solidFill>
                <a:latin typeface="Arial"/>
                <a:ea typeface="Arial"/>
                <a:cs typeface="Arial"/>
                <a:sym typeface="Arial"/>
              </a:rPr>
              <a:t>Let’s remind ourselves of this week’s spellings…</a:t>
            </a:r>
            <a:endParaRPr sz="1350" dirty="0"/>
          </a:p>
        </p:txBody>
      </p:sp>
      <p:pic>
        <p:nvPicPr>
          <p:cNvPr id="4" name="Picture 3"/>
          <p:cNvPicPr>
            <a:picLocks noChangeAspect="1"/>
          </p:cNvPicPr>
          <p:nvPr/>
        </p:nvPicPr>
        <p:blipFill rotWithShape="1">
          <a:blip r:embed="rId3"/>
          <a:srcRect l="40965" t="15550" r="41794" b="51898"/>
          <a:stretch/>
        </p:blipFill>
        <p:spPr>
          <a:xfrm>
            <a:off x="504593" y="1960007"/>
            <a:ext cx="1456014" cy="3888000"/>
          </a:xfrm>
          <a:prstGeom prst="rect">
            <a:avLst/>
          </a:prstGeom>
          <a:effectLst>
            <a:outerShdw blurRad="50800" dist="38100" dir="18900000" algn="bl" rotWithShape="0">
              <a:prstClr val="black">
                <a:alpha val="40000"/>
              </a:prstClr>
            </a:outerShdw>
          </a:effec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l="41124" t="15214" r="41124" b="52118"/>
          <a:stretch/>
        </p:blipFill>
        <p:spPr bwMode="auto">
          <a:xfrm>
            <a:off x="7233247" y="1960007"/>
            <a:ext cx="1494665"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10927" y="2320717"/>
            <a:ext cx="4572000" cy="553998"/>
          </a:xfrm>
          <a:prstGeom prst="rect">
            <a:avLst/>
          </a:prstGeom>
        </p:spPr>
        <p:txBody>
          <a:bodyPr>
            <a:spAutoFit/>
          </a:bodyPr>
          <a:lstStyle/>
          <a:p>
            <a:r>
              <a:rPr lang="en-GB" sz="1500" dirty="0">
                <a:latin typeface="Arial" panose="020B0604020202020204" pitchFamily="34" charset="0"/>
                <a:cs typeface="Arial" panose="020B0604020202020204" pitchFamily="34" charset="0"/>
              </a:rPr>
              <a:t>1. The first way to pronounce -</a:t>
            </a:r>
            <a:r>
              <a:rPr lang="en-GB" sz="1500" b="1" dirty="0" err="1">
                <a:latin typeface="Arial" panose="020B0604020202020204" pitchFamily="34" charset="0"/>
                <a:cs typeface="Arial" panose="020B0604020202020204" pitchFamily="34" charset="0"/>
              </a:rPr>
              <a:t>ough</a:t>
            </a:r>
            <a:r>
              <a:rPr lang="en-GB" sz="1500" dirty="0">
                <a:latin typeface="Arial" panose="020B0604020202020204" pitchFamily="34" charset="0"/>
                <a:cs typeface="Arial" panose="020B0604020202020204" pitchFamily="34" charset="0"/>
              </a:rPr>
              <a:t> is with an "oh" sound, like in the word "go."</a:t>
            </a:r>
          </a:p>
        </p:txBody>
      </p:sp>
      <p:sp>
        <p:nvSpPr>
          <p:cNvPr id="6" name="Rectangle 5"/>
          <p:cNvSpPr/>
          <p:nvPr/>
        </p:nvSpPr>
        <p:spPr>
          <a:xfrm>
            <a:off x="2292927" y="2903058"/>
            <a:ext cx="4572000" cy="553998"/>
          </a:xfrm>
          <a:prstGeom prst="rect">
            <a:avLst/>
          </a:prstGeom>
        </p:spPr>
        <p:txBody>
          <a:bodyPr>
            <a:spAutoFit/>
          </a:bodyPr>
          <a:lstStyle/>
          <a:p>
            <a:r>
              <a:rPr lang="en-GB" sz="1500" dirty="0">
                <a:latin typeface="Arial" panose="020B0604020202020204" pitchFamily="34" charset="0"/>
                <a:cs typeface="Arial" panose="020B0604020202020204" pitchFamily="34" charset="0"/>
              </a:rPr>
              <a:t>2. The second way to pronounce </a:t>
            </a:r>
            <a:r>
              <a:rPr lang="en-GB" sz="1500" b="1" dirty="0">
                <a:latin typeface="Arial" panose="020B0604020202020204" pitchFamily="34" charset="0"/>
                <a:cs typeface="Arial" panose="020B0604020202020204" pitchFamily="34" charset="0"/>
              </a:rPr>
              <a:t>-</a:t>
            </a:r>
            <a:r>
              <a:rPr lang="en-GB" sz="1500" b="1" dirty="0" err="1">
                <a:latin typeface="Arial" panose="020B0604020202020204" pitchFamily="34" charset="0"/>
                <a:cs typeface="Arial" panose="020B0604020202020204" pitchFamily="34" charset="0"/>
              </a:rPr>
              <a:t>ough</a:t>
            </a: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is with an "ooh" sound, like in the word "too."</a:t>
            </a:r>
          </a:p>
        </p:txBody>
      </p:sp>
      <p:sp>
        <p:nvSpPr>
          <p:cNvPr id="7" name="Rectangle 6"/>
          <p:cNvSpPr/>
          <p:nvPr/>
        </p:nvSpPr>
        <p:spPr>
          <a:xfrm>
            <a:off x="2310927" y="3485399"/>
            <a:ext cx="4619128"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3. The third way to pronounce -</a:t>
            </a:r>
            <a:r>
              <a:rPr lang="en-GB" sz="1500" b="1" dirty="0" err="1">
                <a:latin typeface="Arial" panose="020B0604020202020204" pitchFamily="34" charset="0"/>
                <a:cs typeface="Arial" panose="020B0604020202020204" pitchFamily="34" charset="0"/>
              </a:rPr>
              <a:t>ough</a:t>
            </a:r>
            <a:r>
              <a:rPr lang="en-GB" sz="1500" dirty="0">
                <a:latin typeface="Arial" panose="020B0604020202020204" pitchFamily="34" charset="0"/>
                <a:cs typeface="Arial" panose="020B0604020202020204" pitchFamily="34" charset="0"/>
              </a:rPr>
              <a:t> is with an "off“ sound, like in the word “cough”.</a:t>
            </a:r>
          </a:p>
        </p:txBody>
      </p:sp>
      <p:sp>
        <p:nvSpPr>
          <p:cNvPr id="8" name="Rectangle 7"/>
          <p:cNvSpPr/>
          <p:nvPr/>
        </p:nvSpPr>
        <p:spPr>
          <a:xfrm>
            <a:off x="2310927" y="4067740"/>
            <a:ext cx="4572000" cy="553998"/>
          </a:xfrm>
          <a:prstGeom prst="rect">
            <a:avLst/>
          </a:prstGeom>
        </p:spPr>
        <p:txBody>
          <a:bodyPr>
            <a:spAutoFit/>
          </a:bodyPr>
          <a:lstStyle/>
          <a:p>
            <a:r>
              <a:rPr lang="en-GB" sz="1500" dirty="0">
                <a:latin typeface="Arial" panose="020B0604020202020204" pitchFamily="34" charset="0"/>
                <a:cs typeface="Arial" panose="020B0604020202020204" pitchFamily="34" charset="0"/>
              </a:rPr>
              <a:t>4. The fourth way to pronounce </a:t>
            </a:r>
            <a:r>
              <a:rPr lang="en-GB" sz="1500" b="1" dirty="0">
                <a:latin typeface="Arial" panose="020B0604020202020204" pitchFamily="34" charset="0"/>
                <a:cs typeface="Arial" panose="020B0604020202020204" pitchFamily="34" charset="0"/>
              </a:rPr>
              <a:t>-</a:t>
            </a:r>
            <a:r>
              <a:rPr lang="en-GB" sz="1500" b="1" dirty="0" err="1">
                <a:latin typeface="Arial" panose="020B0604020202020204" pitchFamily="34" charset="0"/>
                <a:cs typeface="Arial" panose="020B0604020202020204" pitchFamily="34" charset="0"/>
              </a:rPr>
              <a:t>ough</a:t>
            </a: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is with an "aw" sound, like in the word “thought”.</a:t>
            </a:r>
          </a:p>
        </p:txBody>
      </p:sp>
      <p:sp>
        <p:nvSpPr>
          <p:cNvPr id="9" name="Rectangle 8"/>
          <p:cNvSpPr/>
          <p:nvPr/>
        </p:nvSpPr>
        <p:spPr>
          <a:xfrm>
            <a:off x="2328927" y="4650082"/>
            <a:ext cx="4572000" cy="553998"/>
          </a:xfrm>
          <a:prstGeom prst="rect">
            <a:avLst/>
          </a:prstGeom>
        </p:spPr>
        <p:txBody>
          <a:bodyPr>
            <a:spAutoFit/>
          </a:bodyPr>
          <a:lstStyle/>
          <a:p>
            <a:r>
              <a:rPr lang="en-GB" sz="1500" dirty="0">
                <a:latin typeface="Arial" panose="020B0604020202020204" pitchFamily="34" charset="0"/>
                <a:cs typeface="Arial" panose="020B0604020202020204" pitchFamily="34" charset="0"/>
              </a:rPr>
              <a:t>5. The fifth way to pronounce -</a:t>
            </a:r>
            <a:r>
              <a:rPr lang="en-GB" sz="1500" b="1" dirty="0" err="1">
                <a:latin typeface="Arial" panose="020B0604020202020204" pitchFamily="34" charset="0"/>
                <a:cs typeface="Arial" panose="020B0604020202020204" pitchFamily="34" charset="0"/>
              </a:rPr>
              <a:t>ough</a:t>
            </a:r>
            <a:r>
              <a:rPr lang="en-GB" sz="1500" dirty="0">
                <a:latin typeface="Arial" panose="020B0604020202020204" pitchFamily="34" charset="0"/>
                <a:cs typeface="Arial" panose="020B0604020202020204" pitchFamily="34" charset="0"/>
              </a:rPr>
              <a:t> is with an "ow" sound, like in the word “bough”.</a:t>
            </a:r>
          </a:p>
        </p:txBody>
      </p:sp>
      <p:sp>
        <p:nvSpPr>
          <p:cNvPr id="10" name="Rectangle 9"/>
          <p:cNvSpPr/>
          <p:nvPr/>
        </p:nvSpPr>
        <p:spPr>
          <a:xfrm>
            <a:off x="2334491" y="5232423"/>
            <a:ext cx="4572000" cy="553998"/>
          </a:xfrm>
          <a:prstGeom prst="rect">
            <a:avLst/>
          </a:prstGeom>
        </p:spPr>
        <p:txBody>
          <a:bodyPr>
            <a:spAutoFit/>
          </a:bodyPr>
          <a:lstStyle/>
          <a:p>
            <a:r>
              <a:rPr lang="en-GB" sz="1500" dirty="0">
                <a:latin typeface="Arial" panose="020B0604020202020204" pitchFamily="34" charset="0"/>
                <a:cs typeface="Arial" panose="020B0604020202020204" pitchFamily="34" charset="0"/>
              </a:rPr>
              <a:t>6. The sixth way to pronounce </a:t>
            </a:r>
            <a:r>
              <a:rPr lang="en-GB" sz="1500" b="1" dirty="0">
                <a:latin typeface="Arial" panose="020B0604020202020204" pitchFamily="34" charset="0"/>
                <a:cs typeface="Arial" panose="020B0604020202020204" pitchFamily="34" charset="0"/>
              </a:rPr>
              <a:t>-</a:t>
            </a:r>
            <a:r>
              <a:rPr lang="en-GB" sz="1500" b="1" dirty="0" err="1">
                <a:latin typeface="Arial" panose="020B0604020202020204" pitchFamily="34" charset="0"/>
                <a:cs typeface="Arial" panose="020B0604020202020204" pitchFamily="34" charset="0"/>
              </a:rPr>
              <a:t>ough</a:t>
            </a: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is with an "</a:t>
            </a:r>
            <a:r>
              <a:rPr lang="en-GB" sz="1500" dirty="0" err="1">
                <a:latin typeface="Arial" panose="020B0604020202020204" pitchFamily="34" charset="0"/>
                <a:cs typeface="Arial" panose="020B0604020202020204" pitchFamily="34" charset="0"/>
              </a:rPr>
              <a:t>uff</a:t>
            </a:r>
            <a:r>
              <a:rPr lang="en-GB" sz="1500" dirty="0">
                <a:latin typeface="Arial" panose="020B0604020202020204" pitchFamily="34" charset="0"/>
                <a:cs typeface="Arial" panose="020B0604020202020204" pitchFamily="34" charset="0"/>
              </a:rPr>
              <a:t>" sound, like in the word “enough“.</a:t>
            </a:r>
          </a:p>
        </p:txBody>
      </p:sp>
    </p:spTree>
    <p:extLst>
      <p:ext uri="{BB962C8B-B14F-4D97-AF65-F5344CB8AC3E}">
        <p14:creationId xmlns:p14="http://schemas.microsoft.com/office/powerpoint/2010/main" val="41499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6AD4C74A-3996-064C-BBD4-5B67B57DBD3A}"/>
              </a:ext>
            </a:extLst>
          </p:cNvPr>
          <p:cNvSpPr txBox="1">
            <a:spLocks noChangeArrowheads="1"/>
          </p:cNvSpPr>
          <p:nvPr/>
        </p:nvSpPr>
        <p:spPr bwMode="auto">
          <a:xfrm>
            <a:off x="1259632" y="908720"/>
            <a:ext cx="647461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4000" b="1" u="sng" dirty="0">
                <a:solidFill>
                  <a:schemeClr val="tx1"/>
                </a:solidFill>
                <a:latin typeface="Arial" panose="020B0604020202020204" pitchFamily="34" charset="0"/>
                <a:cs typeface="Arial" panose="020B0604020202020204" pitchFamily="34" charset="0"/>
              </a:rPr>
              <a:t>Now it’s time to test yourself on the –</a:t>
            </a:r>
            <a:r>
              <a:rPr lang="en-GB" altLang="en-US" sz="4000" b="1" u="sng" dirty="0" err="1">
                <a:solidFill>
                  <a:schemeClr val="tx1"/>
                </a:solidFill>
                <a:latin typeface="Arial" panose="020B0604020202020204" pitchFamily="34" charset="0"/>
                <a:cs typeface="Arial" panose="020B0604020202020204" pitchFamily="34" charset="0"/>
              </a:rPr>
              <a:t>ough</a:t>
            </a:r>
            <a:r>
              <a:rPr lang="en-GB" altLang="en-US" sz="4000" b="1" u="sng" dirty="0">
                <a:solidFill>
                  <a:schemeClr val="tx1"/>
                </a:solidFill>
                <a:latin typeface="Arial" panose="020B0604020202020204" pitchFamily="34" charset="0"/>
                <a:cs typeface="Arial" panose="020B0604020202020204" pitchFamily="34" charset="0"/>
              </a:rPr>
              <a:t> spellings…</a:t>
            </a:r>
          </a:p>
          <a:p>
            <a:pPr algn="ctr">
              <a:lnSpc>
                <a:spcPct val="100000"/>
              </a:lnSpc>
              <a:spcBef>
                <a:spcPct val="0"/>
              </a:spcBef>
              <a:buFontTx/>
              <a:buNone/>
            </a:pPr>
            <a:endParaRPr lang="en-GB" altLang="en-US" sz="4000" b="1" u="sng" dirty="0">
              <a:solidFill>
                <a:schemeClr val="tx1"/>
              </a:solidFill>
              <a:latin typeface="Arial" panose="020B0604020202020204" pitchFamily="34" charset="0"/>
              <a:cs typeface="Arial" panose="020B0604020202020204" pitchFamily="34" charset="0"/>
            </a:endParaRPr>
          </a:p>
          <a:p>
            <a:pPr algn="ctr">
              <a:lnSpc>
                <a:spcPct val="100000"/>
              </a:lnSpc>
              <a:spcBef>
                <a:spcPct val="0"/>
              </a:spcBef>
              <a:buFontTx/>
              <a:buNone/>
            </a:pPr>
            <a:r>
              <a:rPr lang="en-GB" altLang="en-US" sz="4000" b="1" u="sng" dirty="0">
                <a:solidFill>
                  <a:schemeClr val="tx1"/>
                </a:solidFill>
                <a:latin typeface="Arial" panose="020B0604020202020204" pitchFamily="34" charset="0"/>
                <a:cs typeface="Arial" panose="020B0604020202020204" pitchFamily="34" charset="0"/>
              </a:rPr>
              <a:t>Good luck!</a:t>
            </a:r>
          </a:p>
        </p:txBody>
      </p:sp>
    </p:spTree>
    <p:extLst>
      <p:ext uri="{BB962C8B-B14F-4D97-AF65-F5344CB8AC3E}">
        <p14:creationId xmlns:p14="http://schemas.microsoft.com/office/powerpoint/2010/main" val="96707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l="3605" t="7518" b="15194"/>
          <a:stretch/>
        </p:blipFill>
        <p:spPr>
          <a:xfrm>
            <a:off x="1403648" y="404664"/>
            <a:ext cx="6000503" cy="3403304"/>
          </a:xfrm>
          <a:prstGeom prst="rect">
            <a:avLst/>
          </a:prstGeom>
        </p:spPr>
      </p:pic>
      <p:sp>
        <p:nvSpPr>
          <p:cNvPr id="17" name="TextBox 16"/>
          <p:cNvSpPr txBox="1"/>
          <p:nvPr/>
        </p:nvSpPr>
        <p:spPr>
          <a:xfrm>
            <a:off x="0" y="4077072"/>
            <a:ext cx="9144000" cy="615553"/>
          </a:xfrm>
          <a:prstGeom prst="rect">
            <a:avLst/>
          </a:prstGeom>
          <a:noFill/>
        </p:spPr>
        <p:txBody>
          <a:bodyPr wrap="square" rtlCol="0">
            <a:spAutoFit/>
          </a:bodyPr>
          <a:lstStyle/>
          <a:p>
            <a:pPr algn="ctr"/>
            <a:r>
              <a:rPr lang="en-GB" sz="3400" b="1" dirty="0">
                <a:latin typeface="Arial" panose="020B0604020202020204" pitchFamily="34" charset="0"/>
                <a:cs typeface="Arial" panose="020B0604020202020204" pitchFamily="34" charset="0"/>
              </a:rPr>
              <a:t>It’s a cold, wet and windy day on the heath. </a:t>
            </a:r>
          </a:p>
        </p:txBody>
      </p:sp>
    </p:spTree>
    <p:extLst>
      <p:ext uri="{BB962C8B-B14F-4D97-AF65-F5344CB8AC3E}">
        <p14:creationId xmlns:p14="http://schemas.microsoft.com/office/powerpoint/2010/main" val="794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l="3605" t="7518" b="15194"/>
          <a:stretch/>
        </p:blipFill>
        <p:spPr>
          <a:xfrm>
            <a:off x="2407048" y="1844824"/>
            <a:ext cx="4548422" cy="2579728"/>
          </a:xfrm>
          <a:prstGeom prst="rect">
            <a:avLst/>
          </a:prstGeom>
        </p:spPr>
      </p:pic>
      <p:sp>
        <p:nvSpPr>
          <p:cNvPr id="17" name="TextBox 16"/>
          <p:cNvSpPr txBox="1"/>
          <p:nvPr/>
        </p:nvSpPr>
        <p:spPr>
          <a:xfrm>
            <a:off x="3563887" y="332656"/>
            <a:ext cx="2520281" cy="615553"/>
          </a:xfrm>
          <a:prstGeom prst="rect">
            <a:avLst/>
          </a:prstGeom>
          <a:noFill/>
        </p:spPr>
        <p:txBody>
          <a:bodyPr wrap="square" rtlCol="0">
            <a:spAutoFit/>
          </a:bodyPr>
          <a:lstStyle/>
          <a:p>
            <a:pPr algn="ctr"/>
            <a:r>
              <a:rPr lang="en-GB" sz="3400" b="1" u="sng" dirty="0">
                <a:latin typeface="Arial" panose="020B0604020202020204" pitchFamily="34" charset="0"/>
                <a:cs typeface="Arial" panose="020B0604020202020204" pitchFamily="34" charset="0"/>
              </a:rPr>
              <a:t>The Heath</a:t>
            </a:r>
          </a:p>
        </p:txBody>
      </p:sp>
      <p:sp>
        <p:nvSpPr>
          <p:cNvPr id="4" name="TextBox 3"/>
          <p:cNvSpPr txBox="1"/>
          <p:nvPr/>
        </p:nvSpPr>
        <p:spPr>
          <a:xfrm>
            <a:off x="53612" y="1196752"/>
            <a:ext cx="2339752" cy="1138773"/>
          </a:xfrm>
          <a:prstGeom prst="rect">
            <a:avLst/>
          </a:prstGeom>
          <a:noFill/>
        </p:spPr>
        <p:txBody>
          <a:bodyPr wrap="square" rtlCol="0">
            <a:spAutoFit/>
          </a:bodyPr>
          <a:lstStyle/>
          <a:p>
            <a:pPr algn="ctr"/>
            <a:r>
              <a:rPr lang="en-GB" sz="3400" b="1" dirty="0">
                <a:latin typeface="Arial" panose="020B0604020202020204" pitchFamily="34" charset="0"/>
                <a:cs typeface="Arial" panose="020B0604020202020204" pitchFamily="34" charset="0"/>
              </a:rPr>
              <a:t>I can see…</a:t>
            </a:r>
          </a:p>
        </p:txBody>
      </p:sp>
      <p:sp>
        <p:nvSpPr>
          <p:cNvPr id="5" name="TextBox 4"/>
          <p:cNvSpPr txBox="1"/>
          <p:nvPr/>
        </p:nvSpPr>
        <p:spPr>
          <a:xfrm>
            <a:off x="6969154" y="1196752"/>
            <a:ext cx="2339752" cy="1138773"/>
          </a:xfrm>
          <a:prstGeom prst="rect">
            <a:avLst/>
          </a:prstGeom>
          <a:noFill/>
        </p:spPr>
        <p:txBody>
          <a:bodyPr wrap="square" rtlCol="0">
            <a:spAutoFit/>
          </a:bodyPr>
          <a:lstStyle/>
          <a:p>
            <a:pPr algn="ctr"/>
            <a:r>
              <a:rPr lang="en-GB" sz="3400" b="1" dirty="0">
                <a:latin typeface="Arial" panose="020B0604020202020204" pitchFamily="34" charset="0"/>
                <a:cs typeface="Arial" panose="020B0604020202020204" pitchFamily="34" charset="0"/>
              </a:rPr>
              <a:t>I can hear…</a:t>
            </a:r>
          </a:p>
        </p:txBody>
      </p:sp>
      <p:sp>
        <p:nvSpPr>
          <p:cNvPr id="6" name="TextBox 5"/>
          <p:cNvSpPr txBox="1"/>
          <p:nvPr/>
        </p:nvSpPr>
        <p:spPr>
          <a:xfrm>
            <a:off x="67296" y="4349033"/>
            <a:ext cx="2339752" cy="1138773"/>
          </a:xfrm>
          <a:prstGeom prst="rect">
            <a:avLst/>
          </a:prstGeom>
          <a:noFill/>
        </p:spPr>
        <p:txBody>
          <a:bodyPr wrap="square" rtlCol="0">
            <a:spAutoFit/>
          </a:bodyPr>
          <a:lstStyle/>
          <a:p>
            <a:pPr algn="ctr"/>
            <a:r>
              <a:rPr lang="en-GB" sz="3400" b="1" dirty="0">
                <a:latin typeface="Arial" panose="020B0604020202020204" pitchFamily="34" charset="0"/>
                <a:cs typeface="Arial" panose="020B0604020202020204" pitchFamily="34" charset="0"/>
              </a:rPr>
              <a:t>I can smell…</a:t>
            </a:r>
          </a:p>
        </p:txBody>
      </p:sp>
      <p:sp>
        <p:nvSpPr>
          <p:cNvPr id="8" name="TextBox 7"/>
          <p:cNvSpPr txBox="1"/>
          <p:nvPr/>
        </p:nvSpPr>
        <p:spPr>
          <a:xfrm>
            <a:off x="6804248" y="4388362"/>
            <a:ext cx="2339752" cy="1138773"/>
          </a:xfrm>
          <a:prstGeom prst="rect">
            <a:avLst/>
          </a:prstGeom>
          <a:noFill/>
        </p:spPr>
        <p:txBody>
          <a:bodyPr wrap="square" rtlCol="0">
            <a:spAutoFit/>
          </a:bodyPr>
          <a:lstStyle/>
          <a:p>
            <a:pPr algn="ctr"/>
            <a:r>
              <a:rPr lang="en-GB" sz="3400" b="1" dirty="0">
                <a:latin typeface="Arial" panose="020B0604020202020204" pitchFamily="34" charset="0"/>
                <a:cs typeface="Arial" panose="020B0604020202020204" pitchFamily="34" charset="0"/>
              </a:rPr>
              <a:t>I can feel…</a:t>
            </a:r>
          </a:p>
        </p:txBody>
      </p:sp>
      <p:sp>
        <p:nvSpPr>
          <p:cNvPr id="9" name="TextBox 8"/>
          <p:cNvSpPr txBox="1"/>
          <p:nvPr/>
        </p:nvSpPr>
        <p:spPr>
          <a:xfrm>
            <a:off x="1223488" y="5527135"/>
            <a:ext cx="6912768" cy="1138773"/>
          </a:xfrm>
          <a:prstGeom prst="rect">
            <a:avLst/>
          </a:prstGeom>
          <a:noFill/>
        </p:spPr>
        <p:txBody>
          <a:bodyPr wrap="square" rtlCol="0">
            <a:spAutoFit/>
          </a:bodyPr>
          <a:lstStyle/>
          <a:p>
            <a:pPr algn="ctr"/>
            <a:r>
              <a:rPr lang="en-GB" sz="3400" b="1" dirty="0">
                <a:solidFill>
                  <a:srgbClr val="FF0000"/>
                </a:solidFill>
                <a:latin typeface="Arial" panose="020B0604020202020204" pitchFamily="34" charset="0"/>
                <a:cs typeface="Arial" panose="020B0604020202020204" pitchFamily="34" charset="0"/>
              </a:rPr>
              <a:t>Use a simile, a metaphor and personification</a:t>
            </a:r>
          </a:p>
        </p:txBody>
      </p:sp>
    </p:spTree>
    <p:extLst>
      <p:ext uri="{BB962C8B-B14F-4D97-AF65-F5344CB8AC3E}">
        <p14:creationId xmlns:p14="http://schemas.microsoft.com/office/powerpoint/2010/main" val="6672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12" t="6771" r="25000" b="9896"/>
          <a:stretch/>
        </p:blipFill>
        <p:spPr bwMode="auto">
          <a:xfrm>
            <a:off x="3026" y="0"/>
            <a:ext cx="9140974" cy="685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59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634" y="1322767"/>
            <a:ext cx="6642738" cy="2169825"/>
          </a:xfrm>
          <a:prstGeom prst="rect">
            <a:avLst/>
          </a:prstGeom>
          <a:noFill/>
        </p:spPr>
        <p:txBody>
          <a:bodyPr wrap="square" rtlCol="0">
            <a:spAutoFit/>
          </a:bodyPr>
          <a:lstStyle/>
          <a:p>
            <a:pPr algn="ctr"/>
            <a:r>
              <a:rPr lang="en-GB" sz="4500" b="1" u="sng" dirty="0">
                <a:latin typeface="Arial" panose="020B0604020202020204" pitchFamily="34" charset="0"/>
                <a:cs typeface="Arial" panose="020B0604020202020204" pitchFamily="34" charset="0"/>
              </a:rPr>
              <a:t>Week 29 </a:t>
            </a:r>
          </a:p>
          <a:p>
            <a:pPr algn="ctr"/>
            <a:r>
              <a:rPr lang="en-GB" sz="4500" b="1" u="sng" dirty="0" smtClean="0">
                <a:latin typeface="Arial" panose="020B0604020202020204" pitchFamily="34" charset="0"/>
                <a:cs typeface="Arial" panose="020B0604020202020204" pitchFamily="34" charset="0"/>
              </a:rPr>
              <a:t>Tuesday </a:t>
            </a:r>
            <a:r>
              <a:rPr lang="en-GB" sz="4500" b="1" u="sng" dirty="0">
                <a:latin typeface="Arial" panose="020B0604020202020204" pitchFamily="34" charset="0"/>
                <a:cs typeface="Arial" panose="020B0604020202020204" pitchFamily="34" charset="0"/>
              </a:rPr>
              <a:t>Spellings</a:t>
            </a:r>
          </a:p>
          <a:p>
            <a:endParaRPr lang="en-GB" sz="4500" b="1" dirty="0"/>
          </a:p>
        </p:txBody>
      </p:sp>
      <p:sp>
        <p:nvSpPr>
          <p:cNvPr id="3" name="TextBox 2"/>
          <p:cNvSpPr txBox="1"/>
          <p:nvPr/>
        </p:nvSpPr>
        <p:spPr>
          <a:xfrm>
            <a:off x="1806446" y="3096357"/>
            <a:ext cx="5585114" cy="784830"/>
          </a:xfrm>
          <a:prstGeom prst="rect">
            <a:avLst/>
          </a:prstGeom>
          <a:noFill/>
        </p:spPr>
        <p:txBody>
          <a:bodyPr wrap="square" rtlCol="0">
            <a:spAutoFit/>
          </a:bodyPr>
          <a:lstStyle/>
          <a:p>
            <a:pPr algn="ctr"/>
            <a:r>
              <a:rPr lang="en-GB" sz="4500" b="1" dirty="0">
                <a:latin typeface="Arial" panose="020B0604020202020204" pitchFamily="34" charset="0"/>
                <a:cs typeface="Arial" panose="020B0604020202020204" pitchFamily="34" charset="0"/>
              </a:rPr>
              <a:t>-</a:t>
            </a:r>
            <a:r>
              <a:rPr lang="en-GB" sz="4500" b="1" dirty="0" err="1">
                <a:latin typeface="Arial" panose="020B0604020202020204" pitchFamily="34" charset="0"/>
                <a:cs typeface="Arial" panose="020B0604020202020204" pitchFamily="34" charset="0"/>
              </a:rPr>
              <a:t>ough</a:t>
            </a:r>
            <a:r>
              <a:rPr lang="en-GB" sz="4500" b="1" dirty="0">
                <a:latin typeface="Arial" panose="020B0604020202020204" pitchFamily="34" charset="0"/>
                <a:cs typeface="Arial" panose="020B0604020202020204" pitchFamily="34" charset="0"/>
              </a:rPr>
              <a:t> words #1</a:t>
            </a:r>
          </a:p>
        </p:txBody>
      </p:sp>
    </p:spTree>
    <p:extLst>
      <p:ext uri="{BB962C8B-B14F-4D97-AF65-F5344CB8AC3E}">
        <p14:creationId xmlns:p14="http://schemas.microsoft.com/office/powerpoint/2010/main" val="906850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C39A5EDA-DE99-954A-A83F-1DE1D6EBF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95" y="0"/>
            <a:ext cx="5593009" cy="6858000"/>
          </a:xfrm>
          <a:prstGeom prst="rect">
            <a:avLst/>
          </a:prstGeom>
        </p:spPr>
      </p:pic>
    </p:spTree>
    <p:extLst>
      <p:ext uri="{BB962C8B-B14F-4D97-AF65-F5344CB8AC3E}">
        <p14:creationId xmlns:p14="http://schemas.microsoft.com/office/powerpoint/2010/main" val="365592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4CAA8D3-E550-9B4D-954E-6D4311341627}"/>
              </a:ext>
            </a:extLst>
          </p:cNvPr>
          <p:cNvPicPr>
            <a:picLocks noChangeAspect="1"/>
          </p:cNvPicPr>
          <p:nvPr/>
        </p:nvPicPr>
        <p:blipFill rotWithShape="1">
          <a:blip r:embed="rId2">
            <a:extLst>
              <a:ext uri="{28A0092B-C50C-407E-A947-70E740481C1C}">
                <a14:useLocalDpi xmlns:a14="http://schemas.microsoft.com/office/drawing/2010/main" val="0"/>
              </a:ext>
            </a:extLst>
          </a:blip>
          <a:srcRect b="29727"/>
          <a:stretch/>
        </p:blipFill>
        <p:spPr>
          <a:xfrm>
            <a:off x="251520" y="556208"/>
            <a:ext cx="5311015" cy="574558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745B9EA-359B-434C-A375-7103F979C407}"/>
              </a:ext>
            </a:extLst>
          </p:cNvPr>
          <p:cNvPicPr>
            <a:picLocks noChangeAspect="1"/>
          </p:cNvPicPr>
          <p:nvPr/>
        </p:nvPicPr>
        <p:blipFill rotWithShape="1">
          <a:blip r:embed="rId2">
            <a:extLst>
              <a:ext uri="{28A0092B-C50C-407E-A947-70E740481C1C}">
                <a14:useLocalDpi xmlns:a14="http://schemas.microsoft.com/office/drawing/2010/main" val="0"/>
              </a:ext>
            </a:extLst>
          </a:blip>
          <a:srcRect t="71622"/>
          <a:stretch/>
        </p:blipFill>
        <p:spPr>
          <a:xfrm>
            <a:off x="5724128" y="2852936"/>
            <a:ext cx="3302711" cy="1442848"/>
          </a:xfrm>
          <a:prstGeom prst="rect">
            <a:avLst/>
          </a:prstGeom>
        </p:spPr>
      </p:pic>
    </p:spTree>
    <p:extLst>
      <p:ext uri="{BB962C8B-B14F-4D97-AF65-F5344CB8AC3E}">
        <p14:creationId xmlns:p14="http://schemas.microsoft.com/office/powerpoint/2010/main" val="2776722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900</Words>
  <Application>Microsoft Office PowerPoint</Application>
  <PresentationFormat>On-screen Show (4:3)</PresentationFormat>
  <Paragraphs>111</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Britannic Bold</vt:lpstr>
      <vt:lpstr>Calibri</vt:lpstr>
      <vt:lpstr>Comic Sans MS</vt:lpstr>
      <vt:lpstr>Sassoon Infant Rg</vt:lpstr>
      <vt:lpstr>Segoe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I want you to create an effective piece of poetry.</vt:lpstr>
      <vt:lpstr>The Witches</vt:lpstr>
      <vt:lpstr>Today, I want you to create an effective piece of poetry.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 English Breakfast</dc:title>
  <dc:creator>hometeacher</dc:creator>
  <cp:lastModifiedBy>Fitzpatrick, Patrick</cp:lastModifiedBy>
  <cp:revision>133</cp:revision>
  <dcterms:created xsi:type="dcterms:W3CDTF">2013-10-12T23:04:42Z</dcterms:created>
  <dcterms:modified xsi:type="dcterms:W3CDTF">2021-04-14T12:42:02Z</dcterms:modified>
</cp:coreProperties>
</file>