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7" r:id="rId2"/>
    <p:sldId id="258" r:id="rId3"/>
    <p:sldId id="299" r:id="rId4"/>
    <p:sldId id="259" r:id="rId5"/>
    <p:sldId id="260" r:id="rId6"/>
    <p:sldId id="261" r:id="rId7"/>
    <p:sldId id="287" r:id="rId8"/>
    <p:sldId id="263" r:id="rId9"/>
    <p:sldId id="288" r:id="rId10"/>
    <p:sldId id="264" r:id="rId11"/>
    <p:sldId id="311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265" r:id="rId21"/>
    <p:sldId id="266" r:id="rId22"/>
    <p:sldId id="300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75" r:id="rId33"/>
    <p:sldId id="298" r:id="rId34"/>
    <p:sldId id="279" r:id="rId35"/>
    <p:sldId id="280" r:id="rId36"/>
    <p:sldId id="302" r:id="rId37"/>
    <p:sldId id="325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282" r:id="rId52"/>
    <p:sldId id="283" r:id="rId53"/>
    <p:sldId id="301" r:id="rId54"/>
    <p:sldId id="285" r:id="rId55"/>
    <p:sldId id="286" r:id="rId56"/>
    <p:sldId id="327" r:id="rId57"/>
    <p:sldId id="328" r:id="rId58"/>
    <p:sldId id="326" r:id="rId59"/>
    <p:sldId id="329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D3B87-74D1-49EC-B56A-EF1830E0DC63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5D03E-C31B-4186-B391-549AC8A2D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91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4730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2580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126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5820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5226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365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604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6264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0049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4017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8827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918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3C9E-0E89-4070-85CD-B7620068ED97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F5F6-AFE8-473F-B623-2DCD657AA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81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3C9E-0E89-4070-85CD-B7620068ED97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F5F6-AFE8-473F-B623-2DCD657AA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10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3C9E-0E89-4070-85CD-B7620068ED97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F5F6-AFE8-473F-B623-2DCD657AA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382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ear 1 2A / Year 2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1320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End Slide">
  <p:cSld name="6_End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4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3C9E-0E89-4070-85CD-B7620068ED97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F5F6-AFE8-473F-B623-2DCD657AA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86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3C9E-0E89-4070-85CD-B7620068ED97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F5F6-AFE8-473F-B623-2DCD657AA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57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3C9E-0E89-4070-85CD-B7620068ED97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F5F6-AFE8-473F-B623-2DCD657AA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49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3C9E-0E89-4070-85CD-B7620068ED97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F5F6-AFE8-473F-B623-2DCD657AA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41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3C9E-0E89-4070-85CD-B7620068ED97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F5F6-AFE8-473F-B623-2DCD657AA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191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3C9E-0E89-4070-85CD-B7620068ED97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F5F6-AFE8-473F-B623-2DCD657AA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52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3C9E-0E89-4070-85CD-B7620068ED97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F5F6-AFE8-473F-B623-2DCD657AA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38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3C9E-0E89-4070-85CD-B7620068ED97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F5F6-AFE8-473F-B623-2DCD657AA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54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B3C9E-0E89-4070-85CD-B7620068ED97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0F5F6-AFE8-473F-B623-2DCD657AA6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47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bbc.co.uk/bitesize/topics/zpccwmn/articles/zpyhtyc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512" y="620689"/>
            <a:ext cx="8856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u="sng" dirty="0">
                <a:latin typeface="Arial" panose="020B0604020202020204" pitchFamily="34" charset="0"/>
                <a:cs typeface="Arial" panose="020B0604020202020204" pitchFamily="34" charset="0"/>
              </a:rPr>
              <a:t>Week </a:t>
            </a:r>
            <a:r>
              <a:rPr lang="en-GB" sz="6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endParaRPr lang="en-GB" sz="6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6000" b="1" u="sng" dirty="0">
                <a:latin typeface="Arial" panose="020B0604020202020204" pitchFamily="34" charset="0"/>
                <a:cs typeface="Arial" panose="020B0604020202020204" pitchFamily="34" charset="0"/>
              </a:rPr>
              <a:t>Monday English</a:t>
            </a:r>
          </a:p>
          <a:p>
            <a:endParaRPr lang="en-GB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08595" y="2985476"/>
            <a:ext cx="74468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  <a:t>Proof-reading your </a:t>
            </a:r>
            <a:r>
              <a:rPr lang="en-GB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Jabberwocky narrative.</a:t>
            </a:r>
            <a:endParaRPr lang="en-GB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3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273" y="692696"/>
            <a:ext cx="116101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weather personification sentence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create a mood for your narrative.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272" y="2173008"/>
            <a:ext cx="116101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wind whipped at the boy’s face and pulled his hair, trying with all of its might to keep him out of the forest.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97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512" y="620689"/>
            <a:ext cx="8856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u="sng" dirty="0">
                <a:latin typeface="Arial" panose="020B0604020202020204" pitchFamily="34" charset="0"/>
                <a:cs typeface="Arial" panose="020B0604020202020204" pitchFamily="34" charset="0"/>
              </a:rPr>
              <a:t>Week </a:t>
            </a:r>
            <a:r>
              <a:rPr lang="en-GB" sz="6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endParaRPr lang="en-GB" sz="6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6000" b="1" u="sng" dirty="0">
                <a:latin typeface="Arial" panose="020B0604020202020204" pitchFamily="34" charset="0"/>
                <a:cs typeface="Arial" panose="020B0604020202020204" pitchFamily="34" charset="0"/>
              </a:rPr>
              <a:t>Monday </a:t>
            </a:r>
            <a:r>
              <a:rPr lang="en-GB" sz="6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Spellings</a:t>
            </a:r>
            <a:endParaRPr lang="en-GB" sz="6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08595" y="2985476"/>
            <a:ext cx="7446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ough</a:t>
            </a:r>
            <a:r>
              <a:rPr lang="en-GB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words #1</a:t>
            </a:r>
            <a:endParaRPr lang="en-GB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6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2279650" y="649288"/>
            <a:ext cx="7632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chemeClr val="tx1"/>
                </a:solidFill>
                <a:latin typeface="Twinkl SemiBold" pitchFamily="2" charset="0"/>
              </a:rPr>
              <a:t>Today, </a:t>
            </a: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we are starting to look at a particular letter string that can make different sounds within different words.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37139" y="1295400"/>
            <a:ext cx="2117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chemeClr val="tx1"/>
                </a:solidFill>
                <a:latin typeface="Twinkl SemiBold" pitchFamily="2" charset="0"/>
              </a:rPr>
              <a:t>‘ough’</a:t>
            </a:r>
          </a:p>
        </p:txBody>
      </p:sp>
      <p:sp>
        <p:nvSpPr>
          <p:cNvPr id="2" name="Rectangle 1"/>
          <p:cNvSpPr/>
          <p:nvPr/>
        </p:nvSpPr>
        <p:spPr>
          <a:xfrm>
            <a:off x="4524513" y="2065338"/>
            <a:ext cx="314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cs typeface="Clear Sans Light" panose="020B0303030202020304" pitchFamily="34" charset="0"/>
              </a:rPr>
              <a:t>Sometimes ‘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  <a:cs typeface="Clear Sans Light" panose="020B0303030202020304" pitchFamily="34" charset="0"/>
              </a:rPr>
              <a:t>ough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cs typeface="Clear Sans Light" panose="020B0303030202020304" pitchFamily="34" charset="0"/>
              </a:rPr>
              <a:t>’ can make a...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cs typeface="Clear Sans Light" panose="020B03030302020203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6814" y="5588000"/>
            <a:ext cx="7318375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cs typeface="Clear Sans Light" panose="020B0303030202020304" pitchFamily="34" charset="0"/>
              </a:rPr>
              <a:t>Can you think of any other words where the ‘</a:t>
            </a:r>
            <a:r>
              <a:rPr lang="en-GB" dirty="0" err="1">
                <a:cs typeface="Clear Sans Light" panose="020B0303030202020304" pitchFamily="34" charset="0"/>
              </a:rPr>
              <a:t>ough</a:t>
            </a:r>
            <a:r>
              <a:rPr lang="en-GB" dirty="0">
                <a:cs typeface="Clear Sans Light" panose="020B0303030202020304" pitchFamily="34" charset="0"/>
              </a:rPr>
              <a:t>’ letter string makes these particular sounds?</a:t>
            </a:r>
            <a:r>
              <a:rPr lang="en-GB" dirty="0">
                <a:solidFill>
                  <a:srgbClr val="7030A0"/>
                </a:solidFill>
                <a:cs typeface="Clear Sans Light" panose="020B0303030202020304" pitchFamily="34" charset="0"/>
              </a:rPr>
              <a:t> 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cs typeface="Clear Sans Light" panose="020B03030302020203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35753" y="4822825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cs typeface="Clear Sans Light" panose="020B0303030202020304" pitchFamily="34" charset="0"/>
              </a:rPr>
              <a:t>or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cs typeface="Clear Sans Light" panose="020B03030302020203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02678" y="4822825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cs typeface="Clear Sans Light" panose="020B0303030202020304" pitchFamily="34" charset="0"/>
              </a:rPr>
              <a:t>or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cs typeface="Clear Sans Light" panose="020B03030302020203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52934" y="4822825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cs typeface="Clear Sans Light" panose="020B0303030202020304" pitchFamily="34" charset="0"/>
              </a:rPr>
              <a:t>or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cs typeface="Clear Sans Light" panose="020B0303030202020304" pitchFamily="34" charset="0"/>
            </a:endParaRP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8366125" y="2630489"/>
            <a:ext cx="1631950" cy="2809875"/>
            <a:chOff x="6842758" y="2631229"/>
            <a:chExt cx="1630682" cy="2809880"/>
          </a:xfrm>
        </p:grpSpPr>
        <p:sp>
          <p:nvSpPr>
            <p:cNvPr id="21" name="Rectangle 20"/>
            <p:cNvSpPr/>
            <p:nvPr/>
          </p:nvSpPr>
          <p:spPr>
            <a:xfrm>
              <a:off x="6842758" y="4736258"/>
              <a:ext cx="1630682" cy="704851"/>
            </a:xfrm>
            <a:prstGeom prst="rect">
              <a:avLst/>
            </a:prstGeom>
            <a:solidFill>
              <a:srgbClr val="FCD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42758" y="2631229"/>
              <a:ext cx="1630682" cy="2105029"/>
            </a:xfrm>
            <a:prstGeom prst="rect">
              <a:avLst/>
            </a:prstGeom>
            <a:solidFill>
              <a:srgbClr val="F8B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059" name="Rectangle 14"/>
            <p:cNvSpPr>
              <a:spLocks noChangeArrowheads="1"/>
            </p:cNvSpPr>
            <p:nvPr/>
          </p:nvSpPr>
          <p:spPr bwMode="auto">
            <a:xfrm>
              <a:off x="6842759" y="4736351"/>
              <a:ext cx="163068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/>
              <a:r>
                <a:rPr lang="en-GB" altLang="en-US">
                  <a:solidFill>
                    <a:srgbClr val="0D0D0D"/>
                  </a:solidFill>
                  <a:cs typeface="Clear Sans Light" pitchFamily="34" charset="0"/>
                </a:rPr>
                <a:t>an ‘uff’ sound as in r</a:t>
              </a:r>
              <a:r>
                <a:rPr lang="en-GB" altLang="en-US" b="1">
                  <a:solidFill>
                    <a:srgbClr val="F13737"/>
                  </a:solidFill>
                  <a:cs typeface="Clear Sans Light" pitchFamily="34" charset="0"/>
                </a:rPr>
                <a:t>ough</a:t>
              </a:r>
            </a:p>
          </p:txBody>
        </p:sp>
        <p:pic>
          <p:nvPicPr>
            <p:cNvPr id="44060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37" r="6429"/>
            <a:stretch>
              <a:fillRect/>
            </a:stretch>
          </p:blipFill>
          <p:spPr bwMode="auto">
            <a:xfrm>
              <a:off x="6842758" y="2631229"/>
              <a:ext cx="1630681" cy="2105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6305551" y="2630489"/>
            <a:ext cx="1630363" cy="2809875"/>
            <a:chOff x="4781006" y="2631229"/>
            <a:chExt cx="1631405" cy="2809880"/>
          </a:xfrm>
        </p:grpSpPr>
        <p:sp>
          <p:nvSpPr>
            <p:cNvPr id="20" name="Rectangle 19"/>
            <p:cNvSpPr/>
            <p:nvPr/>
          </p:nvSpPr>
          <p:spPr>
            <a:xfrm>
              <a:off x="4781006" y="4736258"/>
              <a:ext cx="1631405" cy="704851"/>
            </a:xfrm>
            <a:prstGeom prst="rect">
              <a:avLst/>
            </a:prstGeom>
            <a:solidFill>
              <a:srgbClr val="FCD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781006" y="2631229"/>
              <a:ext cx="1631405" cy="2105029"/>
            </a:xfrm>
            <a:prstGeom prst="rect">
              <a:avLst/>
            </a:prstGeom>
            <a:solidFill>
              <a:srgbClr val="F8B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055" name="Rectangle 13"/>
            <p:cNvSpPr>
              <a:spLocks noChangeArrowheads="1"/>
            </p:cNvSpPr>
            <p:nvPr/>
          </p:nvSpPr>
          <p:spPr bwMode="auto">
            <a:xfrm>
              <a:off x="4788452" y="4736351"/>
              <a:ext cx="162395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/>
              <a:r>
                <a:rPr lang="en-GB" altLang="en-US">
                  <a:solidFill>
                    <a:srgbClr val="0D0D0D"/>
                  </a:solidFill>
                  <a:cs typeface="Clear Sans Light" pitchFamily="34" charset="0"/>
                </a:rPr>
                <a:t>an ‘off’ sound as in c</a:t>
              </a:r>
              <a:r>
                <a:rPr lang="en-GB" altLang="en-US" b="1">
                  <a:solidFill>
                    <a:srgbClr val="F13737"/>
                  </a:solidFill>
                  <a:cs typeface="Clear Sans Light" pitchFamily="34" charset="0"/>
                </a:rPr>
                <a:t>ough</a:t>
              </a:r>
              <a:r>
                <a:rPr lang="en-GB" altLang="en-US">
                  <a:solidFill>
                    <a:srgbClr val="7030A0"/>
                  </a:solidFill>
                  <a:cs typeface="Clear Sans Light" pitchFamily="34" charset="0"/>
                </a:rPr>
                <a:t> </a:t>
              </a:r>
              <a:endParaRPr lang="en-GB" altLang="en-US"/>
            </a:p>
          </p:txBody>
        </p:sp>
        <p:pic>
          <p:nvPicPr>
            <p:cNvPr id="44056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0" r="8153" b="28522"/>
            <a:stretch>
              <a:fillRect/>
            </a:stretch>
          </p:blipFill>
          <p:spPr bwMode="auto">
            <a:xfrm>
              <a:off x="4781006" y="2758599"/>
              <a:ext cx="1628503" cy="1970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244976" y="2630489"/>
            <a:ext cx="1630363" cy="2809875"/>
            <a:chOff x="2720703" y="2631229"/>
            <a:chExt cx="1630680" cy="2809880"/>
          </a:xfrm>
        </p:grpSpPr>
        <p:sp>
          <p:nvSpPr>
            <p:cNvPr id="19" name="Rectangle 18"/>
            <p:cNvSpPr/>
            <p:nvPr/>
          </p:nvSpPr>
          <p:spPr>
            <a:xfrm>
              <a:off x="2720703" y="4736258"/>
              <a:ext cx="1630680" cy="704851"/>
            </a:xfrm>
            <a:prstGeom prst="rect">
              <a:avLst/>
            </a:prstGeom>
            <a:solidFill>
              <a:srgbClr val="FCD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720703" y="2631229"/>
              <a:ext cx="1630680" cy="2105029"/>
            </a:xfrm>
            <a:prstGeom prst="rect">
              <a:avLst/>
            </a:prstGeom>
            <a:solidFill>
              <a:srgbClr val="F8B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720703" y="4736258"/>
              <a:ext cx="1630680" cy="6461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Clear Sans Light" panose="020B0303030202020304" pitchFamily="34" charset="0"/>
                </a:rPr>
                <a:t>‘long o’ sound as in d</a:t>
              </a:r>
              <a:r>
                <a:rPr lang="en-GB" b="1" dirty="0">
                  <a:solidFill>
                    <a:srgbClr val="F13737"/>
                  </a:solidFill>
                  <a:cs typeface="Clear Sans Light" panose="020B0303030202020304" pitchFamily="34" charset="0"/>
                </a:rPr>
                <a:t>ough</a:t>
              </a:r>
              <a:r>
                <a:rPr lang="en-GB" u="sng" dirty="0">
                  <a:solidFill>
                    <a:srgbClr val="0070C0"/>
                  </a:solidFill>
                  <a:cs typeface="Clear Sans Light" panose="020B0303030202020304" pitchFamily="34" charset="0"/>
                </a:rPr>
                <a:t> </a:t>
              </a:r>
              <a:endParaRPr lang="en-GB" dirty="0"/>
            </a:p>
          </p:txBody>
        </p:sp>
        <p:pic>
          <p:nvPicPr>
            <p:cNvPr id="44052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1" r="41533"/>
            <a:stretch>
              <a:fillRect/>
            </a:stretch>
          </p:blipFill>
          <p:spPr bwMode="auto">
            <a:xfrm>
              <a:off x="2726136" y="3331395"/>
              <a:ext cx="1619441" cy="1397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2184401" y="2628901"/>
            <a:ext cx="1630363" cy="2811463"/>
            <a:chOff x="659675" y="2628899"/>
            <a:chExt cx="1630680" cy="2812210"/>
          </a:xfrm>
        </p:grpSpPr>
        <p:sp>
          <p:nvSpPr>
            <p:cNvPr id="18" name="Rectangle 17"/>
            <p:cNvSpPr/>
            <p:nvPr/>
          </p:nvSpPr>
          <p:spPr>
            <a:xfrm>
              <a:off x="659675" y="4736072"/>
              <a:ext cx="1630680" cy="705037"/>
            </a:xfrm>
            <a:prstGeom prst="rect">
              <a:avLst/>
            </a:prstGeom>
            <a:solidFill>
              <a:srgbClr val="FCD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59675" y="2630487"/>
              <a:ext cx="1630680" cy="2105584"/>
            </a:xfrm>
            <a:prstGeom prst="rect">
              <a:avLst/>
            </a:prstGeom>
            <a:solidFill>
              <a:srgbClr val="F8B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047" name="Rectangle 6"/>
            <p:cNvSpPr>
              <a:spLocks noChangeArrowheads="1"/>
            </p:cNvSpPr>
            <p:nvPr/>
          </p:nvSpPr>
          <p:spPr bwMode="auto">
            <a:xfrm>
              <a:off x="666209" y="4736351"/>
              <a:ext cx="16241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/>
              <a:r>
                <a:rPr lang="en-GB" altLang="en-US">
                  <a:solidFill>
                    <a:srgbClr val="0D0D0D"/>
                  </a:solidFill>
                  <a:cs typeface="Clear Sans Light" pitchFamily="34" charset="0"/>
                </a:rPr>
                <a:t>an ‘oo’ sound as in thr</a:t>
              </a:r>
              <a:r>
                <a:rPr lang="en-GB" altLang="en-US" b="1">
                  <a:solidFill>
                    <a:srgbClr val="F13737"/>
                  </a:solidFill>
                  <a:cs typeface="Clear Sans Light" pitchFamily="34" charset="0"/>
                </a:rPr>
                <a:t>ough</a:t>
              </a:r>
              <a:r>
                <a:rPr lang="en-GB" altLang="en-US">
                  <a:solidFill>
                    <a:srgbClr val="0D0D0D"/>
                  </a:solidFill>
                  <a:cs typeface="Clear Sans Light" pitchFamily="34" charset="0"/>
                </a:rPr>
                <a:t> </a:t>
              </a:r>
              <a:endParaRPr lang="en-GB" altLang="en-US"/>
            </a:p>
          </p:txBody>
        </p:sp>
        <p:pic>
          <p:nvPicPr>
            <p:cNvPr id="44048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98"/>
            <a:stretch>
              <a:fillRect/>
            </a:stretch>
          </p:blipFill>
          <p:spPr bwMode="auto">
            <a:xfrm>
              <a:off x="659675" y="2628899"/>
              <a:ext cx="1626715" cy="209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352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" grpId="0"/>
      <p:bldP spid="2" grpId="0"/>
      <p:bldP spid="3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73853" y="4098925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cs typeface="Clear Sans Light" panose="020B0303030202020304" pitchFamily="34" charset="0"/>
              </a:rPr>
              <a:t>or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cs typeface="Clear Sans Light" panose="020B03030302020203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0778" y="4098925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cs typeface="Clear Sans Light" panose="020B0303030202020304" pitchFamily="34" charset="0"/>
              </a:rPr>
              <a:t>or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cs typeface="Clear Sans Light" panose="020B03030302020203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91034" y="4098925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cs typeface="Clear Sans Light" panose="020B0303030202020304" pitchFamily="34" charset="0"/>
              </a:rPr>
              <a:t>or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cs typeface="Clear Sans Light" panose="020B0303030202020304" pitchFamily="34" charset="0"/>
            </a:endParaRPr>
          </a:p>
        </p:txBody>
      </p:sp>
      <p:grpSp>
        <p:nvGrpSpPr>
          <p:cNvPr id="45061" name="Group 30"/>
          <p:cNvGrpSpPr>
            <a:grpSpLocks/>
          </p:cNvGrpSpPr>
          <p:nvPr/>
        </p:nvGrpSpPr>
        <p:grpSpPr bwMode="auto">
          <a:xfrm>
            <a:off x="8404225" y="1906589"/>
            <a:ext cx="1631950" cy="2809875"/>
            <a:chOff x="6842758" y="2631229"/>
            <a:chExt cx="1630682" cy="2809880"/>
          </a:xfrm>
        </p:grpSpPr>
        <p:sp>
          <p:nvSpPr>
            <p:cNvPr id="21" name="Rectangle 20"/>
            <p:cNvSpPr/>
            <p:nvPr/>
          </p:nvSpPr>
          <p:spPr>
            <a:xfrm>
              <a:off x="6842758" y="4736258"/>
              <a:ext cx="1630682" cy="704851"/>
            </a:xfrm>
            <a:prstGeom prst="rect">
              <a:avLst/>
            </a:prstGeom>
            <a:solidFill>
              <a:srgbClr val="FCD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42758" y="2631229"/>
              <a:ext cx="1630682" cy="2105029"/>
            </a:xfrm>
            <a:prstGeom prst="rect">
              <a:avLst/>
            </a:prstGeom>
            <a:solidFill>
              <a:srgbClr val="F8B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5084" name="Rectangle 14"/>
            <p:cNvSpPr>
              <a:spLocks noChangeArrowheads="1"/>
            </p:cNvSpPr>
            <p:nvPr/>
          </p:nvSpPr>
          <p:spPr bwMode="auto">
            <a:xfrm>
              <a:off x="6842759" y="4736351"/>
              <a:ext cx="163068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/>
              <a:r>
                <a:rPr lang="en-GB" altLang="en-US">
                  <a:solidFill>
                    <a:srgbClr val="0D0D0D"/>
                  </a:solidFill>
                  <a:cs typeface="Clear Sans Light" pitchFamily="34" charset="0"/>
                </a:rPr>
                <a:t>an ‘uff’ sound as in r</a:t>
              </a:r>
              <a:r>
                <a:rPr lang="en-GB" altLang="en-US" b="1">
                  <a:solidFill>
                    <a:srgbClr val="F13737"/>
                  </a:solidFill>
                  <a:cs typeface="Clear Sans Light" pitchFamily="34" charset="0"/>
                </a:rPr>
                <a:t>ough</a:t>
              </a:r>
            </a:p>
          </p:txBody>
        </p:sp>
        <p:pic>
          <p:nvPicPr>
            <p:cNvPr id="45085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37" r="6429"/>
            <a:stretch>
              <a:fillRect/>
            </a:stretch>
          </p:blipFill>
          <p:spPr bwMode="auto">
            <a:xfrm>
              <a:off x="6842758" y="2631229"/>
              <a:ext cx="1630681" cy="2105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062" name="Group 29"/>
          <p:cNvGrpSpPr>
            <a:grpSpLocks/>
          </p:cNvGrpSpPr>
          <p:nvPr/>
        </p:nvGrpSpPr>
        <p:grpSpPr bwMode="auto">
          <a:xfrm>
            <a:off x="6343651" y="1906589"/>
            <a:ext cx="1630363" cy="2809875"/>
            <a:chOff x="4781006" y="2631229"/>
            <a:chExt cx="1631405" cy="2809880"/>
          </a:xfrm>
        </p:grpSpPr>
        <p:sp>
          <p:nvSpPr>
            <p:cNvPr id="20" name="Rectangle 19"/>
            <p:cNvSpPr/>
            <p:nvPr/>
          </p:nvSpPr>
          <p:spPr>
            <a:xfrm>
              <a:off x="4781006" y="4736258"/>
              <a:ext cx="1631405" cy="704851"/>
            </a:xfrm>
            <a:prstGeom prst="rect">
              <a:avLst/>
            </a:prstGeom>
            <a:solidFill>
              <a:srgbClr val="FCD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781006" y="2631229"/>
              <a:ext cx="1631405" cy="2105029"/>
            </a:xfrm>
            <a:prstGeom prst="rect">
              <a:avLst/>
            </a:prstGeom>
            <a:solidFill>
              <a:srgbClr val="F8B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5080" name="Rectangle 13"/>
            <p:cNvSpPr>
              <a:spLocks noChangeArrowheads="1"/>
            </p:cNvSpPr>
            <p:nvPr/>
          </p:nvSpPr>
          <p:spPr bwMode="auto">
            <a:xfrm>
              <a:off x="4788452" y="4736351"/>
              <a:ext cx="162395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/>
              <a:r>
                <a:rPr lang="en-GB" altLang="en-US">
                  <a:solidFill>
                    <a:srgbClr val="0D0D0D"/>
                  </a:solidFill>
                  <a:cs typeface="Clear Sans Light" pitchFamily="34" charset="0"/>
                </a:rPr>
                <a:t>an ‘off’ sound as in c</a:t>
              </a:r>
              <a:r>
                <a:rPr lang="en-GB" altLang="en-US" b="1">
                  <a:solidFill>
                    <a:srgbClr val="F13737"/>
                  </a:solidFill>
                  <a:cs typeface="Clear Sans Light" pitchFamily="34" charset="0"/>
                </a:rPr>
                <a:t>ough</a:t>
              </a:r>
              <a:r>
                <a:rPr lang="en-GB" altLang="en-US">
                  <a:solidFill>
                    <a:srgbClr val="7030A0"/>
                  </a:solidFill>
                  <a:cs typeface="Clear Sans Light" pitchFamily="34" charset="0"/>
                </a:rPr>
                <a:t> </a:t>
              </a:r>
              <a:endParaRPr lang="en-GB" altLang="en-US"/>
            </a:p>
          </p:txBody>
        </p:sp>
        <p:pic>
          <p:nvPicPr>
            <p:cNvPr id="45081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0" r="8153" b="28522"/>
            <a:stretch>
              <a:fillRect/>
            </a:stretch>
          </p:blipFill>
          <p:spPr bwMode="auto">
            <a:xfrm>
              <a:off x="4781006" y="2758599"/>
              <a:ext cx="1628503" cy="1970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063" name="Group 28"/>
          <p:cNvGrpSpPr>
            <a:grpSpLocks/>
          </p:cNvGrpSpPr>
          <p:nvPr/>
        </p:nvGrpSpPr>
        <p:grpSpPr bwMode="auto">
          <a:xfrm>
            <a:off x="4283076" y="1906589"/>
            <a:ext cx="1630363" cy="2809875"/>
            <a:chOff x="2720703" y="2631229"/>
            <a:chExt cx="1630680" cy="2809880"/>
          </a:xfrm>
        </p:grpSpPr>
        <p:sp>
          <p:nvSpPr>
            <p:cNvPr id="19" name="Rectangle 18"/>
            <p:cNvSpPr/>
            <p:nvPr/>
          </p:nvSpPr>
          <p:spPr>
            <a:xfrm>
              <a:off x="2720703" y="4736258"/>
              <a:ext cx="1630680" cy="704851"/>
            </a:xfrm>
            <a:prstGeom prst="rect">
              <a:avLst/>
            </a:prstGeom>
            <a:solidFill>
              <a:srgbClr val="FCD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720703" y="2631229"/>
              <a:ext cx="1630680" cy="2105029"/>
            </a:xfrm>
            <a:prstGeom prst="rect">
              <a:avLst/>
            </a:prstGeom>
            <a:solidFill>
              <a:srgbClr val="F8B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720703" y="4736258"/>
              <a:ext cx="1630680" cy="6461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Clear Sans Light" panose="020B0303030202020304" pitchFamily="34" charset="0"/>
                </a:rPr>
                <a:t>‘long o’ sound as in d</a:t>
              </a:r>
              <a:r>
                <a:rPr lang="en-GB" b="1" dirty="0">
                  <a:solidFill>
                    <a:srgbClr val="F13737"/>
                  </a:solidFill>
                  <a:cs typeface="Clear Sans Light" panose="020B0303030202020304" pitchFamily="34" charset="0"/>
                </a:rPr>
                <a:t>ough</a:t>
              </a:r>
              <a:r>
                <a:rPr lang="en-GB" u="sng" dirty="0">
                  <a:solidFill>
                    <a:srgbClr val="0070C0"/>
                  </a:solidFill>
                  <a:cs typeface="Clear Sans Light" panose="020B0303030202020304" pitchFamily="34" charset="0"/>
                </a:rPr>
                <a:t> </a:t>
              </a:r>
              <a:endParaRPr lang="en-GB" dirty="0"/>
            </a:p>
          </p:txBody>
        </p:sp>
        <p:pic>
          <p:nvPicPr>
            <p:cNvPr id="45077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1" r="41533"/>
            <a:stretch>
              <a:fillRect/>
            </a:stretch>
          </p:blipFill>
          <p:spPr bwMode="auto">
            <a:xfrm>
              <a:off x="2726136" y="3331395"/>
              <a:ext cx="1619441" cy="1397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064" name="Group 27"/>
          <p:cNvGrpSpPr>
            <a:grpSpLocks/>
          </p:cNvGrpSpPr>
          <p:nvPr/>
        </p:nvGrpSpPr>
        <p:grpSpPr bwMode="auto">
          <a:xfrm>
            <a:off x="2222501" y="1905001"/>
            <a:ext cx="1630363" cy="2811463"/>
            <a:chOff x="659675" y="2628899"/>
            <a:chExt cx="1630680" cy="2812210"/>
          </a:xfrm>
        </p:grpSpPr>
        <p:sp>
          <p:nvSpPr>
            <p:cNvPr id="18" name="Rectangle 17"/>
            <p:cNvSpPr/>
            <p:nvPr/>
          </p:nvSpPr>
          <p:spPr>
            <a:xfrm>
              <a:off x="659675" y="4736072"/>
              <a:ext cx="1630680" cy="705037"/>
            </a:xfrm>
            <a:prstGeom prst="rect">
              <a:avLst/>
            </a:prstGeom>
            <a:solidFill>
              <a:srgbClr val="FCD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59675" y="2630487"/>
              <a:ext cx="1630680" cy="2105584"/>
            </a:xfrm>
            <a:prstGeom prst="rect">
              <a:avLst/>
            </a:prstGeom>
            <a:solidFill>
              <a:srgbClr val="F8B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5072" name="Rectangle 6"/>
            <p:cNvSpPr>
              <a:spLocks noChangeArrowheads="1"/>
            </p:cNvSpPr>
            <p:nvPr/>
          </p:nvSpPr>
          <p:spPr bwMode="auto">
            <a:xfrm>
              <a:off x="666209" y="4736351"/>
              <a:ext cx="16241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/>
              <a:r>
                <a:rPr lang="en-GB" altLang="en-US">
                  <a:solidFill>
                    <a:srgbClr val="0D0D0D"/>
                  </a:solidFill>
                  <a:cs typeface="Clear Sans Light" pitchFamily="34" charset="0"/>
                </a:rPr>
                <a:t>an ‘oo’ sound as in thr</a:t>
              </a:r>
              <a:r>
                <a:rPr lang="en-GB" altLang="en-US" b="1">
                  <a:solidFill>
                    <a:srgbClr val="F13737"/>
                  </a:solidFill>
                  <a:cs typeface="Clear Sans Light" pitchFamily="34" charset="0"/>
                </a:rPr>
                <a:t>ough</a:t>
              </a:r>
              <a:r>
                <a:rPr lang="en-GB" altLang="en-US">
                  <a:solidFill>
                    <a:srgbClr val="0D0D0D"/>
                  </a:solidFill>
                  <a:cs typeface="Clear Sans Light" pitchFamily="34" charset="0"/>
                </a:rPr>
                <a:t> </a:t>
              </a:r>
              <a:endParaRPr lang="en-GB" altLang="en-US"/>
            </a:p>
          </p:txBody>
        </p:sp>
        <p:pic>
          <p:nvPicPr>
            <p:cNvPr id="45073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98"/>
            <a:stretch>
              <a:fillRect/>
            </a:stretch>
          </p:blipFill>
          <p:spPr bwMode="auto">
            <a:xfrm>
              <a:off x="659675" y="2628899"/>
              <a:ext cx="1626715" cy="209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397375" y="4862514"/>
            <a:ext cx="14049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/>
            <a:r>
              <a:rPr lang="en-GB" altLang="en-US" sz="2000">
                <a:solidFill>
                  <a:srgbClr val="FF0000"/>
                </a:solidFill>
              </a:rPr>
              <a:t>dough</a:t>
            </a:r>
          </a:p>
          <a:p>
            <a:pPr algn="ctr"/>
            <a:r>
              <a:rPr lang="en-GB" altLang="en-US" sz="2000">
                <a:solidFill>
                  <a:srgbClr val="FF0000"/>
                </a:solidFill>
              </a:rPr>
              <a:t>though</a:t>
            </a:r>
          </a:p>
          <a:p>
            <a:pPr algn="ctr"/>
            <a:r>
              <a:rPr lang="en-GB" altLang="en-US" sz="2000">
                <a:solidFill>
                  <a:srgbClr val="FF0000"/>
                </a:solidFill>
              </a:rPr>
              <a:t>although</a:t>
            </a:r>
          </a:p>
          <a:p>
            <a:pPr algn="ctr"/>
            <a:r>
              <a:rPr lang="en-GB" altLang="en-US" sz="2000">
                <a:solidFill>
                  <a:srgbClr val="FF0000"/>
                </a:solidFill>
              </a:rPr>
              <a:t>doughnut</a:t>
            </a:r>
          </a:p>
          <a:p>
            <a:endParaRPr lang="en-GB" altLang="en-US" sz="140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154239" y="4862513"/>
            <a:ext cx="17748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/>
            <a:r>
              <a:rPr lang="en-GB" altLang="en-US" sz="2000">
                <a:solidFill>
                  <a:srgbClr val="FF0000"/>
                </a:solidFill>
              </a:rPr>
              <a:t>through</a:t>
            </a:r>
          </a:p>
          <a:p>
            <a:endParaRPr lang="en-GB" altLang="en-US" sz="140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270626" y="4862514"/>
            <a:ext cx="1774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/>
            <a:r>
              <a:rPr lang="en-GB" altLang="en-US" sz="2000">
                <a:solidFill>
                  <a:srgbClr val="FF0000"/>
                </a:solidFill>
              </a:rPr>
              <a:t>cough</a:t>
            </a:r>
          </a:p>
          <a:p>
            <a:pPr algn="ctr"/>
            <a:r>
              <a:rPr lang="en-GB" altLang="en-US" sz="2000">
                <a:solidFill>
                  <a:srgbClr val="FF0000"/>
                </a:solidFill>
              </a:rPr>
              <a:t>trough</a:t>
            </a:r>
          </a:p>
          <a:p>
            <a:endParaRPr lang="en-GB" altLang="en-US" sz="140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8329614" y="4862513"/>
            <a:ext cx="177482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/>
            <a:r>
              <a:rPr lang="en-GB" altLang="en-US" sz="2000">
                <a:solidFill>
                  <a:srgbClr val="FF0000"/>
                </a:solidFill>
              </a:rPr>
              <a:t>rough</a:t>
            </a:r>
          </a:p>
          <a:p>
            <a:pPr algn="ctr"/>
            <a:r>
              <a:rPr lang="en-GB" altLang="en-US" sz="2000">
                <a:solidFill>
                  <a:srgbClr val="FF0000"/>
                </a:solidFill>
              </a:rPr>
              <a:t>tough</a:t>
            </a:r>
          </a:p>
          <a:p>
            <a:pPr algn="ctr"/>
            <a:r>
              <a:rPr lang="en-GB" altLang="en-US" sz="2000">
                <a:solidFill>
                  <a:srgbClr val="FF0000"/>
                </a:solidFill>
              </a:rPr>
              <a:t>enough</a:t>
            </a:r>
          </a:p>
          <a:p>
            <a:endParaRPr lang="en-GB" altLang="en-US" sz="140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965325" y="869951"/>
            <a:ext cx="8261350" cy="646113"/>
          </a:xfrm>
          <a:prstGeom prst="rect">
            <a:avLst/>
          </a:prstGeom>
          <a:solidFill>
            <a:srgbClr val="F4C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00000"/>
                </a:solidFill>
              </a:rPr>
              <a:t>Did You Think Of...? </a:t>
            </a:r>
          </a:p>
        </p:txBody>
      </p:sp>
    </p:spTree>
    <p:extLst>
      <p:ext uri="{BB962C8B-B14F-4D97-AF65-F5344CB8AC3E}">
        <p14:creationId xmlns:p14="http://schemas.microsoft.com/office/powerpoint/2010/main" val="129239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 build="p"/>
      <p:bldP spid="34" grpId="0" build="p"/>
      <p:bldP spid="35" grpId="0" build="p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1" y="1309689"/>
            <a:ext cx="3654425" cy="3654425"/>
          </a:xfrm>
          <a:prstGeom prst="rect">
            <a:avLst/>
          </a:prstGeom>
          <a:effectLst>
            <a:outerShdw blurRad="304800" dir="4200000" sx="102000" sy="102000" algn="ctr" rotWithShape="0">
              <a:schemeClr val="accent2">
                <a:lumMod val="75000"/>
                <a:alpha val="23000"/>
              </a:schemeClr>
            </a:outerShdw>
          </a:effectLst>
        </p:spPr>
      </p:pic>
      <p:sp>
        <p:nvSpPr>
          <p:cNvPr id="38" name="Pentagon 37"/>
          <p:cNvSpPr/>
          <p:nvPr/>
        </p:nvSpPr>
        <p:spPr>
          <a:xfrm rot="10800000">
            <a:off x="5973763" y="3014664"/>
            <a:ext cx="544512" cy="242887"/>
          </a:xfrm>
          <a:prstGeom prst="homePlate">
            <a:avLst>
              <a:gd name="adj" fmla="val 47878"/>
            </a:avLst>
          </a:prstGeom>
          <a:solidFill>
            <a:srgbClr val="F13737"/>
          </a:solidFill>
          <a:ln w="28575">
            <a:solidFill>
              <a:srgbClr val="F69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39" name="Spin Trigger"/>
          <p:cNvSpPr/>
          <p:nvPr/>
        </p:nvSpPr>
        <p:spPr>
          <a:xfrm>
            <a:off x="3846513" y="5226051"/>
            <a:ext cx="1136650" cy="500063"/>
          </a:xfrm>
          <a:prstGeom prst="homePlate">
            <a:avLst>
              <a:gd name="adj" fmla="val 0"/>
            </a:avLst>
          </a:prstGeom>
          <a:solidFill>
            <a:srgbClr val="F69B3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ysClr val="windowText" lastClr="000000"/>
                </a:solidFill>
                <a:latin typeface="Twinkl SemiBold" pitchFamily="2" charset="0"/>
              </a:rPr>
              <a:t>Spin</a:t>
            </a:r>
          </a:p>
        </p:txBody>
      </p:sp>
      <p:sp>
        <p:nvSpPr>
          <p:cNvPr id="46085" name="Rectangle 1"/>
          <p:cNvSpPr>
            <a:spLocks noChangeArrowheads="1"/>
          </p:cNvSpPr>
          <p:nvPr/>
        </p:nvSpPr>
        <p:spPr bwMode="auto">
          <a:xfrm>
            <a:off x="6686550" y="2087564"/>
            <a:ext cx="313055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/>
            <a:r>
              <a:rPr lang="en-GB" altLang="en-US"/>
              <a:t>Let’s spin the spinner! </a:t>
            </a:r>
          </a:p>
          <a:p>
            <a:pPr algn="ctr"/>
            <a:r>
              <a:rPr lang="en-GB" altLang="en-US"/>
              <a:t>Now, work with your partner to write a sentence that contains the ‘ough’ letter string word on your whiteboards.  </a:t>
            </a:r>
          </a:p>
          <a:p>
            <a:pPr algn="ctr"/>
            <a:endParaRPr lang="en-GB" altLang="en-US"/>
          </a:p>
          <a:p>
            <a:pPr algn="ctr"/>
            <a:r>
              <a:rPr lang="en-GB" altLang="en-US"/>
              <a:t>Could your sentence begin with a fronted adverbial?</a:t>
            </a:r>
          </a:p>
        </p:txBody>
      </p:sp>
    </p:spTree>
    <p:extLst>
      <p:ext uri="{BB962C8B-B14F-4D97-AF65-F5344CB8AC3E}">
        <p14:creationId xmlns:p14="http://schemas.microsoft.com/office/powerpoint/2010/main" val="107521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78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84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24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936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280000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7280000">
                                      <p:cBhvr>
                                        <p:cTn id="4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1" y="1309689"/>
            <a:ext cx="3654425" cy="3654425"/>
          </a:xfrm>
          <a:prstGeom prst="rect">
            <a:avLst/>
          </a:prstGeom>
          <a:effectLst>
            <a:outerShdw blurRad="304800" dir="4200000" sx="102000" sy="102000" algn="ctr" rotWithShape="0">
              <a:schemeClr val="accent2">
                <a:lumMod val="75000"/>
                <a:alpha val="23000"/>
              </a:schemeClr>
            </a:outerShdw>
          </a:effectLst>
        </p:spPr>
      </p:pic>
      <p:sp>
        <p:nvSpPr>
          <p:cNvPr id="38" name="Pentagon 37"/>
          <p:cNvSpPr/>
          <p:nvPr/>
        </p:nvSpPr>
        <p:spPr>
          <a:xfrm rot="10800000">
            <a:off x="5973763" y="3014664"/>
            <a:ext cx="544512" cy="242887"/>
          </a:xfrm>
          <a:prstGeom prst="homePlate">
            <a:avLst>
              <a:gd name="adj" fmla="val 47878"/>
            </a:avLst>
          </a:prstGeom>
          <a:solidFill>
            <a:srgbClr val="F13737"/>
          </a:solidFill>
          <a:ln w="28575">
            <a:solidFill>
              <a:srgbClr val="F69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39" name="Spin Trigger"/>
          <p:cNvSpPr/>
          <p:nvPr/>
        </p:nvSpPr>
        <p:spPr>
          <a:xfrm>
            <a:off x="3846513" y="5226051"/>
            <a:ext cx="1136650" cy="500063"/>
          </a:xfrm>
          <a:prstGeom prst="homePlate">
            <a:avLst>
              <a:gd name="adj" fmla="val 0"/>
            </a:avLst>
          </a:prstGeom>
          <a:solidFill>
            <a:srgbClr val="F69B3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ysClr val="windowText" lastClr="000000"/>
                </a:solidFill>
                <a:latin typeface="Twinkl SemiBold" pitchFamily="2" charset="0"/>
              </a:rPr>
              <a:t>Spin</a:t>
            </a:r>
          </a:p>
        </p:txBody>
      </p:sp>
      <p:sp>
        <p:nvSpPr>
          <p:cNvPr id="47109" name="Rectangle 1"/>
          <p:cNvSpPr>
            <a:spLocks noChangeArrowheads="1"/>
          </p:cNvSpPr>
          <p:nvPr/>
        </p:nvSpPr>
        <p:spPr bwMode="auto">
          <a:xfrm>
            <a:off x="6686550" y="2087564"/>
            <a:ext cx="313055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/>
            <a:r>
              <a:rPr lang="en-GB" altLang="en-US"/>
              <a:t>Let’s spin the spinner! </a:t>
            </a:r>
          </a:p>
          <a:p>
            <a:pPr algn="ctr"/>
            <a:r>
              <a:rPr lang="en-GB" altLang="en-US"/>
              <a:t>Now, work with your partner to write a sentence that contains the ‘ough’ letter string word on your whiteboards.  </a:t>
            </a:r>
          </a:p>
          <a:p>
            <a:pPr algn="ctr"/>
            <a:endParaRPr lang="en-GB" altLang="en-US"/>
          </a:p>
          <a:p>
            <a:pPr algn="ctr"/>
            <a:r>
              <a:rPr lang="en-GB" altLang="en-US"/>
              <a:t>Could your sentence have an embedded relative clause?</a:t>
            </a:r>
          </a:p>
        </p:txBody>
      </p:sp>
    </p:spTree>
    <p:extLst>
      <p:ext uri="{BB962C8B-B14F-4D97-AF65-F5344CB8AC3E}">
        <p14:creationId xmlns:p14="http://schemas.microsoft.com/office/powerpoint/2010/main" val="168413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78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84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24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936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280000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7280000">
                                      <p:cBhvr>
                                        <p:cTn id="4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1" y="1309689"/>
            <a:ext cx="3654425" cy="3654425"/>
          </a:xfrm>
          <a:prstGeom prst="rect">
            <a:avLst/>
          </a:prstGeom>
          <a:effectLst>
            <a:outerShdw blurRad="304800" dir="4200000" sx="102000" sy="102000" algn="ctr" rotWithShape="0">
              <a:schemeClr val="accent2">
                <a:lumMod val="75000"/>
                <a:alpha val="23000"/>
              </a:schemeClr>
            </a:outerShdw>
          </a:effectLst>
        </p:spPr>
      </p:pic>
      <p:sp>
        <p:nvSpPr>
          <p:cNvPr id="38" name="Pentagon 37"/>
          <p:cNvSpPr/>
          <p:nvPr/>
        </p:nvSpPr>
        <p:spPr>
          <a:xfrm rot="10800000">
            <a:off x="5973763" y="3014664"/>
            <a:ext cx="544512" cy="242887"/>
          </a:xfrm>
          <a:prstGeom prst="homePlate">
            <a:avLst>
              <a:gd name="adj" fmla="val 47878"/>
            </a:avLst>
          </a:prstGeom>
          <a:solidFill>
            <a:srgbClr val="F13737"/>
          </a:solidFill>
          <a:ln w="28575">
            <a:solidFill>
              <a:srgbClr val="F69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39" name="Spin Trigger"/>
          <p:cNvSpPr/>
          <p:nvPr/>
        </p:nvSpPr>
        <p:spPr>
          <a:xfrm>
            <a:off x="3846513" y="5226051"/>
            <a:ext cx="1136650" cy="500063"/>
          </a:xfrm>
          <a:prstGeom prst="homePlate">
            <a:avLst>
              <a:gd name="adj" fmla="val 0"/>
            </a:avLst>
          </a:prstGeom>
          <a:solidFill>
            <a:srgbClr val="F69B3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ysClr val="windowText" lastClr="000000"/>
                </a:solidFill>
                <a:latin typeface="Twinkl SemiBold" pitchFamily="2" charset="0"/>
              </a:rPr>
              <a:t>Spin</a:t>
            </a:r>
          </a:p>
        </p:txBody>
      </p:sp>
      <p:sp>
        <p:nvSpPr>
          <p:cNvPr id="48133" name="Rectangle 1"/>
          <p:cNvSpPr>
            <a:spLocks noChangeArrowheads="1"/>
          </p:cNvSpPr>
          <p:nvPr/>
        </p:nvSpPr>
        <p:spPr bwMode="auto">
          <a:xfrm>
            <a:off x="6686550" y="2087564"/>
            <a:ext cx="313055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/>
            <a:r>
              <a:rPr lang="en-GB" altLang="en-US"/>
              <a:t>Let’s spin the spinner! </a:t>
            </a:r>
          </a:p>
          <a:p>
            <a:pPr algn="ctr"/>
            <a:r>
              <a:rPr lang="en-GB" altLang="en-US"/>
              <a:t>Now, work with your partner to write a sentence that contains the ‘ough’ letter string word on your whiteboards.  </a:t>
            </a:r>
          </a:p>
          <a:p>
            <a:pPr algn="ctr"/>
            <a:endParaRPr lang="en-GB" altLang="en-US"/>
          </a:p>
          <a:p>
            <a:pPr algn="ctr"/>
            <a:r>
              <a:rPr lang="en-GB" altLang="en-US"/>
              <a:t>Could your sentence include some direct speech?</a:t>
            </a:r>
          </a:p>
        </p:txBody>
      </p:sp>
    </p:spTree>
    <p:extLst>
      <p:ext uri="{BB962C8B-B14F-4D97-AF65-F5344CB8AC3E}">
        <p14:creationId xmlns:p14="http://schemas.microsoft.com/office/powerpoint/2010/main" val="84133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78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84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24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936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280000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7280000">
                                      <p:cBhvr>
                                        <p:cTn id="4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1" y="1309689"/>
            <a:ext cx="3654425" cy="3654425"/>
          </a:xfrm>
          <a:prstGeom prst="rect">
            <a:avLst/>
          </a:prstGeom>
          <a:effectLst>
            <a:outerShdw blurRad="304800" dir="4200000" sx="102000" sy="102000" algn="ctr" rotWithShape="0">
              <a:schemeClr val="accent2">
                <a:lumMod val="75000"/>
                <a:alpha val="23000"/>
              </a:schemeClr>
            </a:outerShdw>
          </a:effectLst>
        </p:spPr>
      </p:pic>
      <p:sp>
        <p:nvSpPr>
          <p:cNvPr id="38" name="Pentagon 37"/>
          <p:cNvSpPr/>
          <p:nvPr/>
        </p:nvSpPr>
        <p:spPr>
          <a:xfrm rot="10800000">
            <a:off x="5973763" y="3014664"/>
            <a:ext cx="544512" cy="242887"/>
          </a:xfrm>
          <a:prstGeom prst="homePlate">
            <a:avLst>
              <a:gd name="adj" fmla="val 47878"/>
            </a:avLst>
          </a:prstGeom>
          <a:solidFill>
            <a:srgbClr val="F13737"/>
          </a:solidFill>
          <a:ln w="28575">
            <a:solidFill>
              <a:srgbClr val="F69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39" name="Spin Trigger"/>
          <p:cNvSpPr/>
          <p:nvPr/>
        </p:nvSpPr>
        <p:spPr>
          <a:xfrm>
            <a:off x="3846513" y="5226051"/>
            <a:ext cx="1136650" cy="500063"/>
          </a:xfrm>
          <a:prstGeom prst="homePlate">
            <a:avLst>
              <a:gd name="adj" fmla="val 0"/>
            </a:avLst>
          </a:prstGeom>
          <a:solidFill>
            <a:srgbClr val="F69B3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ysClr val="windowText" lastClr="000000"/>
                </a:solidFill>
                <a:latin typeface="Twinkl SemiBold" pitchFamily="2" charset="0"/>
              </a:rPr>
              <a:t>Spin</a:t>
            </a:r>
          </a:p>
        </p:txBody>
      </p:sp>
      <p:sp>
        <p:nvSpPr>
          <p:cNvPr id="49157" name="Rectangle 1"/>
          <p:cNvSpPr>
            <a:spLocks noChangeArrowheads="1"/>
          </p:cNvSpPr>
          <p:nvPr/>
        </p:nvSpPr>
        <p:spPr bwMode="auto">
          <a:xfrm>
            <a:off x="6686550" y="2087564"/>
            <a:ext cx="313055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/>
            <a:r>
              <a:rPr lang="en-GB" altLang="en-US"/>
              <a:t>Let’s spin the spinner! </a:t>
            </a:r>
          </a:p>
          <a:p>
            <a:pPr algn="ctr"/>
            <a:r>
              <a:rPr lang="en-GB" altLang="en-US"/>
              <a:t>Now, work with your partner to write a sentence that contains the ‘ough’ letter string word on your whiteboards.  </a:t>
            </a:r>
          </a:p>
          <a:p>
            <a:pPr algn="ctr"/>
            <a:endParaRPr lang="en-GB" altLang="en-US"/>
          </a:p>
          <a:p>
            <a:pPr algn="ctr"/>
            <a:r>
              <a:rPr lang="en-GB" altLang="en-US"/>
              <a:t>Could your sentence include a subordinate clause?</a:t>
            </a:r>
          </a:p>
        </p:txBody>
      </p:sp>
    </p:spTree>
    <p:extLst>
      <p:ext uri="{BB962C8B-B14F-4D97-AF65-F5344CB8AC3E}">
        <p14:creationId xmlns:p14="http://schemas.microsoft.com/office/powerpoint/2010/main" val="187007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78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84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24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936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280000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7280000">
                                      <p:cBhvr>
                                        <p:cTn id="4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1" y="1309689"/>
            <a:ext cx="3654425" cy="3654425"/>
          </a:xfrm>
          <a:prstGeom prst="rect">
            <a:avLst/>
          </a:prstGeom>
          <a:effectLst>
            <a:outerShdw blurRad="304800" dir="4200000" sx="102000" sy="102000" algn="ctr" rotWithShape="0">
              <a:schemeClr val="accent2">
                <a:lumMod val="75000"/>
                <a:alpha val="23000"/>
              </a:schemeClr>
            </a:outerShdw>
          </a:effectLst>
        </p:spPr>
      </p:pic>
      <p:sp>
        <p:nvSpPr>
          <p:cNvPr id="38" name="Pentagon 37"/>
          <p:cNvSpPr/>
          <p:nvPr/>
        </p:nvSpPr>
        <p:spPr>
          <a:xfrm rot="10800000">
            <a:off x="5973763" y="3014664"/>
            <a:ext cx="544512" cy="242887"/>
          </a:xfrm>
          <a:prstGeom prst="homePlate">
            <a:avLst>
              <a:gd name="adj" fmla="val 47878"/>
            </a:avLst>
          </a:prstGeom>
          <a:solidFill>
            <a:srgbClr val="F13737"/>
          </a:solidFill>
          <a:ln w="28575">
            <a:solidFill>
              <a:srgbClr val="F69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39" name="Spin Trigger"/>
          <p:cNvSpPr/>
          <p:nvPr/>
        </p:nvSpPr>
        <p:spPr>
          <a:xfrm>
            <a:off x="3846513" y="5226051"/>
            <a:ext cx="1136650" cy="500063"/>
          </a:xfrm>
          <a:prstGeom prst="homePlate">
            <a:avLst>
              <a:gd name="adj" fmla="val 0"/>
            </a:avLst>
          </a:prstGeom>
          <a:solidFill>
            <a:srgbClr val="F69B3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ysClr val="windowText" lastClr="000000"/>
                </a:solidFill>
                <a:latin typeface="Twinkl SemiBold" pitchFamily="2" charset="0"/>
              </a:rPr>
              <a:t>Spin</a:t>
            </a:r>
          </a:p>
        </p:txBody>
      </p:sp>
      <p:sp>
        <p:nvSpPr>
          <p:cNvPr id="50181" name="Rectangle 1"/>
          <p:cNvSpPr>
            <a:spLocks noChangeArrowheads="1"/>
          </p:cNvSpPr>
          <p:nvPr/>
        </p:nvSpPr>
        <p:spPr bwMode="auto">
          <a:xfrm>
            <a:off x="6686550" y="2087564"/>
            <a:ext cx="313055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/>
            <a:r>
              <a:rPr lang="en-GB" altLang="en-US"/>
              <a:t>Let’s spin the spinner! </a:t>
            </a:r>
          </a:p>
          <a:p>
            <a:pPr algn="ctr"/>
            <a:r>
              <a:rPr lang="en-GB" altLang="en-US"/>
              <a:t>Now, work with your partner to write a sentence that contains the ‘ough’ letter string word on your whiteboards.  </a:t>
            </a:r>
          </a:p>
          <a:p>
            <a:pPr algn="ctr"/>
            <a:endParaRPr lang="en-GB" altLang="en-US"/>
          </a:p>
          <a:p>
            <a:pPr algn="ctr"/>
            <a:r>
              <a:rPr lang="en-GB" altLang="en-US"/>
              <a:t>Could your sentence include an expanded noun phrase?</a:t>
            </a:r>
          </a:p>
        </p:txBody>
      </p:sp>
    </p:spTree>
    <p:extLst>
      <p:ext uri="{BB962C8B-B14F-4D97-AF65-F5344CB8AC3E}">
        <p14:creationId xmlns:p14="http://schemas.microsoft.com/office/powerpoint/2010/main" val="81595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78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84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24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936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280000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7280000">
                                      <p:cBhvr>
                                        <p:cTn id="4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Box 4"/>
          <p:cNvSpPr txBox="1">
            <a:spLocks noChangeArrowheads="1"/>
          </p:cNvSpPr>
          <p:nvPr/>
        </p:nvSpPr>
        <p:spPr bwMode="auto">
          <a:xfrm>
            <a:off x="2279650" y="790576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Here are </a:t>
            </a:r>
            <a:r>
              <a:rPr lang="en-GB" altLang="en-US" dirty="0" smtClean="0">
                <a:solidFill>
                  <a:schemeClr val="tx1"/>
                </a:solidFill>
                <a:latin typeface="Twinkl SemiBold" pitchFamily="2" charset="0"/>
              </a:rPr>
              <a:t>the first ten spelling </a:t>
            </a: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words for this week.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Practise these ‘</a:t>
            </a:r>
            <a:r>
              <a:rPr lang="en-GB" altLang="en-US" dirty="0" err="1">
                <a:solidFill>
                  <a:schemeClr val="tx1"/>
                </a:solidFill>
                <a:latin typeface="Twinkl SemiBold" pitchFamily="2" charset="0"/>
              </a:rPr>
              <a:t>ough</a:t>
            </a: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’ words carefully.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40965" t="15550" r="41794" b="51898"/>
          <a:stretch/>
        </p:blipFill>
        <p:spPr>
          <a:xfrm>
            <a:off x="5234277" y="1727199"/>
            <a:ext cx="1813068" cy="484144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46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070" y="2078182"/>
            <a:ext cx="11914909" cy="2346036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While the courageous yet fragile child rested against the </a:t>
            </a:r>
            <a:r>
              <a:rPr lang="en-GB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Tumtum</a:t>
            </a:r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Tree, ….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20069" y="461818"/>
            <a:ext cx="11914909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l" rtl="0">
              <a:lnSpc>
                <a:spcPct val="90000"/>
              </a:lnSpc>
              <a:spcBef>
                <a:spcPct val="0"/>
              </a:spcBef>
            </a:pPr>
            <a:r>
              <a:rPr lang="en-GB" sz="5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sentence below:</a:t>
            </a:r>
            <a:endParaRPr lang="en-GB" sz="5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70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570182" y="420332"/>
            <a:ext cx="9287241" cy="216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GB" sz="8000" b="1" u="sng" dirty="0">
                <a:latin typeface="Arial"/>
                <a:ea typeface="Arial"/>
                <a:cs typeface="Arial"/>
                <a:sym typeface="Arial"/>
              </a:rPr>
              <a:t>Week </a:t>
            </a:r>
            <a:r>
              <a:rPr lang="en-GB" sz="8000" b="1" u="sng" dirty="0" smtClean="0">
                <a:latin typeface="Arial"/>
                <a:ea typeface="Arial"/>
                <a:cs typeface="Arial"/>
                <a:sym typeface="Arial"/>
              </a:rPr>
              <a:t>28 </a:t>
            </a:r>
            <a:r>
              <a:rPr lang="en-GB" sz="8000" b="1" u="sng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8000" b="1" u="sng" dirty="0">
                <a:latin typeface="Arial"/>
                <a:ea typeface="Arial"/>
                <a:cs typeface="Arial"/>
                <a:sym typeface="Arial"/>
              </a:rPr>
            </a:br>
            <a:r>
              <a:rPr lang="en-GB" sz="8000" b="1" u="sng" dirty="0">
                <a:latin typeface="Arial"/>
                <a:ea typeface="Arial"/>
                <a:cs typeface="Arial"/>
                <a:sym typeface="Arial"/>
              </a:rPr>
              <a:t>Tuesday English</a:t>
            </a:r>
            <a:endParaRPr dirty="0"/>
          </a:p>
        </p:txBody>
      </p:sp>
      <p:sp>
        <p:nvSpPr>
          <p:cNvPr id="89" name="Google Shape;89;p13"/>
          <p:cNvSpPr txBox="1"/>
          <p:nvPr/>
        </p:nvSpPr>
        <p:spPr>
          <a:xfrm>
            <a:off x="1834665" y="3038090"/>
            <a:ext cx="889820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Editing your </a:t>
            </a:r>
            <a:r>
              <a:rPr lang="en-GB" sz="6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Jabberwocky narrative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251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>
            <a:off x="481309" y="256207"/>
            <a:ext cx="520829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GB" sz="4000" b="1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Tumtum</a:t>
            </a:r>
            <a:r>
              <a:rPr lang="en-GB" sz="4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Tree…</a:t>
            </a:r>
            <a:endParaRPr sz="4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re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6" y="1087120"/>
            <a:ext cx="5503430" cy="550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0" y="1194000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you identify the </a:t>
            </a:r>
            <a:r>
              <a:rPr lang="en-GB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prepositions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sentences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anxious wolf was tired of searching through the dense woodland. So, he rested against the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Tumtum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Tree, noticing the intense light of the Moon above the forest canopy.</a:t>
            </a:r>
            <a:endParaRPr lang="en-GB" sz="32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5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0" t="29129" r="33438" b="18266"/>
          <a:stretch/>
        </p:blipFill>
        <p:spPr bwMode="auto">
          <a:xfrm>
            <a:off x="2572599" y="1166035"/>
            <a:ext cx="3195308" cy="447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flipV="1">
            <a:off x="3896940" y="1887066"/>
            <a:ext cx="615517" cy="154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6" name="Rectangle 5"/>
          <p:cNvSpPr/>
          <p:nvPr/>
        </p:nvSpPr>
        <p:spPr>
          <a:xfrm>
            <a:off x="3828050" y="4304183"/>
            <a:ext cx="684407" cy="121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7" name="Rectangle 6"/>
          <p:cNvSpPr/>
          <p:nvPr/>
        </p:nvSpPr>
        <p:spPr>
          <a:xfrm>
            <a:off x="3896940" y="3074466"/>
            <a:ext cx="686893" cy="138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8" name="Rectangle 7"/>
          <p:cNvSpPr/>
          <p:nvPr/>
        </p:nvSpPr>
        <p:spPr>
          <a:xfrm>
            <a:off x="3863752" y="5301208"/>
            <a:ext cx="1512168" cy="121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5" name="Rectangle 4"/>
          <p:cNvSpPr/>
          <p:nvPr/>
        </p:nvSpPr>
        <p:spPr>
          <a:xfrm>
            <a:off x="5828963" y="1280244"/>
            <a:ext cx="39581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Segoe Script" panose="020B0504020000000003" pitchFamily="34" charset="0"/>
              </a:rPr>
              <a:t>What am I writing?</a:t>
            </a:r>
          </a:p>
          <a:p>
            <a:r>
              <a:rPr lang="en-GB" sz="2800" b="1" dirty="0">
                <a:solidFill>
                  <a:srgbClr val="FF0000"/>
                </a:solidFill>
                <a:latin typeface="Segoe Script" panose="020B0504020000000003" pitchFamily="34" charset="0"/>
              </a:rPr>
              <a:t>A narrative story.</a:t>
            </a:r>
          </a:p>
        </p:txBody>
      </p:sp>
      <p:sp>
        <p:nvSpPr>
          <p:cNvPr id="9" name="Rectangle 8"/>
          <p:cNvSpPr/>
          <p:nvPr/>
        </p:nvSpPr>
        <p:spPr>
          <a:xfrm>
            <a:off x="5796855" y="2295167"/>
            <a:ext cx="48821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Segoe Script" panose="020B0504020000000003" pitchFamily="34" charset="0"/>
              </a:rPr>
              <a:t>Who am I writing it for?</a:t>
            </a:r>
          </a:p>
          <a:p>
            <a:r>
              <a:rPr lang="en-GB" sz="2800" b="1" dirty="0">
                <a:solidFill>
                  <a:srgbClr val="FF0000"/>
                </a:solidFill>
                <a:latin typeface="Segoe Script" panose="020B0504020000000003" pitchFamily="34" charset="0"/>
              </a:rPr>
              <a:t>Other Year 6 children.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43630" y="3259966"/>
            <a:ext cx="47168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Segoe Script" panose="020B0504020000000003" pitchFamily="34" charset="0"/>
              </a:rPr>
              <a:t>Why am I writing it?</a:t>
            </a:r>
          </a:p>
          <a:p>
            <a:r>
              <a:rPr lang="en-GB" sz="2800" b="1" dirty="0">
                <a:solidFill>
                  <a:srgbClr val="FF0000"/>
                </a:solidFill>
                <a:latin typeface="Segoe Script" panose="020B0504020000000003" pitchFamily="34" charset="0"/>
              </a:rPr>
              <a:t>To entertain my audience.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67337" y="4566932"/>
            <a:ext cx="48243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>
                <a:latin typeface="Segoe Script" panose="020B0504020000000003" pitchFamily="34" charset="0"/>
              </a:rPr>
              <a:t>What am I trying to do?</a:t>
            </a:r>
          </a:p>
          <a:p>
            <a:r>
              <a:rPr lang="en-GB" sz="2800" b="1" dirty="0">
                <a:solidFill>
                  <a:srgbClr val="FF0000"/>
                </a:solidFill>
                <a:latin typeface="Segoe Script" panose="020B0504020000000003" pitchFamily="34" charset="0"/>
              </a:rPr>
              <a:t>To create suspense and scare my readers.</a:t>
            </a:r>
            <a:endParaRPr lang="en-GB" sz="2800" b="1" dirty="0">
              <a:latin typeface="Segoe Script" panose="020B05040200000000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136778-4130-934E-AE69-083A0D384250}"/>
              </a:ext>
            </a:extLst>
          </p:cNvPr>
          <p:cNvSpPr/>
          <p:nvPr/>
        </p:nvSpPr>
        <p:spPr>
          <a:xfrm>
            <a:off x="3071664" y="206935"/>
            <a:ext cx="61026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atin typeface="Segoe Script" panose="030B0504020000000003" pitchFamily="66" charset="0"/>
              </a:rPr>
              <a:t>Our TAPE grid…</a:t>
            </a:r>
            <a:endParaRPr lang="en-GB" sz="4400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03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2770" y="1772816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latin typeface="Comic Sans MS" panose="030F0702030302020204" pitchFamily="66" charset="0"/>
              </a:rPr>
              <a:t>Simple present</a:t>
            </a:r>
            <a:r>
              <a:rPr lang="en-GB" sz="3600" dirty="0">
                <a:latin typeface="Comic Sans MS" panose="030F0702030302020204" pitchFamily="66" charset="0"/>
              </a:rPr>
              <a:t>: 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- something which is happening now</a:t>
            </a:r>
          </a:p>
          <a:p>
            <a:pPr lvl="0"/>
            <a:r>
              <a:rPr lang="en-GB" sz="3600" dirty="0">
                <a:latin typeface="Comic Sans MS" panose="030F0702030302020204" pitchFamily="66" charset="0"/>
              </a:rPr>
              <a:t>He </a:t>
            </a:r>
            <a:r>
              <a:rPr lang="en-GB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walks</a:t>
            </a:r>
            <a:r>
              <a:rPr lang="en-GB" sz="3600" dirty="0">
                <a:latin typeface="Comic Sans MS" panose="030F0702030302020204" pitchFamily="66" charset="0"/>
              </a:rPr>
              <a:t> to school.</a:t>
            </a:r>
          </a:p>
          <a:p>
            <a:pPr lvl="0"/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3600" b="1" dirty="0">
                <a:latin typeface="Comic Sans MS" panose="030F0702030302020204" pitchFamily="66" charset="0"/>
              </a:rPr>
              <a:t>Simple past</a:t>
            </a:r>
            <a:r>
              <a:rPr lang="en-GB" sz="3600" dirty="0">
                <a:latin typeface="Comic Sans MS" panose="030F0702030302020204" pitchFamily="66" charset="0"/>
              </a:rPr>
              <a:t>:</a:t>
            </a:r>
          </a:p>
          <a:p>
            <a:pPr lvl="0"/>
            <a:r>
              <a:rPr lang="en-GB" sz="3600" dirty="0">
                <a:latin typeface="Comic Sans MS" panose="030F0702030302020204" pitchFamily="66" charset="0"/>
              </a:rPr>
              <a:t>- something that’s already happened</a:t>
            </a:r>
          </a:p>
          <a:p>
            <a:pPr lvl="0"/>
            <a:r>
              <a:rPr lang="en-GB" sz="3600" dirty="0">
                <a:latin typeface="Comic Sans MS" panose="030F0702030302020204" pitchFamily="66" charset="0"/>
              </a:rPr>
              <a:t>He </a:t>
            </a:r>
            <a:r>
              <a:rPr lang="en-GB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walked</a:t>
            </a:r>
            <a:r>
              <a:rPr lang="en-GB" sz="3600" dirty="0">
                <a:latin typeface="Comic Sans MS" panose="030F0702030302020204" pitchFamily="66" charset="0"/>
              </a:rPr>
              <a:t> to school.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42770" y="260649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In a  sentence, the main verb shows the </a:t>
            </a:r>
            <a:r>
              <a:rPr lang="en-GB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tense</a:t>
            </a:r>
            <a:r>
              <a:rPr lang="en-GB" sz="4000" dirty="0">
                <a:latin typeface="Comic Sans MS" panose="030F0702030302020204" pitchFamily="66" charset="0"/>
              </a:rPr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7283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28" t="31150" r="12620" b="30754"/>
          <a:stretch/>
        </p:blipFill>
        <p:spPr bwMode="auto">
          <a:xfrm>
            <a:off x="1775520" y="620688"/>
            <a:ext cx="870059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8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6" t="34324" r="27381" b="23107"/>
          <a:stretch/>
        </p:blipFill>
        <p:spPr bwMode="auto">
          <a:xfrm>
            <a:off x="1847528" y="188640"/>
            <a:ext cx="8352928" cy="441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1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8" t="37500" r="26428" b="40278"/>
          <a:stretch/>
        </p:blipFill>
        <p:spPr bwMode="auto">
          <a:xfrm>
            <a:off x="1703512" y="260648"/>
            <a:ext cx="855866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5" t="30754" r="13453" b="44643"/>
          <a:stretch/>
        </p:blipFill>
        <p:spPr bwMode="auto">
          <a:xfrm>
            <a:off x="1703512" y="2852936"/>
            <a:ext cx="8712969" cy="265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61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1544" y="1052737"/>
            <a:ext cx="820891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600" b="1" dirty="0"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b="1" dirty="0">
                <a:latin typeface="Arial" panose="020B0604020202020204" pitchFamily="34" charset="0"/>
                <a:cs typeface="Arial" panose="020B0604020202020204" pitchFamily="34" charset="0"/>
              </a:rPr>
              <a:t>and progressive tenses</a:t>
            </a:r>
          </a:p>
          <a:p>
            <a:pPr lvl="0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8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7528" y="260648"/>
            <a:ext cx="820891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perfect tense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finished his work. </a:t>
            </a:r>
          </a:p>
          <a:p>
            <a:pPr lvl="0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finished their work.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47528" y="2708920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perfect tense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She </a:t>
            </a:r>
            <a:r>
              <a:rPr lang="en-GB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finished her work.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99928" y="4581129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GB" sz="7200" b="1" i="1" dirty="0">
                <a:latin typeface="Arial" panose="020B0604020202020204" pitchFamily="34" charset="0"/>
                <a:cs typeface="Arial" panose="020B0604020202020204" pitchFamily="34" charset="0"/>
              </a:rPr>
              <a:t>to have 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verb.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9616" y="1268761"/>
            <a:ext cx="864096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999656" y="1925217"/>
            <a:ext cx="1152128" cy="4195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855640" y="3933057"/>
            <a:ext cx="864096" cy="4195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561594" y="4726304"/>
            <a:ext cx="3384376" cy="8995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32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7528" y="260649"/>
            <a:ext cx="820891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progressive tense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finishing his work. </a:t>
            </a:r>
          </a:p>
          <a:p>
            <a:pPr lvl="0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finishing their work.</a:t>
            </a:r>
          </a:p>
          <a:p>
            <a:pPr lvl="0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finishing my work.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47528" y="3432276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progressive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tense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She </a:t>
            </a:r>
            <a:r>
              <a:rPr lang="en-GB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finishing her work.</a:t>
            </a:r>
          </a:p>
          <a:p>
            <a:pPr lvl="0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GB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finishing their work.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1504" y="5373217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Progressive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GB" sz="7200" b="1" i="1" dirty="0">
                <a:latin typeface="Arial" panose="020B0604020202020204" pitchFamily="34" charset="0"/>
                <a:cs typeface="Arial" panose="020B0604020202020204" pitchFamily="34" charset="0"/>
              </a:rPr>
              <a:t>to be </a:t>
            </a:r>
            <a:r>
              <a:rPr lang="en-GB" sz="7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74120" y="1064642"/>
            <a:ext cx="487706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016112" y="1764481"/>
            <a:ext cx="780034" cy="4195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858625" y="4293097"/>
            <a:ext cx="864096" cy="4195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435104" y="5523622"/>
            <a:ext cx="2592288" cy="8995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061826" y="4924413"/>
            <a:ext cx="1094538" cy="4195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207491" y="2294493"/>
            <a:ext cx="652737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34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0" t="29129" r="33438" b="18266"/>
          <a:stretch/>
        </p:blipFill>
        <p:spPr bwMode="auto">
          <a:xfrm>
            <a:off x="2572599" y="1166035"/>
            <a:ext cx="3195308" cy="447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flipV="1">
            <a:off x="3896940" y="1887066"/>
            <a:ext cx="615517" cy="154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6" name="Rectangle 5"/>
          <p:cNvSpPr/>
          <p:nvPr/>
        </p:nvSpPr>
        <p:spPr>
          <a:xfrm>
            <a:off x="3828050" y="4304183"/>
            <a:ext cx="684407" cy="121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7" name="Rectangle 6"/>
          <p:cNvSpPr/>
          <p:nvPr/>
        </p:nvSpPr>
        <p:spPr>
          <a:xfrm>
            <a:off x="3896940" y="3074466"/>
            <a:ext cx="686893" cy="138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8" name="Rectangle 7"/>
          <p:cNvSpPr/>
          <p:nvPr/>
        </p:nvSpPr>
        <p:spPr>
          <a:xfrm>
            <a:off x="3863752" y="5301208"/>
            <a:ext cx="1512168" cy="121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5" name="Rectangle 4"/>
          <p:cNvSpPr/>
          <p:nvPr/>
        </p:nvSpPr>
        <p:spPr>
          <a:xfrm>
            <a:off x="5828963" y="1280244"/>
            <a:ext cx="39581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Segoe Script" panose="020B0504020000000003" pitchFamily="34" charset="0"/>
              </a:rPr>
              <a:t>What am I writing?</a:t>
            </a:r>
          </a:p>
          <a:p>
            <a:r>
              <a:rPr lang="en-GB" sz="2800" b="1" dirty="0">
                <a:solidFill>
                  <a:srgbClr val="FF0000"/>
                </a:solidFill>
                <a:latin typeface="Segoe Script" panose="020B0504020000000003" pitchFamily="34" charset="0"/>
              </a:rPr>
              <a:t>A narrative story.</a:t>
            </a:r>
          </a:p>
        </p:txBody>
      </p:sp>
      <p:sp>
        <p:nvSpPr>
          <p:cNvPr id="9" name="Rectangle 8"/>
          <p:cNvSpPr/>
          <p:nvPr/>
        </p:nvSpPr>
        <p:spPr>
          <a:xfrm>
            <a:off x="5796855" y="2295167"/>
            <a:ext cx="48821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Segoe Script" panose="020B0504020000000003" pitchFamily="34" charset="0"/>
              </a:rPr>
              <a:t>Who am I writing it for?</a:t>
            </a:r>
          </a:p>
          <a:p>
            <a:r>
              <a:rPr lang="en-GB" sz="2800" b="1" dirty="0">
                <a:solidFill>
                  <a:srgbClr val="FF0000"/>
                </a:solidFill>
                <a:latin typeface="Segoe Script" panose="020B0504020000000003" pitchFamily="34" charset="0"/>
              </a:rPr>
              <a:t>Other Year 6 children.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43630" y="3259966"/>
            <a:ext cx="47168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Segoe Script" panose="020B0504020000000003" pitchFamily="34" charset="0"/>
              </a:rPr>
              <a:t>Why am I writing it?</a:t>
            </a:r>
          </a:p>
          <a:p>
            <a:r>
              <a:rPr lang="en-GB" sz="2800" b="1" dirty="0">
                <a:solidFill>
                  <a:srgbClr val="FF0000"/>
                </a:solidFill>
                <a:latin typeface="Segoe Script" panose="020B0504020000000003" pitchFamily="34" charset="0"/>
              </a:rPr>
              <a:t>To entertain my audience.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67337" y="4566932"/>
            <a:ext cx="48243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>
                <a:latin typeface="Segoe Script" panose="020B0504020000000003" pitchFamily="34" charset="0"/>
              </a:rPr>
              <a:t>What am I trying to do?</a:t>
            </a:r>
          </a:p>
          <a:p>
            <a:r>
              <a:rPr lang="en-GB" sz="2800" b="1" dirty="0">
                <a:solidFill>
                  <a:srgbClr val="FF0000"/>
                </a:solidFill>
                <a:latin typeface="Segoe Script" panose="020B0504020000000003" pitchFamily="34" charset="0"/>
              </a:rPr>
              <a:t>To create suspense and scare my readers.</a:t>
            </a:r>
            <a:endParaRPr lang="en-GB" sz="2800" b="1" dirty="0">
              <a:latin typeface="Segoe Script" panose="020B05040200000000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136778-4130-934E-AE69-083A0D384250}"/>
              </a:ext>
            </a:extLst>
          </p:cNvPr>
          <p:cNvSpPr/>
          <p:nvPr/>
        </p:nvSpPr>
        <p:spPr>
          <a:xfrm>
            <a:off x="3071664" y="206935"/>
            <a:ext cx="61026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atin typeface="Segoe Script" panose="030B0504020000000003" pitchFamily="66" charset="0"/>
              </a:rPr>
              <a:t>Our TAPE grid…</a:t>
            </a:r>
            <a:endParaRPr lang="en-GB" sz="4400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91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7527" y="260649"/>
            <a:ext cx="106033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6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9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n-GB" sz="9600" b="1" dirty="0">
                <a:latin typeface="Arial" panose="020B0604020202020204" pitchFamily="34" charset="0"/>
                <a:cs typeface="Arial" panose="020B0604020202020204" pitchFamily="34" charset="0"/>
              </a:rPr>
              <a:t> perfection is to </a:t>
            </a:r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GB" sz="9600" b="1" dirty="0">
                <a:latin typeface="Arial" panose="020B0604020202020204" pitchFamily="34" charset="0"/>
                <a:cs typeface="Arial" panose="020B0604020202020204" pitchFamily="34" charset="0"/>
              </a:rPr>
              <a:t> progressive</a:t>
            </a: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64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7" t="31150" r="11548" b="21825"/>
          <a:stretch/>
        </p:blipFill>
        <p:spPr bwMode="auto">
          <a:xfrm>
            <a:off x="1703512" y="332656"/>
            <a:ext cx="880502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43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/>
          <p:nvPr/>
        </p:nvSpPr>
        <p:spPr>
          <a:xfrm>
            <a:off x="1136072" y="921544"/>
            <a:ext cx="9746157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Yesterday, you proof-read your writing for mistakes. Today, you’ll </a:t>
            </a:r>
            <a:r>
              <a:rPr lang="en-GB" sz="4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edit</a:t>
            </a:r>
            <a:r>
              <a:rPr lang="en-GB" sz="4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writing to make it more engaging for your readers.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095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>
            <a:off x="481309" y="256207"/>
            <a:ext cx="520829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GB" sz="4000" b="1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Tumtum</a:t>
            </a:r>
            <a:r>
              <a:rPr lang="en-GB" sz="4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Tree…</a:t>
            </a:r>
            <a:endParaRPr sz="4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re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6" y="1087120"/>
            <a:ext cx="5503430" cy="550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84;p25"/>
          <p:cNvSpPr/>
          <p:nvPr/>
        </p:nvSpPr>
        <p:spPr>
          <a:xfrm>
            <a:off x="6446981" y="1286428"/>
            <a:ext cx="561571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sentences are very boring and need to be edited so that they’re more engaging. Can you help?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The wolf had big eyes and big teeth. He had fur and wore a suit.</a:t>
            </a:r>
            <a:endParaRPr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9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/>
          <p:nvPr/>
        </p:nvSpPr>
        <p:spPr>
          <a:xfrm>
            <a:off x="175491" y="1715882"/>
            <a:ext cx="11951853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 speech.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Prepositions. 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Fronted adverbials.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 sentences.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Subordinate clauses.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sz="2800" dirty="0" smtClean="0">
                <a:solidFill>
                  <a:schemeClr val="dk1"/>
                </a:solidFill>
                <a:latin typeface="Arial"/>
                <a:cs typeface="Arial"/>
                <a:sym typeface="Arial"/>
              </a:rPr>
              <a:t>Rhetorical questions.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sz="2800" dirty="0" smtClean="0">
                <a:solidFill>
                  <a:schemeClr val="dk1"/>
                </a:solidFill>
                <a:latin typeface="Arial"/>
                <a:cs typeface="Arial"/>
                <a:sym typeface="Arial"/>
              </a:rPr>
              <a:t>Past perfect (had) and past progressive (was, were) tense.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Exciting sentences - for example, </a:t>
            </a:r>
            <a:r>
              <a:rPr lang="en-GB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personification of the weather.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27"/>
          <p:cNvSpPr txBox="1"/>
          <p:nvPr/>
        </p:nvSpPr>
        <p:spPr>
          <a:xfrm>
            <a:off x="175491" y="188641"/>
            <a:ext cx="1195185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Remember: we’ve looked at these features. Try to use them as they will improve your story</a:t>
            </a:r>
            <a:r>
              <a:rPr lang="en-GB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200" name="Google Shape;200;p27"/>
          <p:cNvSpPr/>
          <p:nvPr/>
        </p:nvSpPr>
        <p:spPr>
          <a:xfrm>
            <a:off x="175491" y="5398689"/>
            <a:ext cx="1187796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Last week, you were asked to write a list of </a:t>
            </a:r>
            <a:r>
              <a:rPr lang="en-GB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</a:t>
            </a: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different features used in the time slip story example. Read that list now to remind yourself of the features and use them in your story.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87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/>
          <p:nvPr/>
        </p:nvSpPr>
        <p:spPr>
          <a:xfrm>
            <a:off x="1736437" y="1119452"/>
            <a:ext cx="881149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Now, edit your story from last week.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9370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/>
          <p:nvPr/>
        </p:nvSpPr>
        <p:spPr>
          <a:xfrm>
            <a:off x="1774825" y="476251"/>
            <a:ext cx="8713788" cy="547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None/>
            </a:pPr>
            <a:r>
              <a:rPr lang="en-GB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 word:</a:t>
            </a:r>
            <a:r>
              <a:rPr lang="en-GB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rPr lang="en-GB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oto Sans Symbols"/>
              <a:buNone/>
            </a:pPr>
            <a:r>
              <a:rPr lang="en-GB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GB" sz="5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	</a:t>
            </a:r>
            <a:r>
              <a:rPr lang="en-GB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oto Sans Symbols"/>
              <a:buNone/>
            </a:pPr>
            <a:r>
              <a:rPr lang="en-GB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GB" sz="5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	</a:t>
            </a:r>
            <a:r>
              <a:rPr lang="en-GB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oto Sans Symbols"/>
              <a:buNone/>
            </a:pPr>
            <a:r>
              <a:rPr lang="en-GB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GB" sz="5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	</a:t>
            </a:r>
            <a:r>
              <a:rPr lang="en-GB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oto Sans Symbols"/>
              <a:buNone/>
            </a:pPr>
            <a:r>
              <a:rPr lang="en-GB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GB" sz="5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	</a:t>
            </a:r>
            <a:r>
              <a:rPr lang="en-GB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Noto Sans Symbols"/>
              <a:buNone/>
            </a:pPr>
            <a:r>
              <a:rPr lang="en-GB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5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		</a:t>
            </a:r>
            <a:r>
              <a:rPr lang="en-GB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6995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512" y="620689"/>
            <a:ext cx="8856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u="sng" dirty="0">
                <a:latin typeface="Arial" panose="020B0604020202020204" pitchFamily="34" charset="0"/>
                <a:cs typeface="Arial" panose="020B0604020202020204" pitchFamily="34" charset="0"/>
              </a:rPr>
              <a:t>Week </a:t>
            </a:r>
            <a:r>
              <a:rPr lang="en-GB" sz="6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endParaRPr lang="en-GB" sz="6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6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Tuesday Spellings</a:t>
            </a:r>
            <a:endParaRPr lang="en-GB" sz="6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08595" y="2985476"/>
            <a:ext cx="7446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ough</a:t>
            </a:r>
            <a:r>
              <a:rPr lang="en-GB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words #2</a:t>
            </a:r>
            <a:endParaRPr lang="en-GB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42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2279650" y="649288"/>
            <a:ext cx="7632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chemeClr val="tx1"/>
                </a:solidFill>
                <a:latin typeface="Twinkl SemiBold" pitchFamily="2" charset="0"/>
              </a:rPr>
              <a:t>Today, </a:t>
            </a: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we are again looking at the ‘</a:t>
            </a:r>
            <a:r>
              <a:rPr lang="en-GB" altLang="en-US" dirty="0" err="1">
                <a:solidFill>
                  <a:schemeClr val="tx1"/>
                </a:solidFill>
                <a:latin typeface="Twinkl SemiBold" pitchFamily="2" charset="0"/>
              </a:rPr>
              <a:t>ough</a:t>
            </a: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’ letter string and how it can make different sounds in different words.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37139" y="1295400"/>
            <a:ext cx="2117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chemeClr val="tx1"/>
                </a:solidFill>
                <a:latin typeface="Twinkl SemiBold" pitchFamily="2" charset="0"/>
              </a:rPr>
              <a:t>‘ough’</a:t>
            </a:r>
          </a:p>
        </p:txBody>
      </p:sp>
      <p:sp>
        <p:nvSpPr>
          <p:cNvPr id="2" name="Rectangle 1"/>
          <p:cNvSpPr/>
          <p:nvPr/>
        </p:nvSpPr>
        <p:spPr>
          <a:xfrm>
            <a:off x="4524513" y="2065338"/>
            <a:ext cx="314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cs typeface="Clear Sans Light" panose="020B0303030202020304" pitchFamily="34" charset="0"/>
              </a:rPr>
              <a:t>Sometimes ‘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  <a:cs typeface="Clear Sans Light" panose="020B0303030202020304" pitchFamily="34" charset="0"/>
              </a:rPr>
              <a:t>ough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cs typeface="Clear Sans Light" panose="020B0303030202020304" pitchFamily="34" charset="0"/>
              </a:rPr>
              <a:t>’ can make a...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cs typeface="Clear Sans Light" panose="020B03030302020203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36814" y="5588000"/>
            <a:ext cx="7318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Clear Sans Light" pitchFamily="34" charset="0"/>
              </a:rPr>
              <a:t>Can you think of any other words where the ‘ough’ letter string makes these particular sounds? 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4496948" y="2522539"/>
            <a:ext cx="2700778" cy="2917825"/>
            <a:chOff x="2972491" y="2522680"/>
            <a:chExt cx="2701797" cy="2917683"/>
          </a:xfrm>
        </p:grpSpPr>
        <p:sp>
          <p:nvSpPr>
            <p:cNvPr id="11" name="Rectangle 10"/>
            <p:cNvSpPr/>
            <p:nvPr/>
          </p:nvSpPr>
          <p:spPr>
            <a:xfrm>
              <a:off x="2972491" y="4822855"/>
              <a:ext cx="386790" cy="3693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Clear Sans Light" panose="020B0303030202020304" pitchFamily="34" charset="0"/>
                </a:rPr>
                <a:t>or</a:t>
              </a:r>
              <a:endPara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cs typeface="Clear Sans Light" panose="020B0303030202020304" pitchFamily="34" charset="0"/>
              </a:endParaRPr>
            </a:p>
          </p:txBody>
        </p:sp>
        <p:grpSp>
          <p:nvGrpSpPr>
            <p:cNvPr id="44053" name="Group 28"/>
            <p:cNvGrpSpPr>
              <a:grpSpLocks/>
            </p:cNvGrpSpPr>
            <p:nvPr/>
          </p:nvGrpSpPr>
          <p:grpSpPr bwMode="auto">
            <a:xfrm>
              <a:off x="3459551" y="2630488"/>
              <a:ext cx="2214737" cy="2809875"/>
              <a:chOff x="2720703" y="2631229"/>
              <a:chExt cx="1630680" cy="280988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720216" y="4736292"/>
                <a:ext cx="1631167" cy="704817"/>
              </a:xfrm>
              <a:prstGeom prst="rect">
                <a:avLst/>
              </a:prstGeom>
              <a:solidFill>
                <a:srgbClr val="FCD1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720216" y="2631366"/>
                <a:ext cx="1631167" cy="2104926"/>
              </a:xfrm>
              <a:prstGeom prst="rect">
                <a:avLst/>
              </a:prstGeom>
              <a:solidFill>
                <a:srgbClr val="F8BD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720216" y="4736292"/>
                <a:ext cx="1631167" cy="6460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Clear Sans Light" panose="020B0303030202020304" pitchFamily="34" charset="0"/>
                  </a:rPr>
                  <a:t>an </a:t>
                </a:r>
                <a:r>
                  <a:rPr lang="en-GB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Clear Sans Light" panose="020B0303030202020304" pitchFamily="34" charset="0"/>
                  </a:rPr>
                  <a:t>/aw/ </a:t>
                </a:r>
                <a:r>
                  <a:rPr lang="en-GB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Clear Sans Light" panose="020B0303030202020304" pitchFamily="34" charset="0"/>
                  </a:rPr>
                  <a:t>sound as in b</a:t>
                </a:r>
                <a:r>
                  <a:rPr lang="en-GB" b="1" dirty="0">
                    <a:solidFill>
                      <a:srgbClr val="F13737"/>
                    </a:solidFill>
                    <a:cs typeface="Clear Sans Light" panose="020B0303030202020304" pitchFamily="34" charset="0"/>
                  </a:rPr>
                  <a:t>ough</a:t>
                </a:r>
                <a:r>
                  <a:rPr lang="en-GB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Clear Sans Light" panose="020B0303030202020304" pitchFamily="34" charset="0"/>
                  </a:rPr>
                  <a:t>t</a:t>
                </a:r>
                <a:r>
                  <a:rPr lang="en-GB" u="sng" dirty="0">
                    <a:solidFill>
                      <a:srgbClr val="0070C0"/>
                    </a:solidFill>
                    <a:cs typeface="Clear Sans Light" panose="020B0303030202020304" pitchFamily="34" charset="0"/>
                  </a:rPr>
                  <a:t> </a:t>
                </a:r>
                <a:endParaRPr lang="en-GB" dirty="0"/>
              </a:p>
            </p:txBody>
          </p:sp>
        </p:grpSp>
        <p:pic>
          <p:nvPicPr>
            <p:cNvPr id="4405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6" r="46275"/>
            <a:stretch>
              <a:fillRect/>
            </a:stretch>
          </p:blipFill>
          <p:spPr bwMode="auto">
            <a:xfrm>
              <a:off x="3457303" y="2522680"/>
              <a:ext cx="2216985" cy="212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304441" y="2630489"/>
            <a:ext cx="2693634" cy="2809875"/>
            <a:chOff x="5780999" y="2630395"/>
            <a:chExt cx="2692441" cy="2809968"/>
          </a:xfrm>
        </p:grpSpPr>
        <p:sp>
          <p:nvSpPr>
            <p:cNvPr id="12" name="Rectangle 11"/>
            <p:cNvSpPr/>
            <p:nvPr/>
          </p:nvSpPr>
          <p:spPr>
            <a:xfrm>
              <a:off x="5780999" y="4822805"/>
              <a:ext cx="386473" cy="3693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Clear Sans Light" panose="020B0303030202020304" pitchFamily="34" charset="0"/>
                </a:rPr>
                <a:t>or</a:t>
              </a:r>
              <a:endPara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cs typeface="Clear Sans Light" panose="020B0303030202020304" pitchFamily="34" charset="0"/>
              </a:endParaRPr>
            </a:p>
          </p:txBody>
        </p:sp>
        <p:grpSp>
          <p:nvGrpSpPr>
            <p:cNvPr id="44047" name="Group 29"/>
            <p:cNvGrpSpPr>
              <a:grpSpLocks/>
            </p:cNvGrpSpPr>
            <p:nvPr/>
          </p:nvGrpSpPr>
          <p:grpSpPr bwMode="auto">
            <a:xfrm>
              <a:off x="6258703" y="2630488"/>
              <a:ext cx="2214737" cy="2809875"/>
              <a:chOff x="4781006" y="2631229"/>
              <a:chExt cx="1631405" cy="280988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780688" y="4736234"/>
                <a:ext cx="1631723" cy="704875"/>
              </a:xfrm>
              <a:prstGeom prst="rect">
                <a:avLst/>
              </a:prstGeom>
              <a:solidFill>
                <a:srgbClr val="FCD1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780688" y="2631136"/>
                <a:ext cx="1631723" cy="2105098"/>
              </a:xfrm>
              <a:prstGeom prst="rect">
                <a:avLst/>
              </a:prstGeom>
              <a:solidFill>
                <a:srgbClr val="F8BD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4051" name="Rectangle 13"/>
              <p:cNvSpPr>
                <a:spLocks noChangeArrowheads="1"/>
              </p:cNvSpPr>
              <p:nvPr/>
            </p:nvSpPr>
            <p:spPr bwMode="auto">
              <a:xfrm>
                <a:off x="4788452" y="4736351"/>
                <a:ext cx="162395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rgbClr val="0D0D0D"/>
                    </a:solidFill>
                    <a:cs typeface="Clear Sans Light" pitchFamily="34" charset="0"/>
                  </a:rPr>
                  <a:t>an /uh/ sound as in bor</a:t>
                </a:r>
                <a:r>
                  <a:rPr lang="en-GB" altLang="en-US" b="1">
                    <a:solidFill>
                      <a:srgbClr val="F13737"/>
                    </a:solidFill>
                    <a:cs typeface="Clear Sans Light" pitchFamily="34" charset="0"/>
                  </a:rPr>
                  <a:t>ough</a:t>
                </a:r>
                <a:r>
                  <a:rPr lang="en-GB" altLang="en-US">
                    <a:solidFill>
                      <a:srgbClr val="7030A0"/>
                    </a:solidFill>
                    <a:cs typeface="Clear Sans Light" pitchFamily="34" charset="0"/>
                  </a:rPr>
                  <a:t> </a:t>
                </a:r>
                <a:endParaRPr lang="en-GB" altLang="en-US">
                  <a:solidFill>
                    <a:schemeClr val="tx1"/>
                  </a:solidFill>
                  <a:cs typeface="Clear Sans Light" pitchFamily="34" charset="0"/>
                </a:endParaRPr>
              </a:p>
            </p:txBody>
          </p:sp>
        </p:grpSp>
        <p:pic>
          <p:nvPicPr>
            <p:cNvPr id="44048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78" r="13242"/>
            <a:stretch>
              <a:fillRect/>
            </a:stretch>
          </p:blipFill>
          <p:spPr bwMode="auto">
            <a:xfrm>
              <a:off x="6256454" y="2630395"/>
              <a:ext cx="2216985" cy="210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184401" y="2605089"/>
            <a:ext cx="2214563" cy="2835275"/>
            <a:chOff x="660400" y="2605407"/>
            <a:chExt cx="2214737" cy="2834955"/>
          </a:xfrm>
        </p:grpSpPr>
        <p:grpSp>
          <p:nvGrpSpPr>
            <p:cNvPr id="44041" name="Group 27"/>
            <p:cNvGrpSpPr>
              <a:grpSpLocks/>
            </p:cNvGrpSpPr>
            <p:nvPr/>
          </p:nvGrpSpPr>
          <p:grpSpPr bwMode="auto">
            <a:xfrm>
              <a:off x="660400" y="2630487"/>
              <a:ext cx="2214737" cy="2809875"/>
              <a:chOff x="659675" y="2630487"/>
              <a:chExt cx="1630680" cy="281062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59675" y="4736151"/>
                <a:ext cx="1630680" cy="704958"/>
              </a:xfrm>
              <a:prstGeom prst="rect">
                <a:avLst/>
              </a:prstGeom>
              <a:solidFill>
                <a:srgbClr val="FCD1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59675" y="2630804"/>
                <a:ext cx="1630680" cy="2105347"/>
              </a:xfrm>
              <a:prstGeom prst="rect">
                <a:avLst/>
              </a:prstGeom>
              <a:solidFill>
                <a:srgbClr val="F8BD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4045" name="Rectangle 6"/>
              <p:cNvSpPr>
                <a:spLocks noChangeArrowheads="1"/>
              </p:cNvSpPr>
              <p:nvPr/>
            </p:nvSpPr>
            <p:spPr bwMode="auto">
              <a:xfrm>
                <a:off x="666209" y="4736351"/>
                <a:ext cx="162414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itchFamily="50" charset="0"/>
                    <a:cs typeface="Sassoon Infant Rg" pitchFamily="50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rgbClr val="0D0D0D"/>
                    </a:solidFill>
                    <a:cs typeface="Clear Sans Light" pitchFamily="34" charset="0"/>
                  </a:rPr>
                  <a:t>an /ow/ sound as in pl</a:t>
                </a:r>
                <a:r>
                  <a:rPr lang="en-GB" altLang="en-US" b="1">
                    <a:solidFill>
                      <a:srgbClr val="F13737"/>
                    </a:solidFill>
                    <a:cs typeface="Clear Sans Light" pitchFamily="34" charset="0"/>
                  </a:rPr>
                  <a:t>ough</a:t>
                </a:r>
                <a:r>
                  <a:rPr lang="en-GB" altLang="en-US">
                    <a:solidFill>
                      <a:srgbClr val="0D0D0D"/>
                    </a:solidFill>
                    <a:cs typeface="Clear Sans Light" pitchFamily="34" charset="0"/>
                  </a:rPr>
                  <a:t> </a:t>
                </a:r>
                <a:endParaRPr lang="en-GB" altLang="en-US">
                  <a:solidFill>
                    <a:schemeClr val="tx1"/>
                  </a:solidFill>
                  <a:cs typeface="Clear Sans Light" pitchFamily="34" charset="0"/>
                </a:endParaRPr>
              </a:p>
            </p:txBody>
          </p:sp>
        </p:grpSp>
        <p:pic>
          <p:nvPicPr>
            <p:cNvPr id="44042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2" t="33717" r="15155" b="272"/>
            <a:stretch>
              <a:fillRect/>
            </a:stretch>
          </p:blipFill>
          <p:spPr bwMode="auto">
            <a:xfrm>
              <a:off x="661852" y="2605407"/>
              <a:ext cx="2211036" cy="2129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290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" grpId="0"/>
      <p:bldP spid="2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589214" y="4621213"/>
            <a:ext cx="1404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0000"/>
                </a:solidFill>
              </a:rPr>
              <a:t>plough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0000"/>
                </a:solidFill>
              </a:rPr>
              <a:t>bough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0000"/>
                </a:solidFill>
              </a:rPr>
              <a:t>drought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202239" y="4621213"/>
            <a:ext cx="177482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0000"/>
                </a:solidFill>
              </a:rPr>
              <a:t>bought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0000"/>
                </a:solidFill>
              </a:rPr>
              <a:t>brought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0000"/>
                </a:solidFill>
              </a:rPr>
              <a:t>wrought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0000"/>
                </a:solidFill>
              </a:rPr>
              <a:t>thought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0000"/>
                </a:solidFill>
              </a:rPr>
              <a:t>ought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8007351" y="4621213"/>
            <a:ext cx="17748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0000"/>
                </a:solidFill>
              </a:rPr>
              <a:t>borough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0000"/>
                </a:solidFill>
              </a:rPr>
              <a:t>thorough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965325" y="869951"/>
            <a:ext cx="8261350" cy="646113"/>
          </a:xfrm>
          <a:prstGeom prst="rect">
            <a:avLst/>
          </a:prstGeom>
          <a:solidFill>
            <a:srgbClr val="F4C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000000"/>
                </a:solidFill>
              </a:rPr>
              <a:t>Did You Think Of...?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496947" y="3900488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cs typeface="Clear Sans Light" panose="020B0303030202020304" pitchFamily="34" charset="0"/>
              </a:rPr>
              <a:t>or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cs typeface="Clear Sans Light" panose="020B03030302020203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04441" y="3900488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cs typeface="Clear Sans Light" panose="020B0303030202020304" pitchFamily="34" charset="0"/>
              </a:rPr>
              <a:t>or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cs typeface="Clear Sans Light" panose="020B0303030202020304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781925" y="3813175"/>
            <a:ext cx="2216150" cy="704850"/>
          </a:xfrm>
          <a:prstGeom prst="rect">
            <a:avLst/>
          </a:prstGeom>
          <a:solidFill>
            <a:srgbClr val="FCD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5065" name="Rectangle 13"/>
          <p:cNvSpPr>
            <a:spLocks noChangeArrowheads="1"/>
          </p:cNvSpPr>
          <p:nvPr/>
        </p:nvSpPr>
        <p:spPr bwMode="auto">
          <a:xfrm>
            <a:off x="7793039" y="3813176"/>
            <a:ext cx="2205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D0D0D"/>
                </a:solidFill>
                <a:cs typeface="Clear Sans Light" pitchFamily="34" charset="0"/>
              </a:rPr>
              <a:t>an /uh/ sound as in bor</a:t>
            </a:r>
            <a:r>
              <a:rPr lang="en-GB" altLang="en-US" b="1">
                <a:solidFill>
                  <a:srgbClr val="F13737"/>
                </a:solidFill>
                <a:cs typeface="Clear Sans Light" pitchFamily="34" charset="0"/>
              </a:rPr>
              <a:t>ough</a:t>
            </a:r>
            <a:r>
              <a:rPr lang="en-GB" altLang="en-US">
                <a:solidFill>
                  <a:srgbClr val="7030A0"/>
                </a:solidFill>
                <a:cs typeface="Clear Sans Light" pitchFamily="34" charset="0"/>
              </a:rPr>
              <a:t> </a:t>
            </a:r>
            <a:endParaRPr lang="en-GB" altLang="en-US">
              <a:solidFill>
                <a:schemeClr val="tx1"/>
              </a:solidFill>
              <a:cs typeface="Clear Sans Light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983163" y="3813175"/>
            <a:ext cx="2214562" cy="704850"/>
          </a:xfrm>
          <a:prstGeom prst="rect">
            <a:avLst/>
          </a:prstGeom>
          <a:solidFill>
            <a:srgbClr val="FCD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3" name="Rectangle 42"/>
          <p:cNvSpPr/>
          <p:nvPr/>
        </p:nvSpPr>
        <p:spPr bwMode="auto">
          <a:xfrm>
            <a:off x="4983163" y="1708151"/>
            <a:ext cx="2214562" cy="2105025"/>
          </a:xfrm>
          <a:prstGeom prst="rect">
            <a:avLst/>
          </a:pr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4" name="Rectangle 43"/>
          <p:cNvSpPr/>
          <p:nvPr/>
        </p:nvSpPr>
        <p:spPr bwMode="auto">
          <a:xfrm>
            <a:off x="4983163" y="3813176"/>
            <a:ext cx="22145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cs typeface="Clear Sans Light" panose="020B0303030202020304" pitchFamily="34" charset="0"/>
              </a:rPr>
              <a:t>an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cs typeface="Clear Sans Light" panose="020B0303030202020304" pitchFamily="34" charset="0"/>
              </a:rPr>
              <a:t>/aw/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cs typeface="Clear Sans Light" panose="020B0303030202020304" pitchFamily="34" charset="0"/>
              </a:rPr>
              <a:t>sound as in b</a:t>
            </a:r>
            <a:r>
              <a:rPr lang="en-GB" b="1" dirty="0">
                <a:solidFill>
                  <a:srgbClr val="F13737"/>
                </a:solidFill>
                <a:cs typeface="Clear Sans Light" panose="020B0303030202020304" pitchFamily="34" charset="0"/>
              </a:rPr>
              <a:t>ough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cs typeface="Clear Sans Light" panose="020B0303030202020304" pitchFamily="34" charset="0"/>
              </a:rPr>
              <a:t>t</a:t>
            </a:r>
            <a:r>
              <a:rPr lang="en-GB" u="sng" dirty="0">
                <a:solidFill>
                  <a:srgbClr val="0070C0"/>
                </a:solidFill>
                <a:cs typeface="Clear Sans Light" panose="020B0303030202020304" pitchFamily="34" charset="0"/>
              </a:rPr>
              <a:t> </a:t>
            </a:r>
            <a:endParaRPr lang="en-GB" dirty="0"/>
          </a:p>
        </p:txBody>
      </p:sp>
      <p:sp>
        <p:nvSpPr>
          <p:cNvPr id="46" name="Rectangle 45"/>
          <p:cNvSpPr/>
          <p:nvPr/>
        </p:nvSpPr>
        <p:spPr bwMode="auto">
          <a:xfrm>
            <a:off x="2184401" y="3813175"/>
            <a:ext cx="2214563" cy="704850"/>
          </a:xfrm>
          <a:prstGeom prst="rect">
            <a:avLst/>
          </a:prstGeom>
          <a:solidFill>
            <a:srgbClr val="FCD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5070" name="Rectangle 6"/>
          <p:cNvSpPr>
            <a:spLocks noChangeArrowheads="1"/>
          </p:cNvSpPr>
          <p:nvPr/>
        </p:nvSpPr>
        <p:spPr bwMode="auto">
          <a:xfrm>
            <a:off x="2193925" y="3813176"/>
            <a:ext cx="2205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D0D0D"/>
                </a:solidFill>
                <a:cs typeface="Clear Sans Light" pitchFamily="34" charset="0"/>
              </a:rPr>
              <a:t>an /ow/ sound as in pl</a:t>
            </a:r>
            <a:r>
              <a:rPr lang="en-GB" altLang="en-US" b="1">
                <a:solidFill>
                  <a:srgbClr val="F13737"/>
                </a:solidFill>
                <a:cs typeface="Clear Sans Light" pitchFamily="34" charset="0"/>
              </a:rPr>
              <a:t>ough</a:t>
            </a:r>
            <a:r>
              <a:rPr lang="en-GB" altLang="en-US">
                <a:solidFill>
                  <a:srgbClr val="0D0D0D"/>
                </a:solidFill>
                <a:cs typeface="Clear Sans Light" pitchFamily="34" charset="0"/>
              </a:rPr>
              <a:t> </a:t>
            </a:r>
            <a:endParaRPr lang="en-GB" altLang="en-US">
              <a:solidFill>
                <a:schemeClr val="tx1"/>
              </a:solidFill>
              <a:cs typeface="Clear Sans Light" pitchFamily="34" charset="0"/>
            </a:endParaRPr>
          </a:p>
        </p:txBody>
      </p:sp>
      <p:pic>
        <p:nvPicPr>
          <p:cNvPr id="45071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" r="46275"/>
          <a:stretch>
            <a:fillRect/>
          </a:stretch>
        </p:blipFill>
        <p:spPr bwMode="auto">
          <a:xfrm>
            <a:off x="4981575" y="1600200"/>
            <a:ext cx="22161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2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r="13242"/>
          <a:stretch>
            <a:fillRect/>
          </a:stretch>
        </p:blipFill>
        <p:spPr bwMode="auto">
          <a:xfrm>
            <a:off x="7780339" y="1706564"/>
            <a:ext cx="2217737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3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2" t="33717" r="15155" b="272"/>
          <a:stretch>
            <a:fillRect/>
          </a:stretch>
        </p:blipFill>
        <p:spPr bwMode="auto">
          <a:xfrm>
            <a:off x="2185989" y="1682750"/>
            <a:ext cx="2211387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5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4" grpId="0" build="p"/>
      <p:bldP spid="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855" y="217549"/>
            <a:ext cx="11379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Remember that we can improve our writing by carefully and thoroughly: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Proof-reading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it to correct spelling, punctuation and grammar mistakes.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GB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Editing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it to make it more engaging for our readers.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Today, you’ll </a:t>
            </a: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proof-read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your writing.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8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2225676" y="773113"/>
            <a:ext cx="7591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Mr Whoops has got in a terrible muddle with his relative clause sentences. Can you help him put the correct ‘ough’ word into each one? </a:t>
            </a: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2309813" y="1635125"/>
            <a:ext cx="74231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chemeClr val="tx1"/>
                </a:solidFill>
              </a:rPr>
              <a:t>Keisha, who works for the Red Cross charity, is in East Africa helping to build wells so that those people affected by </a:t>
            </a:r>
            <a:r>
              <a:rPr lang="en-GB" alt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GB" altLang="en-US" sz="320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 have a clean, fresh water supply.</a:t>
            </a:r>
          </a:p>
        </p:txBody>
      </p:sp>
      <p:pic>
        <p:nvPicPr>
          <p:cNvPr id="4608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94"/>
          <a:stretch>
            <a:fillRect/>
          </a:stretch>
        </p:blipFill>
        <p:spPr bwMode="auto">
          <a:xfrm>
            <a:off x="7508875" y="4816475"/>
            <a:ext cx="249713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79255" y="3785611"/>
            <a:ext cx="2387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</a:rPr>
              <a:t>drought</a:t>
            </a:r>
          </a:p>
        </p:txBody>
      </p:sp>
    </p:spTree>
    <p:extLst>
      <p:ext uri="{BB962C8B-B14F-4D97-AF65-F5344CB8AC3E}">
        <p14:creationId xmlns:p14="http://schemas.microsoft.com/office/powerpoint/2010/main" val="79603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2225676" y="773113"/>
            <a:ext cx="7591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Mr Whoops has got in a terrible muddle with his relative clause sentences. Can you help him put the correct ‘ough’ word into each one? </a:t>
            </a:r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2309813" y="2492375"/>
            <a:ext cx="74231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chemeClr val="tx1"/>
                </a:solidFill>
              </a:rPr>
              <a:t>George, who is extremely untidy, really </a:t>
            </a:r>
            <a:r>
              <a:rPr lang="en-GB" alt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GB" altLang="en-US" sz="320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 to clean his bedroom.</a:t>
            </a:r>
          </a:p>
        </p:txBody>
      </p:sp>
      <p:pic>
        <p:nvPicPr>
          <p:cNvPr id="4710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94"/>
          <a:stretch>
            <a:fillRect/>
          </a:stretch>
        </p:blipFill>
        <p:spPr bwMode="auto">
          <a:xfrm>
            <a:off x="7508875" y="4816475"/>
            <a:ext cx="249713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94000" y="3145415"/>
            <a:ext cx="2387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</a:rPr>
              <a:t>ought</a:t>
            </a:r>
          </a:p>
        </p:txBody>
      </p:sp>
    </p:spTree>
    <p:extLst>
      <p:ext uri="{BB962C8B-B14F-4D97-AF65-F5344CB8AC3E}">
        <p14:creationId xmlns:p14="http://schemas.microsoft.com/office/powerpoint/2010/main" val="1937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2225676" y="773113"/>
            <a:ext cx="7591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Mr Whoops has got in a terrible muddle with his relative clause sentences. Can you help him put the correct ‘ough’ word into each one? </a:t>
            </a:r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2309813" y="2160588"/>
            <a:ext cx="742315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chemeClr val="tx1"/>
                </a:solidFill>
              </a:rPr>
              <a:t>Mr Fletcher </a:t>
            </a:r>
            <a:r>
              <a:rPr lang="en-GB" alt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GB" altLang="en-US" sz="320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 his wife a bunch of flowers from the local flower shop, which made her smile.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GB" altLang="en-US" sz="320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1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94"/>
          <a:stretch>
            <a:fillRect/>
          </a:stretch>
        </p:blipFill>
        <p:spPr bwMode="auto">
          <a:xfrm>
            <a:off x="7508875" y="4816475"/>
            <a:ext cx="249713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83232" y="2148682"/>
            <a:ext cx="2387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</a:rPr>
              <a:t>bought</a:t>
            </a:r>
          </a:p>
        </p:txBody>
      </p:sp>
    </p:spTree>
    <p:extLst>
      <p:ext uri="{BB962C8B-B14F-4D97-AF65-F5344CB8AC3E}">
        <p14:creationId xmlns:p14="http://schemas.microsoft.com/office/powerpoint/2010/main" val="215690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2225676" y="773113"/>
            <a:ext cx="7591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Mr Whoops has got in a terrible muddle with his relative clause sentences. Can you help him put the correct ‘ough’ word into each one? </a:t>
            </a:r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2309813" y="2224089"/>
            <a:ext cx="74231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chemeClr val="tx1"/>
                </a:solidFill>
              </a:rPr>
              <a:t>The children sat happily on the </a:t>
            </a:r>
            <a:r>
              <a:rPr lang="en-GB" alt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GB" altLang="en-US" sz="320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 of the tree, which groaned under their weight.</a:t>
            </a:r>
          </a:p>
        </p:txBody>
      </p:sp>
      <p:pic>
        <p:nvPicPr>
          <p:cNvPr id="4915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94"/>
          <a:stretch>
            <a:fillRect/>
          </a:stretch>
        </p:blipFill>
        <p:spPr bwMode="auto">
          <a:xfrm>
            <a:off x="7508875" y="4816475"/>
            <a:ext cx="249713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12134" y="2936011"/>
            <a:ext cx="238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</a:rPr>
              <a:t>bough</a:t>
            </a:r>
          </a:p>
        </p:txBody>
      </p:sp>
    </p:spTree>
    <p:extLst>
      <p:ext uri="{BB962C8B-B14F-4D97-AF65-F5344CB8AC3E}">
        <p14:creationId xmlns:p14="http://schemas.microsoft.com/office/powerpoint/2010/main" val="84715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2225676" y="773113"/>
            <a:ext cx="7591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Mr Whoops has got in a terrible muddle with his relative clause sentences. Can you help him put the correct ‘ough’ word into each one? </a:t>
            </a:r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2309813" y="2273301"/>
            <a:ext cx="74231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chemeClr val="tx1"/>
                </a:solidFill>
              </a:rPr>
              <a:t>With a creak, the </a:t>
            </a:r>
            <a:r>
              <a:rPr lang="en-GB" alt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GB" altLang="en-US" sz="320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 iron gates began to swing open, which made their nerves jangle.</a:t>
            </a:r>
          </a:p>
        </p:txBody>
      </p:sp>
      <p:pic>
        <p:nvPicPr>
          <p:cNvPr id="5018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94"/>
          <a:stretch>
            <a:fillRect/>
          </a:stretch>
        </p:blipFill>
        <p:spPr bwMode="auto">
          <a:xfrm>
            <a:off x="7508875" y="4816475"/>
            <a:ext cx="249713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61000" y="2273301"/>
            <a:ext cx="2387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</a:rPr>
              <a:t>wrought</a:t>
            </a:r>
          </a:p>
        </p:txBody>
      </p:sp>
    </p:spTree>
    <p:extLst>
      <p:ext uri="{BB962C8B-B14F-4D97-AF65-F5344CB8AC3E}">
        <p14:creationId xmlns:p14="http://schemas.microsoft.com/office/powerpoint/2010/main" val="74251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2225676" y="773113"/>
            <a:ext cx="7591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Mr Whoops has got in a terrible muddle with his relative clause sentences. Can you help him put the correct ‘ough’ word into each one? </a:t>
            </a:r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2309813" y="2122489"/>
            <a:ext cx="74231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chemeClr val="tx1"/>
                </a:solidFill>
              </a:rPr>
              <a:t>Farmer Harold, who had lived on the farm for more than 50 years, used a horse-drawn </a:t>
            </a:r>
            <a:r>
              <a:rPr lang="en-GB" alt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GB" altLang="en-US" sz="320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 to cultivate his fields.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GB" altLang="en-US" sz="320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0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94"/>
          <a:stretch>
            <a:fillRect/>
          </a:stretch>
        </p:blipFill>
        <p:spPr bwMode="auto">
          <a:xfrm>
            <a:off x="7508875" y="4816475"/>
            <a:ext cx="249713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60768" y="3528003"/>
            <a:ext cx="238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</a:rPr>
              <a:t>plough</a:t>
            </a:r>
          </a:p>
        </p:txBody>
      </p:sp>
    </p:spTree>
    <p:extLst>
      <p:ext uri="{BB962C8B-B14F-4D97-AF65-F5344CB8AC3E}">
        <p14:creationId xmlns:p14="http://schemas.microsoft.com/office/powerpoint/2010/main" val="208905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/>
          </p:cNvSpPr>
          <p:nvPr/>
        </p:nvSpPr>
        <p:spPr bwMode="auto">
          <a:xfrm>
            <a:off x="2225676" y="773113"/>
            <a:ext cx="7591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Mr Whoops has got in a terrible muddle with his relative clause sentences. Can you help him put the correct ‘ough’ word into each one? </a:t>
            </a:r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2309813" y="2122488"/>
            <a:ext cx="742315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chemeClr val="tx1"/>
                </a:solidFill>
              </a:rPr>
              <a:t>The whole of the </a:t>
            </a:r>
            <a:r>
              <a:rPr lang="en-GB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GB" altLang="en-US" sz="3200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 council were against the proposed building plans that would cause outrage in the town. </a:t>
            </a:r>
          </a:p>
        </p:txBody>
      </p:sp>
      <p:pic>
        <p:nvPicPr>
          <p:cNvPr id="5222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94"/>
          <a:stretch>
            <a:fillRect/>
          </a:stretch>
        </p:blipFill>
        <p:spPr bwMode="auto">
          <a:xfrm>
            <a:off x="7508875" y="4816475"/>
            <a:ext cx="249713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41975" y="2148682"/>
            <a:ext cx="2387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</a:rPr>
              <a:t>borough</a:t>
            </a:r>
          </a:p>
        </p:txBody>
      </p:sp>
    </p:spTree>
    <p:extLst>
      <p:ext uri="{BB962C8B-B14F-4D97-AF65-F5344CB8AC3E}">
        <p14:creationId xmlns:p14="http://schemas.microsoft.com/office/powerpoint/2010/main" val="389709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2225676" y="773113"/>
            <a:ext cx="7591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Mr Whoops has got in a terrible muddle with his relative clause sentences. Can you help him put the correct ‘ough’ word into each one? </a:t>
            </a:r>
          </a:p>
        </p:txBody>
      </p:sp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2309813" y="2225676"/>
            <a:ext cx="74231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chemeClr val="tx1"/>
                </a:solidFill>
              </a:rPr>
              <a:t>The girl, whose birthday was next month, </a:t>
            </a:r>
            <a:r>
              <a:rPr lang="en-GB" alt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GB" altLang="en-US" sz="320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 about who she would invite to her party.</a:t>
            </a:r>
          </a:p>
        </p:txBody>
      </p:sp>
      <p:pic>
        <p:nvPicPr>
          <p:cNvPr id="5325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94"/>
          <a:stretch>
            <a:fillRect/>
          </a:stretch>
        </p:blipFill>
        <p:spPr bwMode="auto">
          <a:xfrm>
            <a:off x="7508875" y="4816475"/>
            <a:ext cx="249713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64734" y="2974254"/>
            <a:ext cx="2387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</a:rPr>
              <a:t>thought</a:t>
            </a:r>
          </a:p>
        </p:txBody>
      </p:sp>
    </p:spTree>
    <p:extLst>
      <p:ext uri="{BB962C8B-B14F-4D97-AF65-F5344CB8AC3E}">
        <p14:creationId xmlns:p14="http://schemas.microsoft.com/office/powerpoint/2010/main" val="7064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/>
          </p:cNvSpPr>
          <p:nvPr/>
        </p:nvSpPr>
        <p:spPr bwMode="auto">
          <a:xfrm>
            <a:off x="2225676" y="773113"/>
            <a:ext cx="7591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Mr Whoops has got in a terrible muddle with his relative clause sentences. Can you help him put the correct ‘ough’ word into each one? </a:t>
            </a:r>
          </a:p>
        </p:txBody>
      </p:sp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2309813" y="2301875"/>
            <a:ext cx="74231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chemeClr val="tx1"/>
                </a:solidFill>
              </a:rPr>
              <a:t>The teacher </a:t>
            </a:r>
            <a:r>
              <a:rPr lang="en-GB" alt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GB" altLang="en-US" sz="320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 gifts for all his pupils at the end of term, which was an extremely generous thought. </a:t>
            </a:r>
          </a:p>
        </p:txBody>
      </p:sp>
      <p:pic>
        <p:nvPicPr>
          <p:cNvPr id="5427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94"/>
          <a:stretch>
            <a:fillRect/>
          </a:stretch>
        </p:blipFill>
        <p:spPr bwMode="auto">
          <a:xfrm>
            <a:off x="7508875" y="4816475"/>
            <a:ext cx="249713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01441" y="2301875"/>
            <a:ext cx="2387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</a:rPr>
              <a:t>brought</a:t>
            </a:r>
          </a:p>
        </p:txBody>
      </p:sp>
    </p:spTree>
    <p:extLst>
      <p:ext uri="{BB962C8B-B14F-4D97-AF65-F5344CB8AC3E}">
        <p14:creationId xmlns:p14="http://schemas.microsoft.com/office/powerpoint/2010/main" val="427811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2225676" y="773113"/>
            <a:ext cx="7591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Mr Whoops has got in a terrible muddle with his relative clause sentences. Can you help him put the correct ‘ough’ word into each one? </a:t>
            </a:r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2309813" y="2189164"/>
            <a:ext cx="74231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chemeClr val="tx1"/>
                </a:solidFill>
              </a:rPr>
              <a:t>The police officers, who needed to quickly solve the case, conducted a </a:t>
            </a:r>
            <a:r>
              <a:rPr lang="en-GB" alt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GB" altLang="en-US" sz="320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 search of the crime scene.</a:t>
            </a:r>
          </a:p>
        </p:txBody>
      </p:sp>
      <p:pic>
        <p:nvPicPr>
          <p:cNvPr id="5530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94"/>
          <a:stretch>
            <a:fillRect/>
          </a:stretch>
        </p:blipFill>
        <p:spPr bwMode="auto">
          <a:xfrm>
            <a:off x="7508875" y="4816475"/>
            <a:ext cx="249713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41575" y="3687764"/>
            <a:ext cx="2387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</a:rPr>
              <a:t>thorough</a:t>
            </a:r>
          </a:p>
        </p:txBody>
      </p:sp>
    </p:spTree>
    <p:extLst>
      <p:ext uri="{BB962C8B-B14F-4D97-AF65-F5344CB8AC3E}">
        <p14:creationId xmlns:p14="http://schemas.microsoft.com/office/powerpoint/2010/main" val="209063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20" y="1146896"/>
            <a:ext cx="3861810" cy="5511261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2471232" y="59247"/>
            <a:ext cx="7361385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l" rtl="0">
              <a:lnSpc>
                <a:spcPct val="90000"/>
              </a:lnSpc>
              <a:spcBef>
                <a:spcPct val="0"/>
              </a:spcBef>
            </a:pPr>
            <a:r>
              <a:rPr lang="en-GB" sz="54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identify errors…</a:t>
            </a:r>
            <a:endParaRPr lang="en-GB" sz="54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50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Box 4"/>
          <p:cNvSpPr txBox="1">
            <a:spLocks noChangeArrowheads="1"/>
          </p:cNvSpPr>
          <p:nvPr/>
        </p:nvSpPr>
        <p:spPr bwMode="auto">
          <a:xfrm>
            <a:off x="2279650" y="790576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Here are </a:t>
            </a:r>
            <a:r>
              <a:rPr lang="en-GB" altLang="en-US" dirty="0" smtClean="0">
                <a:solidFill>
                  <a:schemeClr val="tx1"/>
                </a:solidFill>
                <a:latin typeface="Twinkl SemiBold" pitchFamily="2" charset="0"/>
              </a:rPr>
              <a:t>the rest of your </a:t>
            </a: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spelling words for this week.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Practise these ‘</a:t>
            </a:r>
            <a:r>
              <a:rPr lang="en-GB" altLang="en-US" dirty="0" err="1">
                <a:solidFill>
                  <a:schemeClr val="tx1"/>
                </a:solidFill>
                <a:latin typeface="Twinkl SemiBold" pitchFamily="2" charset="0"/>
              </a:rPr>
              <a:t>ough</a:t>
            </a: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’ words carefully. </a:t>
            </a:r>
          </a:p>
        </p:txBody>
      </p:sp>
      <p:pic>
        <p:nvPicPr>
          <p:cNvPr id="56324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4" t="15214" r="41124" b="52118"/>
          <a:stretch/>
        </p:blipFill>
        <p:spPr bwMode="auto">
          <a:xfrm>
            <a:off x="5097968" y="1436689"/>
            <a:ext cx="1996064" cy="51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61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/>
        </p:nvSpPr>
        <p:spPr>
          <a:xfrm>
            <a:off x="1703512" y="620689"/>
            <a:ext cx="8856984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Week </a:t>
            </a:r>
            <a:r>
              <a:rPr lang="en-GB" sz="6000" b="1" i="0" u="sng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Wednesday English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1034472" y="2985476"/>
            <a:ext cx="1019694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Writing the final version of your </a:t>
            </a:r>
            <a:r>
              <a:rPr lang="en-GB" sz="6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Jabberwocky narrative.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085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/>
          <p:nvPr/>
        </p:nvSpPr>
        <p:spPr>
          <a:xfrm>
            <a:off x="120074" y="480439"/>
            <a:ext cx="12007271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None/>
            </a:pPr>
            <a:r>
              <a:rPr lang="en-GB" sz="4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Rewrite the sentence, without using an </a:t>
            </a:r>
            <a:r>
              <a:rPr lang="en-GB" sz="4400" b="1" u="sng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‘e’</a:t>
            </a:r>
            <a:endParaRPr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90945" y="2101273"/>
            <a:ext cx="11665527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“Please, </a:t>
            </a:r>
            <a:r>
              <a:rPr lang="en-GB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take great care, my son!” the boy’s father whispered in his ear.</a:t>
            </a:r>
          </a:p>
        </p:txBody>
      </p:sp>
    </p:spTree>
    <p:extLst>
      <p:ext uri="{BB962C8B-B14F-4D97-AF65-F5344CB8AC3E}">
        <p14:creationId xmlns:p14="http://schemas.microsoft.com/office/powerpoint/2010/main" val="299053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0" t="29129" r="33438" b="18266"/>
          <a:stretch/>
        </p:blipFill>
        <p:spPr bwMode="auto">
          <a:xfrm>
            <a:off x="2572599" y="1166035"/>
            <a:ext cx="3195308" cy="447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flipV="1">
            <a:off x="3896940" y="1887066"/>
            <a:ext cx="615517" cy="154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6" name="Rectangle 5"/>
          <p:cNvSpPr/>
          <p:nvPr/>
        </p:nvSpPr>
        <p:spPr>
          <a:xfrm>
            <a:off x="3828050" y="4304183"/>
            <a:ext cx="684407" cy="121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7" name="Rectangle 6"/>
          <p:cNvSpPr/>
          <p:nvPr/>
        </p:nvSpPr>
        <p:spPr>
          <a:xfrm>
            <a:off x="3896940" y="3074466"/>
            <a:ext cx="686893" cy="138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8" name="Rectangle 7"/>
          <p:cNvSpPr/>
          <p:nvPr/>
        </p:nvSpPr>
        <p:spPr>
          <a:xfrm>
            <a:off x="3863752" y="5301208"/>
            <a:ext cx="1512168" cy="121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5" name="Rectangle 4"/>
          <p:cNvSpPr/>
          <p:nvPr/>
        </p:nvSpPr>
        <p:spPr>
          <a:xfrm>
            <a:off x="5828963" y="1280244"/>
            <a:ext cx="39581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Segoe Script" panose="020B0504020000000003" pitchFamily="34" charset="0"/>
              </a:rPr>
              <a:t>What am I writing?</a:t>
            </a:r>
          </a:p>
          <a:p>
            <a:r>
              <a:rPr lang="en-GB" sz="2800" b="1" dirty="0">
                <a:solidFill>
                  <a:srgbClr val="FF0000"/>
                </a:solidFill>
                <a:latin typeface="Segoe Script" panose="020B0504020000000003" pitchFamily="34" charset="0"/>
              </a:rPr>
              <a:t>A narrative story.</a:t>
            </a:r>
          </a:p>
        </p:txBody>
      </p:sp>
      <p:sp>
        <p:nvSpPr>
          <p:cNvPr id="9" name="Rectangle 8"/>
          <p:cNvSpPr/>
          <p:nvPr/>
        </p:nvSpPr>
        <p:spPr>
          <a:xfrm>
            <a:off x="5796855" y="2295167"/>
            <a:ext cx="48821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Segoe Script" panose="020B0504020000000003" pitchFamily="34" charset="0"/>
              </a:rPr>
              <a:t>Who am I writing it for?</a:t>
            </a:r>
          </a:p>
          <a:p>
            <a:r>
              <a:rPr lang="en-GB" sz="2800" b="1" dirty="0">
                <a:solidFill>
                  <a:srgbClr val="FF0000"/>
                </a:solidFill>
                <a:latin typeface="Segoe Script" panose="020B0504020000000003" pitchFamily="34" charset="0"/>
              </a:rPr>
              <a:t>Other Year 6 children.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43630" y="3259966"/>
            <a:ext cx="47168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Segoe Script" panose="020B0504020000000003" pitchFamily="34" charset="0"/>
              </a:rPr>
              <a:t>Why am I writing it?</a:t>
            </a:r>
          </a:p>
          <a:p>
            <a:r>
              <a:rPr lang="en-GB" sz="2800" b="1" dirty="0">
                <a:solidFill>
                  <a:srgbClr val="FF0000"/>
                </a:solidFill>
                <a:latin typeface="Segoe Script" panose="020B0504020000000003" pitchFamily="34" charset="0"/>
              </a:rPr>
              <a:t>To entertain my audience.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67337" y="4566932"/>
            <a:ext cx="48243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>
                <a:latin typeface="Segoe Script" panose="020B0504020000000003" pitchFamily="34" charset="0"/>
              </a:rPr>
              <a:t>What am I trying to do?</a:t>
            </a:r>
          </a:p>
          <a:p>
            <a:r>
              <a:rPr lang="en-GB" sz="2800" b="1" dirty="0">
                <a:solidFill>
                  <a:srgbClr val="FF0000"/>
                </a:solidFill>
                <a:latin typeface="Segoe Script" panose="020B0504020000000003" pitchFamily="34" charset="0"/>
              </a:rPr>
              <a:t>To create suspense and scare my readers.</a:t>
            </a:r>
            <a:endParaRPr lang="en-GB" sz="2800" b="1" dirty="0">
              <a:latin typeface="Segoe Script" panose="020B05040200000000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136778-4130-934E-AE69-083A0D384250}"/>
              </a:ext>
            </a:extLst>
          </p:cNvPr>
          <p:cNvSpPr/>
          <p:nvPr/>
        </p:nvSpPr>
        <p:spPr>
          <a:xfrm>
            <a:off x="3071664" y="206935"/>
            <a:ext cx="61026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atin typeface="Segoe Script" panose="030B0504020000000003" pitchFamily="66" charset="0"/>
              </a:rPr>
              <a:t>Our TAPE grid…</a:t>
            </a:r>
            <a:endParaRPr lang="en-GB" sz="4400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62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295564" y="98159"/>
            <a:ext cx="1159163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You’ve proof-read and edited your writing. Now write your final version of your </a:t>
            </a:r>
            <a:r>
              <a:rPr lang="en-GB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Jabberwocky narrative.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880080" y="5255567"/>
            <a:ext cx="1052682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Also, don’t forget that you’ll be using </a:t>
            </a:r>
            <a:r>
              <a:rPr lang="en-GB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one example of direct speech</a:t>
            </a:r>
            <a:r>
              <a:rPr lang="en-GB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be accurate in your use of the direct speech rules!</a:t>
            </a:r>
            <a:endParaRPr dirty="0"/>
          </a:p>
        </p:txBody>
      </p:sp>
      <p:sp>
        <p:nvSpPr>
          <p:cNvPr id="106" name="Google Shape;106;p17"/>
          <p:cNvSpPr txBox="1"/>
          <p:nvPr/>
        </p:nvSpPr>
        <p:spPr>
          <a:xfrm>
            <a:off x="167568" y="1445757"/>
            <a:ext cx="11951853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Prepositions. </a:t>
            </a:r>
            <a:endParaRPr lang="en-GB" sz="2800" dirty="0"/>
          </a:p>
          <a:p>
            <a:pPr marL="457200" lvl="0" indent="-457200"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Fronted adverbials.</a:t>
            </a:r>
            <a:endParaRPr lang="en-GB" sz="2800" dirty="0"/>
          </a:p>
          <a:p>
            <a:pPr marL="457200" lvl="0" indent="-457200"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 sentences.</a:t>
            </a:r>
            <a:endParaRPr lang="en-GB" sz="2800" dirty="0"/>
          </a:p>
          <a:p>
            <a:pPr marL="457200" lvl="0" indent="-457200"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Subordinate clauses.</a:t>
            </a:r>
          </a:p>
          <a:p>
            <a:pPr marL="457200" lvl="0" indent="-457200"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sz="28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Rhetorical questions.</a:t>
            </a:r>
          </a:p>
          <a:p>
            <a:pPr marL="457200" lvl="0" indent="-457200"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sz="2800" dirty="0" smtClean="0">
                <a:solidFill>
                  <a:schemeClr val="dk1"/>
                </a:solidFill>
                <a:latin typeface="Arial"/>
                <a:cs typeface="Arial"/>
                <a:sym typeface="Arial"/>
              </a:rPr>
              <a:t>Past </a:t>
            </a:r>
            <a:r>
              <a:rPr lang="en-GB" sz="28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perfect (had) and past progressive (was, were) </a:t>
            </a:r>
            <a:r>
              <a:rPr lang="en-GB" sz="2800" dirty="0" smtClean="0">
                <a:solidFill>
                  <a:schemeClr val="dk1"/>
                </a:solidFill>
                <a:latin typeface="Arial"/>
                <a:cs typeface="Arial"/>
                <a:sym typeface="Arial"/>
              </a:rPr>
              <a:t>tenses.</a:t>
            </a:r>
            <a:endParaRPr lang="en-GB" sz="2800" dirty="0"/>
          </a:p>
          <a:p>
            <a:pPr marL="457200" lvl="0" indent="-457200"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Exciting sentences - for example, personification of the weather.</a:t>
            </a:r>
            <a:endParaRPr lang="en-GB"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28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/>
          <p:nvPr/>
        </p:nvSpPr>
        <p:spPr>
          <a:xfrm>
            <a:off x="415636" y="480439"/>
            <a:ext cx="11462327" cy="40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None/>
            </a:pPr>
            <a:r>
              <a:rPr lang="en-GB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Finally…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None/>
            </a:pPr>
            <a:endParaRPr sz="4400" b="1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None/>
            </a:pPr>
            <a:r>
              <a:rPr lang="en-GB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your </a:t>
            </a:r>
            <a:r>
              <a:rPr lang="en-GB" sz="4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Jabberwocky narrative </a:t>
            </a:r>
            <a:r>
              <a:rPr lang="en-GB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 loud to </a:t>
            </a:r>
            <a:r>
              <a:rPr lang="en-GB" sz="4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table partner. </a:t>
            </a:r>
            <a:r>
              <a:rPr lang="en-GB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sure to use intonation for dramatic effect.</a:t>
            </a:r>
            <a:endParaRPr sz="4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rPr lang="en-GB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916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512" y="620689"/>
            <a:ext cx="8856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u="sng" dirty="0">
                <a:latin typeface="Arial" panose="020B0604020202020204" pitchFamily="34" charset="0"/>
                <a:cs typeface="Arial" panose="020B0604020202020204" pitchFamily="34" charset="0"/>
              </a:rPr>
              <a:t>Week </a:t>
            </a:r>
            <a:r>
              <a:rPr lang="en-GB" sz="6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endParaRPr lang="en-GB" sz="6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6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Friday Spellings</a:t>
            </a:r>
            <a:endParaRPr lang="en-GB" sz="6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08595" y="2985476"/>
            <a:ext cx="7446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ough</a:t>
            </a:r>
            <a:r>
              <a:rPr lang="en-GB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words</a:t>
            </a:r>
            <a:endParaRPr lang="en-GB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07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/>
        </p:nvSpPr>
        <p:spPr>
          <a:xfrm>
            <a:off x="277091" y="129165"/>
            <a:ext cx="11656291" cy="16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4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</a:t>
            </a:r>
            <a:r>
              <a:rPr lang="en-GB" sz="4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remind ourselves of this week’s </a:t>
            </a:r>
            <a:r>
              <a:rPr lang="en-GB" sz="4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spellings…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0965" t="15550" r="41794" b="51898"/>
          <a:stretch/>
        </p:blipFill>
        <p:spPr>
          <a:xfrm>
            <a:off x="277697" y="1470343"/>
            <a:ext cx="1941352" cy="5184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4" t="15214" r="41124" b="52118"/>
          <a:stretch/>
        </p:blipFill>
        <p:spPr bwMode="auto">
          <a:xfrm>
            <a:off x="10039423" y="1470343"/>
            <a:ext cx="1992887" cy="51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81236" y="195128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1. The first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way to pronounce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ough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is with an "oh" sound, like in the word "go."</a:t>
            </a:r>
          </a:p>
        </p:txBody>
      </p:sp>
      <p:sp>
        <p:nvSpPr>
          <p:cNvPr id="6" name="Rectangle 5"/>
          <p:cNvSpPr/>
          <p:nvPr/>
        </p:nvSpPr>
        <p:spPr>
          <a:xfrm>
            <a:off x="3057236" y="272774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2. The second way to pronounce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ough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 with an "ooh" sound, like in the word "too."</a:t>
            </a:r>
          </a:p>
        </p:txBody>
      </p:sp>
      <p:sp>
        <p:nvSpPr>
          <p:cNvPr id="7" name="Rectangle 6"/>
          <p:cNvSpPr/>
          <p:nvPr/>
        </p:nvSpPr>
        <p:spPr>
          <a:xfrm>
            <a:off x="3081236" y="3504199"/>
            <a:ext cx="61588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third way to pronounce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ough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with an "off“ sound, like in the word “cough”.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81236" y="428065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4. The fourth way to pronounce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ough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 with an "aw" sound, like in the word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“thought”.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05236" y="505710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fifth way to pronounce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ough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with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 "ow" sound, like in the word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“bough”.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12654" y="583356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6. The sixth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pronounce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ough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 with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uff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" sound, like in the word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“enough“.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88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4073" y="286327"/>
            <a:ext cx="9725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Sort the twenty words, according to their sounds.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172317"/>
              </p:ext>
            </p:extLst>
          </p:nvPr>
        </p:nvGraphicFramePr>
        <p:xfrm>
          <a:off x="2443018" y="2594648"/>
          <a:ext cx="8128000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2637495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88834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sound</a:t>
                      </a:r>
                      <a:endParaRPr lang="en-GB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words</a:t>
                      </a:r>
                      <a:endParaRPr lang="en-GB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559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ough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an "oh" sound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934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ough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an "ooh" sound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42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ough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an "off“ sound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912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ough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an "aw" sound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022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ough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an "ow" sound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050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ough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an "</a:t>
                      </a:r>
                      <a:r>
                        <a:rPr lang="en-GB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uff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sound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907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8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1346" y="1791854"/>
            <a:ext cx="104555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the look, say, cover, write and check activity for your twenty words.</a:t>
            </a:r>
            <a:endParaRPr lang="en-GB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55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600" y="92365"/>
            <a:ext cx="118133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Here’s a section of 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dialogue between the boys and his father.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ten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errors. See if you can spot them all…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600" y="1338875"/>
            <a:ext cx="12090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Please, </a:t>
            </a:r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take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great care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my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son”! the boy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father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wispered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his ear.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“but father… What is their to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worry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about!”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boy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replied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curious that his father should be telling him this.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“The … the … the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monstras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J-J-Jabberwocky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!”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father replied, choking on his words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boy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did’nt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reply. He quietly signalled goodbye and made his way towards the forest.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9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4727" y="267457"/>
            <a:ext cx="12090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Please, </a:t>
            </a:r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take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great care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my son</a:t>
            </a: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!”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boy</a:t>
            </a: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father </a:t>
            </a:r>
            <a:r>
              <a:rPr lang="en-GB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whispered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his ear.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ut father… </a:t>
            </a:r>
            <a:r>
              <a:rPr lang="en-GB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hat is </a:t>
            </a:r>
            <a:r>
              <a:rPr lang="en-GB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worry about</a:t>
            </a: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” the boy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replied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curious that his father should be telling him this.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“The … the … the </a:t>
            </a: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monstrous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J-J-Jabberwocky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!” 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is father replied, choking on his words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boy </a:t>
            </a:r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didn’t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reply. He quietly signalled goodbye and made his way towards the forest.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73" y="1250287"/>
            <a:ext cx="117856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spellings: try to find five spellings that you’re unsure about and check them in a dictionary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common mistakes: its and it’s (it is), your and you’re (you are), their (belongs to someone), there (place) and they’re (they are)</a:t>
            </a: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tense (this story is written in the </a:t>
            </a:r>
            <a:r>
              <a:rPr lang="en-GB" sz="2600" u="sng" dirty="0">
                <a:latin typeface="Arial" panose="020B0604020202020204" pitchFamily="34" charset="0"/>
                <a:cs typeface="Arial" panose="020B0604020202020204" pitchFamily="34" charset="0"/>
              </a:rPr>
              <a:t>past tense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verb forms (was/were)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capital letters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full stops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commas to separate words in a list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commas for clarity (to separate subordinate and main clauses, after adverbial openers, for use as parenthesis)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9496" y="98160"/>
            <a:ext cx="9108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Check that these eight features are being used correctly in your </a:t>
            </a:r>
            <a:r>
              <a:rPr lang="en-GB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narrative…</a:t>
            </a:r>
            <a:endParaRPr lang="en-GB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5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799" y="152400"/>
            <a:ext cx="11665527" cy="1143000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… the … the monstrous J-J-Jabberwocky!” his father replied, </a:t>
            </a:r>
            <a:r>
              <a:rPr lang="en-GB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hesitantly.</a:t>
            </a:r>
            <a:endParaRPr lang="en-GB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524000"/>
            <a:ext cx="11665527" cy="51054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All of the spoken words must be put inside speech marks  “  ”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first spoken word has a capital letter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punctuation at the end of the speech goes BEFORE the ”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first word of the reporting clause does NOT have a capital letter.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Use an adverb </a:t>
            </a:r>
            <a:r>
              <a:rPr lang="en-GB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or adverbial with </a:t>
            </a: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reporting clause.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Miss a line for a new speaker.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en-GB" altLang="en-US" sz="3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GB" altLang="en-US" sz="36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55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2276</Words>
  <Application>Microsoft Office PowerPoint</Application>
  <PresentationFormat>Widescreen</PresentationFormat>
  <Paragraphs>290</Paragraphs>
  <Slides>59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2" baseType="lpstr">
      <vt:lpstr>Arial</vt:lpstr>
      <vt:lpstr>Calibri</vt:lpstr>
      <vt:lpstr>Calibri Light</vt:lpstr>
      <vt:lpstr>Clear Sans Light</vt:lpstr>
      <vt:lpstr>Comic Sans MS</vt:lpstr>
      <vt:lpstr>Noto Sans Symbols</vt:lpstr>
      <vt:lpstr>Sassoon Infant Rg</vt:lpstr>
      <vt:lpstr>Segoe Script</vt:lpstr>
      <vt:lpstr>Times New Roman</vt:lpstr>
      <vt:lpstr>Twinkl</vt:lpstr>
      <vt:lpstr>Twinkl SemiBold</vt:lpstr>
      <vt:lpstr>Wingdings</vt:lpstr>
      <vt:lpstr>Office Theme</vt:lpstr>
      <vt:lpstr>PowerPoint Presentation</vt:lpstr>
      <vt:lpstr>While the courageous yet fragile child rested against the Tumtum Tree, 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“The … the … the monstrous J-J-Jabberwocky!” his father replied, very hesitantly.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Week 28  Tuesday English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Fitzpatrick, Patrick</dc:creator>
  <cp:lastModifiedBy>Fitzpatrick, Patrick</cp:lastModifiedBy>
  <cp:revision>20</cp:revision>
  <dcterms:created xsi:type="dcterms:W3CDTF">2021-04-09T09:46:28Z</dcterms:created>
  <dcterms:modified xsi:type="dcterms:W3CDTF">2021-04-09T11:45:51Z</dcterms:modified>
</cp:coreProperties>
</file>