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461" r:id="rId2"/>
    <p:sldId id="259" r:id="rId3"/>
    <p:sldId id="404" r:id="rId4"/>
    <p:sldId id="407" r:id="rId5"/>
    <p:sldId id="408" r:id="rId6"/>
    <p:sldId id="409" r:id="rId7"/>
    <p:sldId id="410" r:id="rId8"/>
    <p:sldId id="411" r:id="rId9"/>
    <p:sldId id="462" r:id="rId10"/>
    <p:sldId id="412" r:id="rId11"/>
    <p:sldId id="413" r:id="rId12"/>
    <p:sldId id="415" r:id="rId13"/>
    <p:sldId id="469" r:id="rId14"/>
    <p:sldId id="470" r:id="rId15"/>
    <p:sldId id="471" r:id="rId16"/>
    <p:sldId id="472" r:id="rId17"/>
    <p:sldId id="473" r:id="rId18"/>
    <p:sldId id="474" r:id="rId19"/>
    <p:sldId id="475" r:id="rId20"/>
    <p:sldId id="476" r:id="rId21"/>
    <p:sldId id="477" r:id="rId22"/>
    <p:sldId id="478" r:id="rId23"/>
    <p:sldId id="479" r:id="rId24"/>
    <p:sldId id="480" r:id="rId25"/>
    <p:sldId id="498" r:id="rId26"/>
    <p:sldId id="499" r:id="rId27"/>
    <p:sldId id="500" r:id="rId28"/>
    <p:sldId id="501" r:id="rId29"/>
    <p:sldId id="481" r:id="rId30"/>
    <p:sldId id="465" r:id="rId31"/>
    <p:sldId id="452" r:id="rId32"/>
    <p:sldId id="414" r:id="rId33"/>
    <p:sldId id="432" r:id="rId34"/>
    <p:sldId id="463" r:id="rId35"/>
    <p:sldId id="418" r:id="rId36"/>
    <p:sldId id="420" r:id="rId37"/>
    <p:sldId id="453" r:id="rId38"/>
    <p:sldId id="456" r:id="rId39"/>
    <p:sldId id="405" r:id="rId40"/>
    <p:sldId id="455" r:id="rId41"/>
    <p:sldId id="454" r:id="rId42"/>
    <p:sldId id="422" r:id="rId43"/>
    <p:sldId id="464" r:id="rId44"/>
    <p:sldId id="466" r:id="rId45"/>
    <p:sldId id="433" r:id="rId46"/>
    <p:sldId id="434" r:id="rId47"/>
    <p:sldId id="441" r:id="rId48"/>
    <p:sldId id="442" r:id="rId49"/>
    <p:sldId id="457" r:id="rId50"/>
    <p:sldId id="445" r:id="rId51"/>
    <p:sldId id="482" r:id="rId52"/>
    <p:sldId id="496" r:id="rId53"/>
    <p:sldId id="502" r:id="rId54"/>
    <p:sldId id="491" r:id="rId55"/>
    <p:sldId id="492" r:id="rId56"/>
    <p:sldId id="497" r:id="rId57"/>
    <p:sldId id="493" r:id="rId58"/>
    <p:sldId id="494" r:id="rId59"/>
    <p:sldId id="503" r:id="rId60"/>
    <p:sldId id="467" r:id="rId61"/>
    <p:sldId id="468" r:id="rId62"/>
    <p:sldId id="448" r:id="rId63"/>
    <p:sldId id="449" r:id="rId64"/>
    <p:sldId id="450" r:id="rId65"/>
    <p:sldId id="426" r:id="rId66"/>
    <p:sldId id="451" r:id="rId67"/>
    <p:sldId id="458" r:id="rId68"/>
    <p:sldId id="459" r:id="rId69"/>
    <p:sldId id="460" r:id="rId70"/>
    <p:sldId id="489" r:id="rId7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9"/>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0C7B1E7-F34D-4577-9E9F-E61C10A94C74}" type="datetimeFigureOut">
              <a:rPr lang="en-GB" smtClean="0"/>
              <a:t>30/03/2021</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CA4EE1F-3C54-48ED-8682-42F59051624B}" type="slidenum">
              <a:rPr lang="en-GB" smtClean="0"/>
              <a:t>‹#›</a:t>
            </a:fld>
            <a:endParaRPr lang="en-GB"/>
          </a:p>
        </p:txBody>
      </p:sp>
    </p:spTree>
    <p:extLst>
      <p:ext uri="{BB962C8B-B14F-4D97-AF65-F5344CB8AC3E}">
        <p14:creationId xmlns:p14="http://schemas.microsoft.com/office/powerpoint/2010/main" val="1415166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A4EE1F-3C54-48ED-8682-42F59051624B}" type="slidenum">
              <a:rPr lang="en-GB" smtClean="0"/>
              <a:t>1</a:t>
            </a:fld>
            <a:endParaRPr lang="en-GB"/>
          </a:p>
        </p:txBody>
      </p:sp>
    </p:spTree>
    <p:extLst>
      <p:ext uri="{BB962C8B-B14F-4D97-AF65-F5344CB8AC3E}">
        <p14:creationId xmlns:p14="http://schemas.microsoft.com/office/powerpoint/2010/main" val="2957678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A4EE1F-3C54-48ED-8682-42F59051624B}" type="slidenum">
              <a:rPr lang="en-GB" smtClean="0"/>
              <a:t>60</a:t>
            </a:fld>
            <a:endParaRPr lang="en-GB"/>
          </a:p>
        </p:txBody>
      </p:sp>
    </p:spTree>
    <p:extLst>
      <p:ext uri="{BB962C8B-B14F-4D97-AF65-F5344CB8AC3E}">
        <p14:creationId xmlns:p14="http://schemas.microsoft.com/office/powerpoint/2010/main" val="1713372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A4EE1F-3C54-48ED-8682-42F59051624B}" type="slidenum">
              <a:rPr lang="en-GB" smtClean="0"/>
              <a:t>4</a:t>
            </a:fld>
            <a:endParaRPr lang="en-GB"/>
          </a:p>
        </p:txBody>
      </p:sp>
    </p:spTree>
    <p:extLst>
      <p:ext uri="{BB962C8B-B14F-4D97-AF65-F5344CB8AC3E}">
        <p14:creationId xmlns:p14="http://schemas.microsoft.com/office/powerpoint/2010/main" val="62008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A4EE1F-3C54-48ED-8682-42F59051624B}" type="slidenum">
              <a:rPr lang="en-GB" smtClean="0"/>
              <a:t>5</a:t>
            </a:fld>
            <a:endParaRPr lang="en-GB"/>
          </a:p>
        </p:txBody>
      </p:sp>
    </p:spTree>
    <p:extLst>
      <p:ext uri="{BB962C8B-B14F-4D97-AF65-F5344CB8AC3E}">
        <p14:creationId xmlns:p14="http://schemas.microsoft.com/office/powerpoint/2010/main" val="1345591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A4EE1F-3C54-48ED-8682-42F59051624B}" type="slidenum">
              <a:rPr lang="en-GB" smtClean="0"/>
              <a:t>8</a:t>
            </a:fld>
            <a:endParaRPr lang="en-GB"/>
          </a:p>
        </p:txBody>
      </p:sp>
    </p:spTree>
    <p:extLst>
      <p:ext uri="{BB962C8B-B14F-4D97-AF65-F5344CB8AC3E}">
        <p14:creationId xmlns:p14="http://schemas.microsoft.com/office/powerpoint/2010/main" val="4115986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A4EE1F-3C54-48ED-8682-42F59051624B}" type="slidenum">
              <a:rPr lang="en-GB" smtClean="0"/>
              <a:t>30</a:t>
            </a:fld>
            <a:endParaRPr lang="en-GB"/>
          </a:p>
        </p:txBody>
      </p:sp>
    </p:spTree>
    <p:extLst>
      <p:ext uri="{BB962C8B-B14F-4D97-AF65-F5344CB8AC3E}">
        <p14:creationId xmlns:p14="http://schemas.microsoft.com/office/powerpoint/2010/main" val="419732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DE253E-B3AC-457F-BEBE-FEE55D4D156B}" type="slidenum">
              <a:rPr lang="en-GB" smtClean="0"/>
              <a:t>32</a:t>
            </a:fld>
            <a:endParaRPr lang="en-GB"/>
          </a:p>
        </p:txBody>
      </p:sp>
    </p:spTree>
    <p:extLst>
      <p:ext uri="{BB962C8B-B14F-4D97-AF65-F5344CB8AC3E}">
        <p14:creationId xmlns:p14="http://schemas.microsoft.com/office/powerpoint/2010/main" val="840864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A4EE1F-3C54-48ED-8682-42F59051624B}" type="slidenum">
              <a:rPr lang="en-GB" smtClean="0"/>
              <a:t>35</a:t>
            </a:fld>
            <a:endParaRPr lang="en-GB"/>
          </a:p>
        </p:txBody>
      </p:sp>
    </p:spTree>
    <p:extLst>
      <p:ext uri="{BB962C8B-B14F-4D97-AF65-F5344CB8AC3E}">
        <p14:creationId xmlns:p14="http://schemas.microsoft.com/office/powerpoint/2010/main" val="2972009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A4EE1F-3C54-48ED-8682-42F59051624B}" type="slidenum">
              <a:rPr lang="en-GB" smtClean="0"/>
              <a:t>43</a:t>
            </a:fld>
            <a:endParaRPr lang="en-GB"/>
          </a:p>
        </p:txBody>
      </p:sp>
    </p:spTree>
    <p:extLst>
      <p:ext uri="{BB962C8B-B14F-4D97-AF65-F5344CB8AC3E}">
        <p14:creationId xmlns:p14="http://schemas.microsoft.com/office/powerpoint/2010/main" val="4204106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A4EE1F-3C54-48ED-8682-42F59051624B}" type="slidenum">
              <a:rPr lang="en-GB" smtClean="0"/>
              <a:t>47</a:t>
            </a:fld>
            <a:endParaRPr lang="en-GB"/>
          </a:p>
        </p:txBody>
      </p:sp>
    </p:spTree>
    <p:extLst>
      <p:ext uri="{BB962C8B-B14F-4D97-AF65-F5344CB8AC3E}">
        <p14:creationId xmlns:p14="http://schemas.microsoft.com/office/powerpoint/2010/main" val="371254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E7331CC-8DEE-422A-8BC8-991E11E73657}" type="datetimeFigureOut">
              <a:rPr lang="en-GB" smtClean="0"/>
              <a:t>30/03/2021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E615B8-E207-4447-B5EB-F8A3DBB0CC89}" type="slidenum">
              <a:rPr lang="en-GB" smtClean="0"/>
              <a:t>‹#›</a:t>
            </a:fld>
            <a:endParaRPr lang="en-GB"/>
          </a:p>
        </p:txBody>
      </p:sp>
    </p:spTree>
    <p:extLst>
      <p:ext uri="{BB962C8B-B14F-4D97-AF65-F5344CB8AC3E}">
        <p14:creationId xmlns:p14="http://schemas.microsoft.com/office/powerpoint/2010/main" val="1674310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7331CC-8DEE-422A-8BC8-991E11E73657}" type="datetimeFigureOut">
              <a:rPr lang="en-GB" smtClean="0"/>
              <a:t>30/03/2021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E615B8-E207-4447-B5EB-F8A3DBB0CC89}" type="slidenum">
              <a:rPr lang="en-GB" smtClean="0"/>
              <a:t>‹#›</a:t>
            </a:fld>
            <a:endParaRPr lang="en-GB"/>
          </a:p>
        </p:txBody>
      </p:sp>
    </p:spTree>
    <p:extLst>
      <p:ext uri="{BB962C8B-B14F-4D97-AF65-F5344CB8AC3E}">
        <p14:creationId xmlns:p14="http://schemas.microsoft.com/office/powerpoint/2010/main" val="255279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7331CC-8DEE-422A-8BC8-991E11E73657}" type="datetimeFigureOut">
              <a:rPr lang="en-GB" smtClean="0"/>
              <a:t>30/03/2021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E615B8-E207-4447-B5EB-F8A3DBB0CC89}" type="slidenum">
              <a:rPr lang="en-GB" smtClean="0"/>
              <a:t>‹#›</a:t>
            </a:fld>
            <a:endParaRPr lang="en-GB"/>
          </a:p>
        </p:txBody>
      </p:sp>
    </p:spTree>
    <p:extLst>
      <p:ext uri="{BB962C8B-B14F-4D97-AF65-F5344CB8AC3E}">
        <p14:creationId xmlns:p14="http://schemas.microsoft.com/office/powerpoint/2010/main" val="802573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392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7331CC-8DEE-422A-8BC8-991E11E73657}" type="datetimeFigureOut">
              <a:rPr lang="en-GB" smtClean="0"/>
              <a:t>30/03/2021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E615B8-E207-4447-B5EB-F8A3DBB0CC89}" type="slidenum">
              <a:rPr lang="en-GB" smtClean="0"/>
              <a:t>‹#›</a:t>
            </a:fld>
            <a:endParaRPr lang="en-GB"/>
          </a:p>
        </p:txBody>
      </p:sp>
    </p:spTree>
    <p:extLst>
      <p:ext uri="{BB962C8B-B14F-4D97-AF65-F5344CB8AC3E}">
        <p14:creationId xmlns:p14="http://schemas.microsoft.com/office/powerpoint/2010/main" val="3423217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7331CC-8DEE-422A-8BC8-991E11E73657}" type="datetimeFigureOut">
              <a:rPr lang="en-GB" smtClean="0"/>
              <a:t>30/03/2021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E615B8-E207-4447-B5EB-F8A3DBB0CC89}" type="slidenum">
              <a:rPr lang="en-GB" smtClean="0"/>
              <a:t>‹#›</a:t>
            </a:fld>
            <a:endParaRPr lang="en-GB"/>
          </a:p>
        </p:txBody>
      </p:sp>
    </p:spTree>
    <p:extLst>
      <p:ext uri="{BB962C8B-B14F-4D97-AF65-F5344CB8AC3E}">
        <p14:creationId xmlns:p14="http://schemas.microsoft.com/office/powerpoint/2010/main" val="1294771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E7331CC-8DEE-422A-8BC8-991E11E73657}" type="datetimeFigureOut">
              <a:rPr lang="en-GB" smtClean="0"/>
              <a:t>30/03/2021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E615B8-E207-4447-B5EB-F8A3DBB0CC89}" type="slidenum">
              <a:rPr lang="en-GB" smtClean="0"/>
              <a:t>‹#›</a:t>
            </a:fld>
            <a:endParaRPr lang="en-GB"/>
          </a:p>
        </p:txBody>
      </p:sp>
    </p:spTree>
    <p:extLst>
      <p:ext uri="{BB962C8B-B14F-4D97-AF65-F5344CB8AC3E}">
        <p14:creationId xmlns:p14="http://schemas.microsoft.com/office/powerpoint/2010/main" val="2377146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E7331CC-8DEE-422A-8BC8-991E11E73657}" type="datetimeFigureOut">
              <a:rPr lang="en-GB" smtClean="0"/>
              <a:t>30/03/2021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E615B8-E207-4447-B5EB-F8A3DBB0CC89}" type="slidenum">
              <a:rPr lang="en-GB" smtClean="0"/>
              <a:t>‹#›</a:t>
            </a:fld>
            <a:endParaRPr lang="en-GB"/>
          </a:p>
        </p:txBody>
      </p:sp>
    </p:spTree>
    <p:extLst>
      <p:ext uri="{BB962C8B-B14F-4D97-AF65-F5344CB8AC3E}">
        <p14:creationId xmlns:p14="http://schemas.microsoft.com/office/powerpoint/2010/main" val="1386177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E7331CC-8DEE-422A-8BC8-991E11E73657}" type="datetimeFigureOut">
              <a:rPr lang="en-GB" smtClean="0"/>
              <a:t>30/03/2021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E615B8-E207-4447-B5EB-F8A3DBB0CC89}" type="slidenum">
              <a:rPr lang="en-GB" smtClean="0"/>
              <a:t>‹#›</a:t>
            </a:fld>
            <a:endParaRPr lang="en-GB"/>
          </a:p>
        </p:txBody>
      </p:sp>
    </p:spTree>
    <p:extLst>
      <p:ext uri="{BB962C8B-B14F-4D97-AF65-F5344CB8AC3E}">
        <p14:creationId xmlns:p14="http://schemas.microsoft.com/office/powerpoint/2010/main" val="3359106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331CC-8DEE-422A-8BC8-991E11E73657}" type="datetimeFigureOut">
              <a:rPr lang="en-GB" smtClean="0"/>
              <a:t>30/03/2021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E615B8-E207-4447-B5EB-F8A3DBB0CC89}" type="slidenum">
              <a:rPr lang="en-GB" smtClean="0"/>
              <a:t>‹#›</a:t>
            </a:fld>
            <a:endParaRPr lang="en-GB"/>
          </a:p>
        </p:txBody>
      </p:sp>
    </p:spTree>
    <p:extLst>
      <p:ext uri="{BB962C8B-B14F-4D97-AF65-F5344CB8AC3E}">
        <p14:creationId xmlns:p14="http://schemas.microsoft.com/office/powerpoint/2010/main" val="1000027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7331CC-8DEE-422A-8BC8-991E11E73657}" type="datetimeFigureOut">
              <a:rPr lang="en-GB" smtClean="0"/>
              <a:t>30/03/2021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E615B8-E207-4447-B5EB-F8A3DBB0CC89}" type="slidenum">
              <a:rPr lang="en-GB" smtClean="0"/>
              <a:t>‹#›</a:t>
            </a:fld>
            <a:endParaRPr lang="en-GB"/>
          </a:p>
        </p:txBody>
      </p:sp>
    </p:spTree>
    <p:extLst>
      <p:ext uri="{BB962C8B-B14F-4D97-AF65-F5344CB8AC3E}">
        <p14:creationId xmlns:p14="http://schemas.microsoft.com/office/powerpoint/2010/main" val="248248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7331CC-8DEE-422A-8BC8-991E11E73657}" type="datetimeFigureOut">
              <a:rPr lang="en-GB" smtClean="0"/>
              <a:t>30/03/2021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E615B8-E207-4447-B5EB-F8A3DBB0CC89}" type="slidenum">
              <a:rPr lang="en-GB" smtClean="0"/>
              <a:t>‹#›</a:t>
            </a:fld>
            <a:endParaRPr lang="en-GB"/>
          </a:p>
        </p:txBody>
      </p:sp>
    </p:spTree>
    <p:extLst>
      <p:ext uri="{BB962C8B-B14F-4D97-AF65-F5344CB8AC3E}">
        <p14:creationId xmlns:p14="http://schemas.microsoft.com/office/powerpoint/2010/main" val="348376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31CC-8DEE-422A-8BC8-991E11E73657}" type="datetimeFigureOut">
              <a:rPr lang="en-GB" smtClean="0"/>
              <a:t>30/03/2021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615B8-E207-4447-B5EB-F8A3DBB0CC89}" type="slidenum">
              <a:rPr lang="en-GB" smtClean="0"/>
              <a:t>‹#›</a:t>
            </a:fld>
            <a:endParaRPr lang="en-GB"/>
          </a:p>
        </p:txBody>
      </p:sp>
    </p:spTree>
    <p:extLst>
      <p:ext uri="{BB962C8B-B14F-4D97-AF65-F5344CB8AC3E}">
        <p14:creationId xmlns:p14="http://schemas.microsoft.com/office/powerpoint/2010/main" val="967932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27584" y="1700808"/>
            <a:ext cx="7416824" cy="3416320"/>
          </a:xfrm>
          <a:prstGeom prst="rect">
            <a:avLst/>
          </a:prstGeom>
        </p:spPr>
        <p:txBody>
          <a:bodyPr wrap="square">
            <a:spAutoFit/>
          </a:bodyPr>
          <a:lstStyle/>
          <a:p>
            <a:pPr algn="ctr"/>
            <a:r>
              <a:rPr lang="en-GB" sz="5400" b="1" dirty="0" smtClean="0">
                <a:latin typeface="Segoe Script" panose="030B0504020000000003" pitchFamily="66" charset="0"/>
              </a:rPr>
              <a:t>Week 27 English</a:t>
            </a:r>
          </a:p>
          <a:p>
            <a:pPr algn="ctr"/>
            <a:r>
              <a:rPr lang="en-GB" sz="5400" b="1" dirty="0" smtClean="0">
                <a:latin typeface="Segoe Script" panose="030B0504020000000003" pitchFamily="66" charset="0"/>
              </a:rPr>
              <a:t>Monday – features of narrative writing</a:t>
            </a:r>
            <a:endParaRPr lang="en-GB" sz="5400" b="1" dirty="0">
              <a:latin typeface="Segoe Script" panose="030B0504020000000003" pitchFamily="66" charset="0"/>
            </a:endParaRPr>
          </a:p>
        </p:txBody>
      </p:sp>
    </p:spTree>
    <p:extLst>
      <p:ext uri="{BB962C8B-B14F-4D97-AF65-F5344CB8AC3E}">
        <p14:creationId xmlns:p14="http://schemas.microsoft.com/office/powerpoint/2010/main" val="39081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87" y="0"/>
            <a:ext cx="9164887" cy="6858000"/>
          </a:xfrm>
          <a:prstGeom prst="rect">
            <a:avLst/>
          </a:prstGeom>
        </p:spPr>
      </p:pic>
      <p:sp>
        <p:nvSpPr>
          <p:cNvPr id="12" name="Rectangle 11"/>
          <p:cNvSpPr/>
          <p:nvPr/>
        </p:nvSpPr>
        <p:spPr>
          <a:xfrm>
            <a:off x="174777" y="797383"/>
            <a:ext cx="2773452"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solidFill>
                  <a:srgbClr val="FFFF00"/>
                </a:solidFill>
                <a:latin typeface="Arial Black" panose="020B0A04020102020204" pitchFamily="34" charset="0"/>
              </a:rPr>
              <a:t>creeps</a:t>
            </a:r>
            <a:endParaRPr lang="en-US" sz="5400" b="1" cap="none" spc="0" dirty="0">
              <a:ln w="12700">
                <a:solidFill>
                  <a:schemeClr val="accent1"/>
                </a:solidFill>
                <a:prstDash val="solid"/>
              </a:ln>
              <a:solidFill>
                <a:srgbClr val="FFFF00"/>
              </a:solidFill>
              <a:latin typeface="Arial Black" panose="020B0A04020102020204" pitchFamily="34" charset="0"/>
            </a:endParaRPr>
          </a:p>
        </p:txBody>
      </p:sp>
      <p:sp>
        <p:nvSpPr>
          <p:cNvPr id="13" name="Rectangle 12"/>
          <p:cNvSpPr/>
          <p:nvPr/>
        </p:nvSpPr>
        <p:spPr>
          <a:xfrm>
            <a:off x="4207451" y="3299896"/>
            <a:ext cx="4619726"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solidFill>
                  <a:srgbClr val="FFFF00"/>
                </a:solidFill>
                <a:latin typeface="Arial Black" panose="020B0A04020102020204" pitchFamily="34" charset="0"/>
              </a:rPr>
              <a:t>unfortunate</a:t>
            </a:r>
            <a:endParaRPr lang="en-US" sz="5400" b="1" cap="none" spc="0" dirty="0">
              <a:ln w="12700">
                <a:solidFill>
                  <a:schemeClr val="accent1"/>
                </a:solidFill>
                <a:prstDash val="solid"/>
              </a:ln>
              <a:solidFill>
                <a:srgbClr val="FFFF00"/>
              </a:solidFill>
              <a:latin typeface="Arial Black" panose="020B0A04020102020204" pitchFamily="34" charset="0"/>
            </a:endParaRPr>
          </a:p>
        </p:txBody>
      </p:sp>
      <p:sp>
        <p:nvSpPr>
          <p:cNvPr id="14" name="Rectangle 13"/>
          <p:cNvSpPr/>
          <p:nvPr/>
        </p:nvSpPr>
        <p:spPr>
          <a:xfrm>
            <a:off x="708032" y="5445224"/>
            <a:ext cx="2415341" cy="923330"/>
          </a:xfrm>
          <a:prstGeom prst="rect">
            <a:avLst/>
          </a:prstGeom>
          <a:noFill/>
        </p:spPr>
        <p:txBody>
          <a:bodyPr wrap="none" lIns="91440" tIns="45720" rIns="91440" bIns="45720">
            <a:spAutoFit/>
          </a:bodyPr>
          <a:lstStyle/>
          <a:p>
            <a:pPr algn="ctr"/>
            <a:r>
              <a:rPr lang="en-US" sz="5400" b="1" dirty="0" smtClean="0">
                <a:ln w="12700">
                  <a:solidFill>
                    <a:schemeClr val="accent1"/>
                  </a:solidFill>
                  <a:prstDash val="solid"/>
                </a:ln>
                <a:solidFill>
                  <a:srgbClr val="FFFF00"/>
                </a:solidFill>
                <a:latin typeface="Arial Black" panose="020B0A04020102020204" pitchFamily="34" charset="0"/>
              </a:rPr>
              <a:t>forest</a:t>
            </a:r>
            <a:endParaRPr lang="en-US" sz="5400" b="1" cap="none" spc="0" dirty="0">
              <a:ln w="12700">
                <a:solidFill>
                  <a:schemeClr val="accent1"/>
                </a:solidFill>
                <a:prstDash val="solid"/>
              </a:ln>
              <a:solidFill>
                <a:srgbClr val="FFFF00"/>
              </a:solidFill>
              <a:latin typeface="Arial Black" panose="020B0A04020102020204" pitchFamily="34" charset="0"/>
            </a:endParaRPr>
          </a:p>
        </p:txBody>
      </p:sp>
      <p:sp>
        <p:nvSpPr>
          <p:cNvPr id="15" name="Rectangle 14"/>
          <p:cNvSpPr/>
          <p:nvPr/>
        </p:nvSpPr>
        <p:spPr>
          <a:xfrm>
            <a:off x="5808632" y="1756891"/>
            <a:ext cx="3259418"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solidFill>
                  <a:srgbClr val="FFFF00"/>
                </a:solidFill>
                <a:latin typeface="Arial Black" panose="020B0A04020102020204" pitchFamily="34" charset="0"/>
              </a:rPr>
              <a:t>towards</a:t>
            </a:r>
            <a:endParaRPr lang="en-US" sz="5400" b="1" cap="none" spc="0" dirty="0">
              <a:ln w="12700">
                <a:solidFill>
                  <a:schemeClr val="accent1"/>
                </a:solidFill>
                <a:prstDash val="solid"/>
              </a:ln>
              <a:solidFill>
                <a:srgbClr val="FFFF00"/>
              </a:solidFill>
              <a:latin typeface="Arial Black" panose="020B0A04020102020204" pitchFamily="34" charset="0"/>
            </a:endParaRPr>
          </a:p>
        </p:txBody>
      </p:sp>
      <p:sp>
        <p:nvSpPr>
          <p:cNvPr id="16" name="Rectangle 15"/>
          <p:cNvSpPr/>
          <p:nvPr/>
        </p:nvSpPr>
        <p:spPr>
          <a:xfrm>
            <a:off x="899592" y="4055843"/>
            <a:ext cx="3119701"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solidFill>
                  <a:srgbClr val="FFFF00"/>
                </a:solidFill>
                <a:latin typeface="Arial Black" panose="020B0A04020102020204" pitchFamily="34" charset="0"/>
              </a:rPr>
              <a:t>through</a:t>
            </a:r>
            <a:endParaRPr lang="en-US" sz="5400" b="1" cap="none" spc="0" dirty="0">
              <a:ln w="12700">
                <a:solidFill>
                  <a:schemeClr val="accent1"/>
                </a:solidFill>
                <a:prstDash val="solid"/>
              </a:ln>
              <a:solidFill>
                <a:srgbClr val="FFFF00"/>
              </a:solidFill>
              <a:latin typeface="Arial Black" panose="020B0A04020102020204" pitchFamily="34" charset="0"/>
            </a:endParaRPr>
          </a:p>
        </p:txBody>
      </p:sp>
      <p:sp>
        <p:nvSpPr>
          <p:cNvPr id="17" name="Rectangle 16"/>
          <p:cNvSpPr/>
          <p:nvPr/>
        </p:nvSpPr>
        <p:spPr>
          <a:xfrm>
            <a:off x="6586317" y="369081"/>
            <a:ext cx="1415773"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solidFill>
                  <a:srgbClr val="FFFF00"/>
                </a:solidFill>
                <a:latin typeface="Arial Black" panose="020B0A04020102020204" pitchFamily="34" charset="0"/>
              </a:rPr>
              <a:t>the</a:t>
            </a:r>
            <a:endParaRPr lang="en-US" sz="5400" b="1" cap="none" spc="0" dirty="0">
              <a:ln w="12700">
                <a:solidFill>
                  <a:schemeClr val="accent1"/>
                </a:solidFill>
                <a:prstDash val="solid"/>
              </a:ln>
              <a:solidFill>
                <a:srgbClr val="FFFF00"/>
              </a:solidFill>
              <a:latin typeface="Arial Black" panose="020B0A04020102020204" pitchFamily="34" charset="0"/>
            </a:endParaRPr>
          </a:p>
        </p:txBody>
      </p:sp>
      <p:sp>
        <p:nvSpPr>
          <p:cNvPr id="18" name="Rectangle 17"/>
          <p:cNvSpPr/>
          <p:nvPr/>
        </p:nvSpPr>
        <p:spPr>
          <a:xfrm>
            <a:off x="4635212" y="5226703"/>
            <a:ext cx="2993127" cy="923330"/>
          </a:xfrm>
          <a:prstGeom prst="rect">
            <a:avLst/>
          </a:prstGeom>
          <a:noFill/>
        </p:spPr>
        <p:txBody>
          <a:bodyPr wrap="none" lIns="91440" tIns="45720" rIns="91440" bIns="45720">
            <a:spAutoFit/>
          </a:bodyPr>
          <a:lstStyle/>
          <a:p>
            <a:pPr algn="ctr"/>
            <a:r>
              <a:rPr lang="en-US" sz="5400" b="1" dirty="0" smtClean="0">
                <a:ln w="12700">
                  <a:solidFill>
                    <a:schemeClr val="accent1"/>
                  </a:solidFill>
                  <a:prstDash val="solid"/>
                </a:ln>
                <a:solidFill>
                  <a:srgbClr val="FFFF00"/>
                </a:solidFill>
                <a:latin typeface="Arial Black" panose="020B0A04020102020204" pitchFamily="34" charset="0"/>
              </a:rPr>
              <a:t>lurches</a:t>
            </a:r>
            <a:endParaRPr lang="en-US" sz="5400" b="1" cap="none" spc="0" dirty="0">
              <a:ln w="12700">
                <a:solidFill>
                  <a:schemeClr val="accent1"/>
                </a:solidFill>
                <a:prstDash val="solid"/>
              </a:ln>
              <a:solidFill>
                <a:srgbClr val="FFFF00"/>
              </a:solidFill>
              <a:latin typeface="Arial Black" panose="020B0A04020102020204" pitchFamily="34" charset="0"/>
            </a:endParaRPr>
          </a:p>
        </p:txBody>
      </p:sp>
      <p:sp>
        <p:nvSpPr>
          <p:cNvPr id="19" name="Rectangle 18"/>
          <p:cNvSpPr/>
          <p:nvPr/>
        </p:nvSpPr>
        <p:spPr>
          <a:xfrm>
            <a:off x="2325477" y="2371192"/>
            <a:ext cx="1850123"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solidFill>
                  <a:srgbClr val="FFFF00"/>
                </a:solidFill>
                <a:latin typeface="Arial Black" panose="020B0A04020102020204" pitchFamily="34" charset="0"/>
              </a:rPr>
              <a:t>prey</a:t>
            </a:r>
            <a:endParaRPr lang="en-US" sz="5400" b="1" cap="none" spc="0" dirty="0">
              <a:ln w="12700">
                <a:solidFill>
                  <a:schemeClr val="accent1"/>
                </a:solidFill>
                <a:prstDash val="solid"/>
              </a:ln>
              <a:solidFill>
                <a:srgbClr val="FFFF00"/>
              </a:solidFill>
              <a:latin typeface="Arial Black" panose="020B0A04020102020204" pitchFamily="34" charset="0"/>
            </a:endParaRPr>
          </a:p>
        </p:txBody>
      </p:sp>
    </p:spTree>
    <p:extLst>
      <p:ext uri="{BB962C8B-B14F-4D97-AF65-F5344CB8AC3E}">
        <p14:creationId xmlns:p14="http://schemas.microsoft.com/office/powerpoint/2010/main" val="96483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8"/>
                                        </p:tgtEl>
                                      </p:cBhvr>
                                    </p:animEffect>
                                    <p:set>
                                      <p:cBhvr>
                                        <p:cTn id="4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4" grpId="0"/>
      <p:bldP spid="14" grpId="1"/>
      <p:bldP spid="15" grpId="0"/>
      <p:bldP spid="16" grpId="0"/>
      <p:bldP spid="17" grpId="0"/>
      <p:bldP spid="17" grpId="1"/>
      <p:bldP spid="18" grpId="0"/>
      <p:bldP spid="18" grpId="1"/>
      <p:bldP spid="19" grpId="0"/>
      <p:bldP spid="1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472"/>
            <a:ext cx="9144000" cy="6858000"/>
          </a:xfrm>
          <a:prstGeom prst="rect">
            <a:avLst/>
          </a:prstGeom>
        </p:spPr>
      </p:pic>
      <p:sp>
        <p:nvSpPr>
          <p:cNvPr id="12" name="Rectangle 11"/>
          <p:cNvSpPr/>
          <p:nvPr/>
        </p:nvSpPr>
        <p:spPr>
          <a:xfrm>
            <a:off x="174451" y="850411"/>
            <a:ext cx="2773452"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solidFill>
                  <a:srgbClr val="FFFF00"/>
                </a:solidFill>
                <a:latin typeface="Arial Black" panose="020B0A04020102020204" pitchFamily="34" charset="0"/>
              </a:rPr>
              <a:t>creeps</a:t>
            </a:r>
            <a:endParaRPr lang="en-US" sz="5400" b="1" cap="none" spc="0" dirty="0">
              <a:ln w="12700">
                <a:solidFill>
                  <a:schemeClr val="accent1"/>
                </a:solidFill>
                <a:prstDash val="solid"/>
              </a:ln>
              <a:solidFill>
                <a:srgbClr val="FFFF00"/>
              </a:solidFill>
              <a:latin typeface="Arial Black" panose="020B0A04020102020204" pitchFamily="34" charset="0"/>
            </a:endParaRPr>
          </a:p>
        </p:txBody>
      </p:sp>
      <p:sp>
        <p:nvSpPr>
          <p:cNvPr id="13" name="Rectangle 12"/>
          <p:cNvSpPr/>
          <p:nvPr/>
        </p:nvSpPr>
        <p:spPr>
          <a:xfrm>
            <a:off x="4448324" y="4303373"/>
            <a:ext cx="4619726" cy="923330"/>
          </a:xfrm>
          <a:prstGeom prst="rect">
            <a:avLst/>
          </a:prstGeom>
          <a:noFill/>
        </p:spPr>
        <p:txBody>
          <a:bodyPr wrap="none" lIns="91440" tIns="45720" rIns="91440" bIns="45720">
            <a:spAutoFit/>
          </a:bodyPr>
          <a:lstStyle/>
          <a:p>
            <a:pPr algn="ctr"/>
            <a:r>
              <a:rPr lang="en-US" sz="5400" b="1" dirty="0" smtClean="0">
                <a:ln w="12700">
                  <a:solidFill>
                    <a:schemeClr val="accent1"/>
                  </a:solidFill>
                  <a:prstDash val="solid"/>
                </a:ln>
                <a:solidFill>
                  <a:srgbClr val="FFFF00"/>
                </a:solidFill>
                <a:latin typeface="Arial Black" panose="020B0A04020102020204" pitchFamily="34" charset="0"/>
              </a:rPr>
              <a:t>unfortunate</a:t>
            </a:r>
            <a:endParaRPr lang="en-US" sz="5400" b="1" cap="none" spc="0" dirty="0">
              <a:ln w="12700">
                <a:solidFill>
                  <a:schemeClr val="accent1"/>
                </a:solidFill>
                <a:prstDash val="solid"/>
              </a:ln>
              <a:solidFill>
                <a:srgbClr val="FFFF00"/>
              </a:solidFill>
              <a:latin typeface="Arial Black" panose="020B0A04020102020204" pitchFamily="34" charset="0"/>
            </a:endParaRPr>
          </a:p>
        </p:txBody>
      </p:sp>
      <p:sp>
        <p:nvSpPr>
          <p:cNvPr id="14" name="Rectangle 13"/>
          <p:cNvSpPr/>
          <p:nvPr/>
        </p:nvSpPr>
        <p:spPr>
          <a:xfrm>
            <a:off x="1994652" y="5705043"/>
            <a:ext cx="2415341" cy="923330"/>
          </a:xfrm>
          <a:prstGeom prst="rect">
            <a:avLst/>
          </a:prstGeom>
          <a:noFill/>
        </p:spPr>
        <p:txBody>
          <a:bodyPr wrap="none" lIns="91440" tIns="45720" rIns="91440" bIns="45720">
            <a:spAutoFit/>
          </a:bodyPr>
          <a:lstStyle/>
          <a:p>
            <a:pPr algn="ctr"/>
            <a:r>
              <a:rPr lang="en-US" sz="5400" b="1" dirty="0" smtClean="0">
                <a:ln w="12700">
                  <a:solidFill>
                    <a:schemeClr val="accent1"/>
                  </a:solidFill>
                  <a:prstDash val="solid"/>
                </a:ln>
                <a:solidFill>
                  <a:srgbClr val="FFFF00"/>
                </a:solidFill>
                <a:latin typeface="Arial Black" panose="020B0A04020102020204" pitchFamily="34" charset="0"/>
              </a:rPr>
              <a:t>forest</a:t>
            </a:r>
            <a:endParaRPr lang="en-US" sz="5400" b="1" cap="none" spc="0" dirty="0">
              <a:ln w="12700">
                <a:solidFill>
                  <a:schemeClr val="accent1"/>
                </a:solidFill>
                <a:prstDash val="solid"/>
              </a:ln>
              <a:solidFill>
                <a:srgbClr val="FFFF00"/>
              </a:solidFill>
              <a:latin typeface="Arial Black" panose="020B0A04020102020204" pitchFamily="34" charset="0"/>
            </a:endParaRPr>
          </a:p>
        </p:txBody>
      </p:sp>
      <p:sp>
        <p:nvSpPr>
          <p:cNvPr id="15" name="Rectangle 14"/>
          <p:cNvSpPr/>
          <p:nvPr/>
        </p:nvSpPr>
        <p:spPr>
          <a:xfrm>
            <a:off x="5808632" y="1756891"/>
            <a:ext cx="3259418"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solidFill>
                  <a:srgbClr val="FFFF00"/>
                </a:solidFill>
                <a:latin typeface="Arial Black" panose="020B0A04020102020204" pitchFamily="34" charset="0"/>
              </a:rPr>
              <a:t>towards</a:t>
            </a:r>
            <a:endParaRPr lang="en-US" sz="5400" b="1" cap="none" spc="0" dirty="0">
              <a:ln w="12700">
                <a:solidFill>
                  <a:schemeClr val="accent1"/>
                </a:solidFill>
                <a:prstDash val="solid"/>
              </a:ln>
              <a:solidFill>
                <a:srgbClr val="FFFF00"/>
              </a:solidFill>
              <a:latin typeface="Arial Black" panose="020B0A04020102020204" pitchFamily="34" charset="0"/>
            </a:endParaRPr>
          </a:p>
        </p:txBody>
      </p:sp>
      <p:sp>
        <p:nvSpPr>
          <p:cNvPr id="16" name="Rectangle 15"/>
          <p:cNvSpPr/>
          <p:nvPr/>
        </p:nvSpPr>
        <p:spPr>
          <a:xfrm>
            <a:off x="4725609" y="3307711"/>
            <a:ext cx="3119701"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solidFill>
                  <a:srgbClr val="FFFF00"/>
                </a:solidFill>
                <a:latin typeface="Arial Black" panose="020B0A04020102020204" pitchFamily="34" charset="0"/>
              </a:rPr>
              <a:t>through</a:t>
            </a:r>
            <a:endParaRPr lang="en-US" sz="5400" b="1" cap="none" spc="0" dirty="0">
              <a:ln w="12700">
                <a:solidFill>
                  <a:schemeClr val="accent1"/>
                </a:solidFill>
                <a:prstDash val="solid"/>
              </a:ln>
              <a:solidFill>
                <a:srgbClr val="FFFF00"/>
              </a:solidFill>
              <a:latin typeface="Arial Black" panose="020B0A04020102020204" pitchFamily="34" charset="0"/>
            </a:endParaRPr>
          </a:p>
        </p:txBody>
      </p:sp>
      <p:sp>
        <p:nvSpPr>
          <p:cNvPr id="17" name="Rectangle 16"/>
          <p:cNvSpPr/>
          <p:nvPr/>
        </p:nvSpPr>
        <p:spPr>
          <a:xfrm>
            <a:off x="6586317" y="388746"/>
            <a:ext cx="1415773"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solidFill>
                  <a:srgbClr val="FFFF00"/>
                </a:solidFill>
                <a:latin typeface="Arial Black" panose="020B0A04020102020204" pitchFamily="34" charset="0"/>
              </a:rPr>
              <a:t>the</a:t>
            </a:r>
            <a:endParaRPr lang="en-US" sz="5400" b="1" cap="none" spc="0" dirty="0">
              <a:ln w="12700">
                <a:solidFill>
                  <a:schemeClr val="accent1"/>
                </a:solidFill>
                <a:prstDash val="solid"/>
              </a:ln>
              <a:solidFill>
                <a:srgbClr val="FFFF00"/>
              </a:solidFill>
              <a:latin typeface="Arial Black" panose="020B0A04020102020204" pitchFamily="34" charset="0"/>
            </a:endParaRPr>
          </a:p>
        </p:txBody>
      </p:sp>
      <p:sp>
        <p:nvSpPr>
          <p:cNvPr id="18" name="Rectangle 17"/>
          <p:cNvSpPr/>
          <p:nvPr/>
        </p:nvSpPr>
        <p:spPr>
          <a:xfrm>
            <a:off x="4635212" y="5226703"/>
            <a:ext cx="2993127" cy="923330"/>
          </a:xfrm>
          <a:prstGeom prst="rect">
            <a:avLst/>
          </a:prstGeom>
          <a:noFill/>
        </p:spPr>
        <p:txBody>
          <a:bodyPr wrap="none" lIns="91440" tIns="45720" rIns="91440" bIns="45720">
            <a:spAutoFit/>
          </a:bodyPr>
          <a:lstStyle/>
          <a:p>
            <a:pPr algn="ctr"/>
            <a:r>
              <a:rPr lang="en-US" sz="5400" b="1" dirty="0" smtClean="0">
                <a:ln w="12700">
                  <a:solidFill>
                    <a:schemeClr val="accent1"/>
                  </a:solidFill>
                  <a:prstDash val="solid"/>
                </a:ln>
                <a:solidFill>
                  <a:srgbClr val="FFFF00"/>
                </a:solidFill>
                <a:latin typeface="Arial Black" panose="020B0A04020102020204" pitchFamily="34" charset="0"/>
              </a:rPr>
              <a:t>lurches</a:t>
            </a:r>
            <a:endParaRPr lang="en-US" sz="5400" b="1" cap="none" spc="0" dirty="0">
              <a:ln w="12700">
                <a:solidFill>
                  <a:schemeClr val="accent1"/>
                </a:solidFill>
                <a:prstDash val="solid"/>
              </a:ln>
              <a:solidFill>
                <a:srgbClr val="FFFF00"/>
              </a:solidFill>
              <a:latin typeface="Arial Black" panose="020B0A04020102020204" pitchFamily="34" charset="0"/>
            </a:endParaRPr>
          </a:p>
        </p:txBody>
      </p:sp>
      <p:sp>
        <p:nvSpPr>
          <p:cNvPr id="19" name="Rectangle 18"/>
          <p:cNvSpPr/>
          <p:nvPr/>
        </p:nvSpPr>
        <p:spPr>
          <a:xfrm>
            <a:off x="2353874" y="2486198"/>
            <a:ext cx="1850123"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solidFill>
                  <a:srgbClr val="FFFF00"/>
                </a:solidFill>
                <a:latin typeface="Arial Black" panose="020B0A04020102020204" pitchFamily="34" charset="0"/>
              </a:rPr>
              <a:t>prey</a:t>
            </a:r>
            <a:endParaRPr lang="en-US" sz="5400" b="1" cap="none" spc="0" dirty="0">
              <a:ln w="12700">
                <a:solidFill>
                  <a:schemeClr val="accent1"/>
                </a:solidFill>
                <a:prstDash val="solid"/>
              </a:ln>
              <a:solidFill>
                <a:srgbClr val="FFFF00"/>
              </a:solidFill>
              <a:latin typeface="Arial Black" panose="020B0A04020102020204" pitchFamily="34" charset="0"/>
            </a:endParaRPr>
          </a:p>
        </p:txBody>
      </p:sp>
    </p:spTree>
    <p:extLst>
      <p:ext uri="{BB962C8B-B14F-4D97-AF65-F5344CB8AC3E}">
        <p14:creationId xmlns:p14="http://schemas.microsoft.com/office/powerpoint/2010/main" val="181474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61111E-6 2.96296E-6 L -0.17952 -0.3581 " pathEditMode="relative" rAng="0" ptsTypes="AA">
                                      <p:cBhvr>
                                        <p:cTn id="6" dur="2000" fill="hold"/>
                                        <p:tgtEl>
                                          <p:spTgt spid="16"/>
                                        </p:tgtEl>
                                        <p:attrNameLst>
                                          <p:attrName>ppt_x</p:attrName>
                                          <p:attrName>ppt_y</p:attrName>
                                        </p:attrNameLst>
                                      </p:cBhvr>
                                      <p:rCtr x="-8976" y="-1791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05556E-6 -4.07407E-6 L -0.55764 0.18704 " pathEditMode="relative" rAng="0" ptsTypes="AA">
                                      <p:cBhvr>
                                        <p:cTn id="10" dur="2000" fill="hold"/>
                                        <p:tgtEl>
                                          <p:spTgt spid="17"/>
                                        </p:tgtEl>
                                        <p:attrNameLst>
                                          <p:attrName>ppt_x</p:attrName>
                                          <p:attrName>ppt_y</p:attrName>
                                        </p:attrNameLst>
                                      </p:cBhvr>
                                      <p:rCtr x="-27882" y="935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1585 -0.0618 L 0.14983 -0.58796 " pathEditMode="relative" rAng="0" ptsTypes="AA">
                                      <p:cBhvr>
                                        <p:cTn id="14" dur="2000" fill="hold"/>
                                        <p:tgtEl>
                                          <p:spTgt spid="14"/>
                                        </p:tgtEl>
                                        <p:attrNameLst>
                                          <p:attrName>ppt_x</p:attrName>
                                          <p:attrName>ppt_y</p:attrName>
                                        </p:attrNameLst>
                                      </p:cBhvr>
                                      <p:rCtr x="15417" y="-2631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88889E-6 1.85185E-6 L -0.47761 -0.2125 " pathEditMode="relative" rAng="0" ptsTypes="AA">
                                      <p:cBhvr>
                                        <p:cTn id="18" dur="2000" fill="hold"/>
                                        <p:tgtEl>
                                          <p:spTgt spid="18"/>
                                        </p:tgtEl>
                                        <p:attrNameLst>
                                          <p:attrName>ppt_x</p:attrName>
                                          <p:attrName>ppt_y</p:attrName>
                                        </p:attrNameLst>
                                      </p:cBhvr>
                                      <p:rCtr x="-23889" y="-10625"/>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94444E-6 3.7037E-7 L -0.22674 0.29352 " pathEditMode="relative" rAng="0" ptsTypes="AA">
                                      <p:cBhvr>
                                        <p:cTn id="22" dur="2000" fill="hold"/>
                                        <p:tgtEl>
                                          <p:spTgt spid="15"/>
                                        </p:tgtEl>
                                        <p:attrNameLst>
                                          <p:attrName>ppt_x</p:attrName>
                                          <p:attrName>ppt_y</p:attrName>
                                        </p:attrNameLst>
                                      </p:cBhvr>
                                      <p:rCtr x="-11337" y="14676"/>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5E-6 4.07407E-6 L -0.48159 0.05694 " pathEditMode="relative" rAng="0" ptsTypes="AA">
                                      <p:cBhvr>
                                        <p:cTn id="26" dur="2000" fill="hold"/>
                                        <p:tgtEl>
                                          <p:spTgt spid="13"/>
                                        </p:tgtEl>
                                        <p:attrNameLst>
                                          <p:attrName>ppt_x</p:attrName>
                                          <p:attrName>ppt_y</p:attrName>
                                        </p:attrNameLst>
                                      </p:cBhvr>
                                      <p:rCtr x="-24080" y="2847"/>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05556E-6 -1.11111E-6 L 0.28316 0.32639 " pathEditMode="relative" rAng="0" ptsTypes="AA">
                                      <p:cBhvr>
                                        <p:cTn id="30" dur="2000" fill="hold"/>
                                        <p:tgtEl>
                                          <p:spTgt spid="19"/>
                                        </p:tgtEl>
                                        <p:attrNameLst>
                                          <p:attrName>ppt_x</p:attrName>
                                          <p:attrName>ppt_y</p:attrName>
                                        </p:attrNameLst>
                                      </p:cBhvr>
                                      <p:rCtr x="14149" y="163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810" t="41099" r="17619" b="37897"/>
          <a:stretch/>
        </p:blipFill>
        <p:spPr bwMode="auto">
          <a:xfrm>
            <a:off x="0" y="385000"/>
            <a:ext cx="9144000" cy="1902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rotWithShape="1">
          <a:blip r:embed="rId3"/>
          <a:srcRect l="38187" t="32500" r="18500" b="46500"/>
          <a:stretch/>
        </p:blipFill>
        <p:spPr>
          <a:xfrm>
            <a:off x="-1" y="476672"/>
            <a:ext cx="9144001" cy="2448272"/>
          </a:xfrm>
          <a:prstGeom prst="rect">
            <a:avLst/>
          </a:prstGeom>
        </p:spPr>
      </p:pic>
      <p:pic>
        <p:nvPicPr>
          <p:cNvPr id="5" name="Picture 4"/>
          <p:cNvPicPr>
            <a:picLocks noChangeAspect="1"/>
          </p:cNvPicPr>
          <p:nvPr/>
        </p:nvPicPr>
        <p:blipFill rotWithShape="1">
          <a:blip r:embed="rId4"/>
          <a:srcRect l="24800" t="26200" r="33856" b="10101"/>
          <a:stretch/>
        </p:blipFill>
        <p:spPr>
          <a:xfrm>
            <a:off x="15624" y="12025"/>
            <a:ext cx="9128375" cy="6552728"/>
          </a:xfrm>
          <a:prstGeom prst="rect">
            <a:avLst/>
          </a:prstGeom>
        </p:spPr>
      </p:pic>
    </p:spTree>
    <p:extLst>
      <p:ext uri="{BB962C8B-B14F-4D97-AF65-F5344CB8AC3E}">
        <p14:creationId xmlns:p14="http://schemas.microsoft.com/office/powerpoint/2010/main" val="403420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0324" y="1376772"/>
            <a:ext cx="4841976" cy="1800493"/>
          </a:xfrm>
          <a:prstGeom prst="rect">
            <a:avLst/>
          </a:prstGeom>
          <a:noFill/>
        </p:spPr>
        <p:txBody>
          <a:bodyPr wrap="square" rtlCol="0">
            <a:spAutoFit/>
          </a:bodyPr>
          <a:lstStyle/>
          <a:p>
            <a:pPr algn="ctr"/>
            <a:r>
              <a:rPr lang="en-GB" sz="4050" b="1" u="sng" dirty="0">
                <a:latin typeface="Arial" panose="020B0604020202020204" pitchFamily="34" charset="0"/>
                <a:cs typeface="Arial" panose="020B0604020202020204" pitchFamily="34" charset="0"/>
              </a:rPr>
              <a:t>Week </a:t>
            </a:r>
            <a:r>
              <a:rPr lang="en-GB" sz="4050" b="1" u="sng" dirty="0" smtClean="0">
                <a:latin typeface="Arial" panose="020B0604020202020204" pitchFamily="34" charset="0"/>
                <a:cs typeface="Arial" panose="020B0604020202020204" pitchFamily="34" charset="0"/>
              </a:rPr>
              <a:t>27 </a:t>
            </a:r>
            <a:endParaRPr lang="en-GB" sz="4050" b="1" u="sng" dirty="0">
              <a:latin typeface="Arial" panose="020B0604020202020204" pitchFamily="34" charset="0"/>
              <a:cs typeface="Arial" panose="020B0604020202020204" pitchFamily="34" charset="0"/>
            </a:endParaRPr>
          </a:p>
          <a:p>
            <a:pPr algn="ctr"/>
            <a:r>
              <a:rPr lang="en-GB" sz="4050" b="1" u="sng" dirty="0">
                <a:latin typeface="Arial" panose="020B0604020202020204" pitchFamily="34" charset="0"/>
                <a:cs typeface="Arial" panose="020B0604020202020204" pitchFamily="34" charset="0"/>
              </a:rPr>
              <a:t>Monday Spellings</a:t>
            </a:r>
          </a:p>
          <a:p>
            <a:endParaRPr lang="en-GB" sz="3000" b="1" dirty="0">
              <a:latin typeface="Arial" panose="020B0604020202020204" pitchFamily="34" charset="0"/>
              <a:cs typeface="Arial" panose="020B0604020202020204" pitchFamily="34" charset="0"/>
            </a:endParaRPr>
          </a:p>
        </p:txBody>
      </p:sp>
      <p:sp>
        <p:nvSpPr>
          <p:cNvPr id="3" name="TextBox 2"/>
          <p:cNvSpPr txBox="1"/>
          <p:nvPr/>
        </p:nvSpPr>
        <p:spPr>
          <a:xfrm>
            <a:off x="2794062" y="3144751"/>
            <a:ext cx="3586253" cy="871264"/>
          </a:xfrm>
          <a:prstGeom prst="rect">
            <a:avLst/>
          </a:prstGeom>
          <a:noFill/>
        </p:spPr>
        <p:txBody>
          <a:bodyPr wrap="square" rtlCol="0">
            <a:spAutoFit/>
          </a:bodyPr>
          <a:lstStyle/>
          <a:p>
            <a:pPr algn="ctr"/>
            <a:r>
              <a:rPr lang="en-GB" sz="2531" b="1" dirty="0">
                <a:latin typeface="Arial" panose="020B0604020202020204" pitchFamily="34" charset="0"/>
                <a:cs typeface="Arial" panose="020B0604020202020204" pitchFamily="34" charset="0"/>
              </a:rPr>
              <a:t>hyphenated prefix words</a:t>
            </a:r>
          </a:p>
        </p:txBody>
      </p:sp>
    </p:spTree>
    <p:extLst>
      <p:ext uri="{BB962C8B-B14F-4D97-AF65-F5344CB8AC3E}">
        <p14:creationId xmlns:p14="http://schemas.microsoft.com/office/powerpoint/2010/main" val="3862736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009ADE-71F5-1C4E-951E-8D33FE84367D}"/>
              </a:ext>
            </a:extLst>
          </p:cNvPr>
          <p:cNvSpPr/>
          <p:nvPr/>
        </p:nvSpPr>
        <p:spPr>
          <a:xfrm>
            <a:off x="3070623" y="2813447"/>
            <a:ext cx="3225403" cy="45124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dirty="0"/>
              <a:t>re-educate</a:t>
            </a:r>
          </a:p>
        </p:txBody>
      </p:sp>
      <p:sp>
        <p:nvSpPr>
          <p:cNvPr id="9" name="Rectangle 8">
            <a:extLst>
              <a:ext uri="{FF2B5EF4-FFF2-40B4-BE49-F238E27FC236}">
                <a16:creationId xmlns:a16="http://schemas.microsoft.com/office/drawing/2014/main" id="{63A9387B-F69B-AD4A-B246-C7F5C6F34292}"/>
              </a:ext>
            </a:extLst>
          </p:cNvPr>
          <p:cNvSpPr/>
          <p:nvPr/>
        </p:nvSpPr>
        <p:spPr>
          <a:xfrm>
            <a:off x="3070623" y="3386139"/>
            <a:ext cx="3225403" cy="45124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dirty="0"/>
              <a:t>co-own</a:t>
            </a:r>
          </a:p>
        </p:txBody>
      </p:sp>
      <p:sp>
        <p:nvSpPr>
          <p:cNvPr id="5" name="Rectangle 4">
            <a:extLst>
              <a:ext uri="{FF2B5EF4-FFF2-40B4-BE49-F238E27FC236}">
                <a16:creationId xmlns:a16="http://schemas.microsoft.com/office/drawing/2014/main" id="{D9D6ECAE-FD1C-7C49-BE56-3DFF71117AF8}"/>
              </a:ext>
            </a:extLst>
          </p:cNvPr>
          <p:cNvSpPr/>
          <p:nvPr/>
        </p:nvSpPr>
        <p:spPr>
          <a:xfrm>
            <a:off x="3070623" y="2240758"/>
            <a:ext cx="3225403" cy="45124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dirty="0"/>
              <a:t>co-ordinate</a:t>
            </a:r>
          </a:p>
        </p:txBody>
      </p:sp>
      <p:sp>
        <p:nvSpPr>
          <p:cNvPr id="10245" name="Rectangle 2">
            <a:extLst>
              <a:ext uri="{FF2B5EF4-FFF2-40B4-BE49-F238E27FC236}">
                <a16:creationId xmlns:a16="http://schemas.microsoft.com/office/drawing/2014/main" id="{606F6E4C-4114-D742-A42E-D5C6E13919A6}"/>
              </a:ext>
            </a:extLst>
          </p:cNvPr>
          <p:cNvSpPr>
            <a:spLocks noChangeArrowheads="1"/>
          </p:cNvSpPr>
          <p:nvPr/>
        </p:nvSpPr>
        <p:spPr bwMode="auto">
          <a:xfrm>
            <a:off x="393317" y="1025717"/>
            <a:ext cx="823042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100" dirty="0">
                <a:solidFill>
                  <a:schemeClr val="tx1"/>
                </a:solidFill>
                <a:latin typeface="Arial" panose="020B0604020202020204" pitchFamily="34" charset="0"/>
                <a:cs typeface="Arial" panose="020B0604020202020204" pitchFamily="34" charset="0"/>
              </a:rPr>
              <a:t>Some words with prefixes need to have a hyphen added to separate the prefix and the root word. For example…</a:t>
            </a:r>
          </a:p>
        </p:txBody>
      </p:sp>
      <p:pic>
        <p:nvPicPr>
          <p:cNvPr id="4" name="Picture 3">
            <a:extLst>
              <a:ext uri="{FF2B5EF4-FFF2-40B4-BE49-F238E27FC236}">
                <a16:creationId xmlns:a16="http://schemas.microsoft.com/office/drawing/2014/main" id="{B77FDE72-E1EC-3C42-855F-D8CD72B5BAB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3162" y="2087166"/>
            <a:ext cx="1128713" cy="338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293053F7-57D1-A445-8986-B4EAB7F825F4}"/>
              </a:ext>
            </a:extLst>
          </p:cNvPr>
          <p:cNvSpPr>
            <a:spLocks noChangeArrowheads="1"/>
          </p:cNvSpPr>
          <p:nvPr/>
        </p:nvSpPr>
        <p:spPr bwMode="auto">
          <a:xfrm>
            <a:off x="4016472" y="4189974"/>
            <a:ext cx="460726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Arial" panose="020B0604020202020204" pitchFamily="34" charset="0"/>
                <a:cs typeface="Arial" panose="020B0604020202020204" pitchFamily="34" charset="0"/>
              </a:rPr>
              <a:t>Working with a partner, can you discuss why these words might need hyphens? </a:t>
            </a:r>
          </a:p>
          <a:p>
            <a:pPr eaLnBrk="1" hangingPunct="1">
              <a:lnSpc>
                <a:spcPct val="100000"/>
              </a:lnSpc>
              <a:spcBef>
                <a:spcPct val="0"/>
              </a:spcBef>
              <a:buFontTx/>
              <a:buNone/>
            </a:pPr>
            <a:endParaRPr lang="en-GB" altLang="en-US" dirty="0">
              <a:solidFill>
                <a:schemeClr val="tx1"/>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GB" altLang="en-US" dirty="0">
                <a:solidFill>
                  <a:schemeClr val="tx1"/>
                </a:solidFill>
                <a:latin typeface="Arial" panose="020B0604020202020204" pitchFamily="34" charset="0"/>
                <a:cs typeface="Arial" panose="020B0604020202020204" pitchFamily="34" charset="0"/>
              </a:rPr>
              <a:t>Do the examples have anything in common?</a:t>
            </a:r>
          </a:p>
        </p:txBody>
      </p:sp>
    </p:spTree>
    <p:extLst>
      <p:ext uri="{BB962C8B-B14F-4D97-AF65-F5344CB8AC3E}">
        <p14:creationId xmlns:p14="http://schemas.microsoft.com/office/powerpoint/2010/main" val="3741921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nodeType="click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0A78B43E-E4C5-4A42-894A-BFAC69CE796D}"/>
              </a:ext>
            </a:extLst>
          </p:cNvPr>
          <p:cNvSpPr>
            <a:spLocks noChangeArrowheads="1"/>
          </p:cNvSpPr>
          <p:nvPr/>
        </p:nvSpPr>
        <p:spPr bwMode="auto">
          <a:xfrm>
            <a:off x="432731" y="1037391"/>
            <a:ext cx="57245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100" dirty="0">
                <a:solidFill>
                  <a:schemeClr val="tx1"/>
                </a:solidFill>
                <a:latin typeface="Arial" panose="020B0604020202020204" pitchFamily="34" charset="0"/>
                <a:cs typeface="Arial" panose="020B0604020202020204" pitchFamily="34" charset="0"/>
              </a:rPr>
              <a:t>All of these words have a prefix that ends in a vowel and a root word that begins in a vowel.</a:t>
            </a:r>
          </a:p>
        </p:txBody>
      </p:sp>
      <p:sp>
        <p:nvSpPr>
          <p:cNvPr id="6" name="Rectangle 5">
            <a:extLst>
              <a:ext uri="{FF2B5EF4-FFF2-40B4-BE49-F238E27FC236}">
                <a16:creationId xmlns:a16="http://schemas.microsoft.com/office/drawing/2014/main" id="{593EE8E4-F9AE-CB44-8779-1329B8CA9985}"/>
              </a:ext>
            </a:extLst>
          </p:cNvPr>
          <p:cNvSpPr/>
          <p:nvPr/>
        </p:nvSpPr>
        <p:spPr>
          <a:xfrm>
            <a:off x="3070623" y="2813447"/>
            <a:ext cx="3225403" cy="45124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u="sng" dirty="0"/>
              <a:t>re</a:t>
            </a:r>
            <a:r>
              <a:rPr lang="en-GB" sz="1500" dirty="0"/>
              <a:t>-</a:t>
            </a:r>
            <a:r>
              <a:rPr lang="en-GB" sz="1500" u="sng" dirty="0"/>
              <a:t>e</a:t>
            </a:r>
            <a:r>
              <a:rPr lang="en-GB" sz="1500" dirty="0"/>
              <a:t>ducate</a:t>
            </a:r>
          </a:p>
        </p:txBody>
      </p:sp>
      <p:sp>
        <p:nvSpPr>
          <p:cNvPr id="7" name="Rectangle 6">
            <a:extLst>
              <a:ext uri="{FF2B5EF4-FFF2-40B4-BE49-F238E27FC236}">
                <a16:creationId xmlns:a16="http://schemas.microsoft.com/office/drawing/2014/main" id="{0D56B79A-6871-1C46-AA6A-50D0FD3E53B8}"/>
              </a:ext>
            </a:extLst>
          </p:cNvPr>
          <p:cNvSpPr/>
          <p:nvPr/>
        </p:nvSpPr>
        <p:spPr>
          <a:xfrm>
            <a:off x="3070623" y="3386139"/>
            <a:ext cx="3225403" cy="45124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u="sng" dirty="0"/>
              <a:t>co</a:t>
            </a:r>
            <a:r>
              <a:rPr lang="en-GB" sz="1500" dirty="0"/>
              <a:t>-</a:t>
            </a:r>
            <a:r>
              <a:rPr lang="en-GB" sz="1500" u="sng" dirty="0"/>
              <a:t>o</a:t>
            </a:r>
            <a:r>
              <a:rPr lang="en-GB" sz="1500" dirty="0"/>
              <a:t>wn</a:t>
            </a:r>
          </a:p>
        </p:txBody>
      </p:sp>
      <p:sp>
        <p:nvSpPr>
          <p:cNvPr id="8" name="Rectangle 7">
            <a:extLst>
              <a:ext uri="{FF2B5EF4-FFF2-40B4-BE49-F238E27FC236}">
                <a16:creationId xmlns:a16="http://schemas.microsoft.com/office/drawing/2014/main" id="{C98C5CD5-F50C-8249-BA21-91416196ECBB}"/>
              </a:ext>
            </a:extLst>
          </p:cNvPr>
          <p:cNvSpPr/>
          <p:nvPr/>
        </p:nvSpPr>
        <p:spPr>
          <a:xfrm>
            <a:off x="3070623" y="2240758"/>
            <a:ext cx="3225403" cy="45124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00" b="1" u="sng" dirty="0"/>
              <a:t>co</a:t>
            </a:r>
            <a:r>
              <a:rPr lang="en-GB" sz="1500" dirty="0"/>
              <a:t>-</a:t>
            </a:r>
            <a:r>
              <a:rPr lang="en-GB" sz="1500" u="sng" dirty="0"/>
              <a:t>o</a:t>
            </a:r>
            <a:r>
              <a:rPr lang="en-GB" sz="1500" dirty="0"/>
              <a:t>rdinate</a:t>
            </a:r>
          </a:p>
        </p:txBody>
      </p:sp>
      <p:pic>
        <p:nvPicPr>
          <p:cNvPr id="9" name="Picture 8">
            <a:extLst>
              <a:ext uri="{FF2B5EF4-FFF2-40B4-BE49-F238E27FC236}">
                <a16:creationId xmlns:a16="http://schemas.microsoft.com/office/drawing/2014/main" id="{F622D323-82D4-9445-918C-6FE642E8E25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3162" y="2087166"/>
            <a:ext cx="1128713" cy="338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FFC0C5D9-A706-5844-867C-36139DFB4425}"/>
              </a:ext>
            </a:extLst>
          </p:cNvPr>
          <p:cNvGrpSpPr>
            <a:grpSpLocks/>
          </p:cNvGrpSpPr>
          <p:nvPr/>
        </p:nvGrpSpPr>
        <p:grpSpPr bwMode="auto">
          <a:xfrm>
            <a:off x="3226595" y="4094560"/>
            <a:ext cx="4207669" cy="1332309"/>
            <a:chOff x="2778382" y="4316594"/>
            <a:chExt cx="5609968" cy="1776231"/>
          </a:xfrm>
        </p:grpSpPr>
        <p:sp>
          <p:nvSpPr>
            <p:cNvPr id="11272" name="Rectangle 10">
              <a:extLst>
                <a:ext uri="{FF2B5EF4-FFF2-40B4-BE49-F238E27FC236}">
                  <a16:creationId xmlns:a16="http://schemas.microsoft.com/office/drawing/2014/main" id="{51F6429D-D7BD-2C40-A248-18C4067BF273}"/>
                </a:ext>
              </a:extLst>
            </p:cNvPr>
            <p:cNvSpPr>
              <a:spLocks noChangeArrowheads="1"/>
            </p:cNvSpPr>
            <p:nvPr/>
          </p:nvSpPr>
          <p:spPr bwMode="auto">
            <a:xfrm>
              <a:off x="2778382" y="4520395"/>
              <a:ext cx="4572000" cy="141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100" dirty="0">
                  <a:solidFill>
                    <a:schemeClr val="tx1"/>
                  </a:solidFill>
                  <a:latin typeface="Arial" panose="020B0604020202020204" pitchFamily="34" charset="0"/>
                  <a:cs typeface="Arial" panose="020B0604020202020204" pitchFamily="34" charset="0"/>
                </a:rPr>
                <a:t>This usually means that the prefix and root word are separated by a hyphen.</a:t>
              </a:r>
            </a:p>
          </p:txBody>
        </p:sp>
        <p:pic>
          <p:nvPicPr>
            <p:cNvPr id="11273" name="Picture 11">
              <a:extLst>
                <a:ext uri="{FF2B5EF4-FFF2-40B4-BE49-F238E27FC236}">
                  <a16:creationId xmlns:a16="http://schemas.microsoft.com/office/drawing/2014/main" id="{1A556FE8-07B6-B244-8AC5-D39146E91FD0}"/>
                </a:ext>
              </a:extLst>
            </p:cNvPr>
            <p:cNvPicPr>
              <a:picLocks noChangeAspect="1"/>
            </p:cNvPicPr>
            <p:nvPr/>
          </p:nvPicPr>
          <p:blipFill>
            <a:blip r:embed="rId3" cstate="print">
              <a:extLst>
                <a:ext uri="{28A0092B-C50C-407E-A947-70E740481C1C}">
                  <a14:useLocalDpi xmlns:a14="http://schemas.microsoft.com/office/drawing/2010/main" val="0"/>
                </a:ext>
              </a:extLst>
            </a:blip>
            <a:srcRect b="59760"/>
            <a:stretch>
              <a:fillRect/>
            </a:stretch>
          </p:blipFill>
          <p:spPr bwMode="auto">
            <a:xfrm>
              <a:off x="6853376" y="4316594"/>
              <a:ext cx="1534974" cy="177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32898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10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9">
            <a:extLst>
              <a:ext uri="{FF2B5EF4-FFF2-40B4-BE49-F238E27FC236}">
                <a16:creationId xmlns:a16="http://schemas.microsoft.com/office/drawing/2014/main" id="{85D77ED2-7E0C-5D4E-82E5-BD6931363CE0}"/>
              </a:ext>
            </a:extLst>
          </p:cNvPr>
          <p:cNvPicPr>
            <a:picLocks noChangeAspect="1"/>
          </p:cNvPicPr>
          <p:nvPr/>
        </p:nvPicPr>
        <p:blipFill>
          <a:blip r:embed="rId2" cstate="print">
            <a:extLst>
              <a:ext uri="{28A0092B-C50C-407E-A947-70E740481C1C}">
                <a14:useLocalDpi xmlns:a14="http://schemas.microsoft.com/office/drawing/2010/main" val="0"/>
              </a:ext>
            </a:extLst>
          </a:blip>
          <a:srcRect b="14565"/>
          <a:stretch>
            <a:fillRect/>
          </a:stretch>
        </p:blipFill>
        <p:spPr bwMode="auto">
          <a:xfrm>
            <a:off x="5642372" y="2772966"/>
            <a:ext cx="1699022" cy="282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4">
            <a:extLst>
              <a:ext uri="{FF2B5EF4-FFF2-40B4-BE49-F238E27FC236}">
                <a16:creationId xmlns:a16="http://schemas.microsoft.com/office/drawing/2014/main" id="{4F2AF62D-AEFB-4945-8B4F-0ED6CFDA3316}"/>
              </a:ext>
            </a:extLst>
          </p:cNvPr>
          <p:cNvSpPr>
            <a:spLocks noChangeArrowheads="1"/>
          </p:cNvSpPr>
          <p:nvPr/>
        </p:nvSpPr>
        <p:spPr bwMode="auto">
          <a:xfrm>
            <a:off x="245844" y="911171"/>
            <a:ext cx="881932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100" dirty="0">
                <a:solidFill>
                  <a:schemeClr val="tx1"/>
                </a:solidFill>
                <a:latin typeface="Arial" panose="020B0604020202020204" pitchFamily="34" charset="0"/>
                <a:cs typeface="Arial" panose="020B0604020202020204" pitchFamily="34" charset="0"/>
              </a:rPr>
              <a:t>Jake and Rowena have been juggling with some of your spelling words. </a:t>
            </a:r>
          </a:p>
          <a:p>
            <a:pPr eaLnBrk="1" hangingPunct="1">
              <a:lnSpc>
                <a:spcPct val="100000"/>
              </a:lnSpc>
              <a:spcBef>
                <a:spcPct val="0"/>
              </a:spcBef>
              <a:buFontTx/>
              <a:buNone/>
            </a:pPr>
            <a:endParaRPr lang="en-GB" altLang="en-US" sz="2100" dirty="0">
              <a:solidFill>
                <a:schemeClr val="tx1"/>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GB" altLang="en-US" sz="2100" dirty="0">
                <a:solidFill>
                  <a:schemeClr val="tx1"/>
                </a:solidFill>
                <a:latin typeface="Arial" panose="020B0604020202020204" pitchFamily="34" charset="0"/>
                <a:cs typeface="Arial" panose="020B0604020202020204" pitchFamily="34" charset="0"/>
              </a:rPr>
              <a:t>Can </a:t>
            </a:r>
            <a:r>
              <a:rPr lang="en-GB" altLang="en-US" sz="2100">
                <a:solidFill>
                  <a:schemeClr val="tx1"/>
                </a:solidFill>
                <a:latin typeface="Arial" panose="020B0604020202020204" pitchFamily="34" charset="0"/>
                <a:cs typeface="Arial" panose="020B0604020202020204" pitchFamily="34" charset="0"/>
              </a:rPr>
              <a:t>you </a:t>
            </a:r>
            <a:r>
              <a:rPr lang="en-GB" altLang="en-US" sz="2100" smtClean="0">
                <a:solidFill>
                  <a:schemeClr val="tx1"/>
                </a:solidFill>
                <a:latin typeface="Arial" panose="020B0604020202020204" pitchFamily="34" charset="0"/>
                <a:cs typeface="Arial" panose="020B0604020202020204" pitchFamily="34" charset="0"/>
              </a:rPr>
              <a:t>figure </a:t>
            </a:r>
            <a:r>
              <a:rPr lang="en-GB" altLang="en-US" sz="2100" dirty="0">
                <a:solidFill>
                  <a:schemeClr val="tx1"/>
                </a:solidFill>
                <a:latin typeface="Arial" panose="020B0604020202020204" pitchFamily="34" charset="0"/>
                <a:cs typeface="Arial" panose="020B0604020202020204" pitchFamily="34" charset="0"/>
              </a:rPr>
              <a:t>out what they might be? </a:t>
            </a:r>
          </a:p>
          <a:p>
            <a:pPr eaLnBrk="1" hangingPunct="1">
              <a:lnSpc>
                <a:spcPct val="100000"/>
              </a:lnSpc>
              <a:spcBef>
                <a:spcPct val="0"/>
              </a:spcBef>
              <a:buFontTx/>
              <a:buNone/>
            </a:pPr>
            <a:r>
              <a:rPr lang="en-GB" altLang="en-US" sz="2100" dirty="0">
                <a:solidFill>
                  <a:schemeClr val="tx1"/>
                </a:solidFill>
                <a:latin typeface="Arial" panose="020B0604020202020204" pitchFamily="34" charset="0"/>
                <a:cs typeface="Arial" panose="020B0604020202020204" pitchFamily="34" charset="0"/>
              </a:rPr>
              <a:t>(Don’t forget that they are all hyphenated prefix words.)</a:t>
            </a:r>
          </a:p>
        </p:txBody>
      </p:sp>
      <p:grpSp>
        <p:nvGrpSpPr>
          <p:cNvPr id="31" name="Group 30">
            <a:extLst>
              <a:ext uri="{FF2B5EF4-FFF2-40B4-BE49-F238E27FC236}">
                <a16:creationId xmlns:a16="http://schemas.microsoft.com/office/drawing/2014/main" id="{8268DDD6-5690-8047-81E5-0AA33578190C}"/>
              </a:ext>
            </a:extLst>
          </p:cNvPr>
          <p:cNvGrpSpPr>
            <a:grpSpLocks/>
          </p:cNvGrpSpPr>
          <p:nvPr/>
        </p:nvGrpSpPr>
        <p:grpSpPr bwMode="auto">
          <a:xfrm>
            <a:off x="2109789" y="2541986"/>
            <a:ext cx="3174206" cy="2839640"/>
            <a:chOff x="1289402" y="2246885"/>
            <a:chExt cx="4232397" cy="3785340"/>
          </a:xfrm>
        </p:grpSpPr>
        <p:pic>
          <p:nvPicPr>
            <p:cNvPr id="12294" name="Picture 6">
              <a:extLst>
                <a:ext uri="{FF2B5EF4-FFF2-40B4-BE49-F238E27FC236}">
                  <a16:creationId xmlns:a16="http://schemas.microsoft.com/office/drawing/2014/main" id="{08A506F1-47B4-874E-ACAC-3CB4F51E23AD}"/>
                </a:ext>
              </a:extLst>
            </p:cNvPr>
            <p:cNvPicPr>
              <a:picLocks noChangeAspect="1"/>
            </p:cNvPicPr>
            <p:nvPr/>
          </p:nvPicPr>
          <p:blipFill>
            <a:blip r:embed="rId3" cstate="print">
              <a:extLst>
                <a:ext uri="{28A0092B-C50C-407E-A947-70E740481C1C}">
                  <a14:useLocalDpi xmlns:a14="http://schemas.microsoft.com/office/drawing/2010/main" val="0"/>
                </a:ext>
              </a:extLst>
            </a:blip>
            <a:srcRect r="55823"/>
            <a:stretch>
              <a:fillRect/>
            </a:stretch>
          </p:blipFill>
          <p:spPr bwMode="auto">
            <a:xfrm>
              <a:off x="2223660" y="3143023"/>
              <a:ext cx="1249949" cy="286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F50489F1-6F1A-1841-9998-D6183E2A241C}"/>
                </a:ext>
              </a:extLst>
            </p:cNvPr>
            <p:cNvSpPr/>
            <p:nvPr/>
          </p:nvSpPr>
          <p:spPr>
            <a:xfrm>
              <a:off x="3103967" y="2554791"/>
              <a:ext cx="614380" cy="61422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a</a:t>
              </a:r>
            </a:p>
          </p:txBody>
        </p:sp>
        <p:sp>
          <p:nvSpPr>
            <p:cNvPr id="19" name="Oval 18">
              <a:extLst>
                <a:ext uri="{FF2B5EF4-FFF2-40B4-BE49-F238E27FC236}">
                  <a16:creationId xmlns:a16="http://schemas.microsoft.com/office/drawing/2014/main" id="{4E26475A-FA74-9344-A964-2BF945CAB64A}"/>
                </a:ext>
              </a:extLst>
            </p:cNvPr>
            <p:cNvSpPr/>
            <p:nvPr/>
          </p:nvSpPr>
          <p:spPr>
            <a:xfrm>
              <a:off x="3889802" y="2246885"/>
              <a:ext cx="614381" cy="61422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o</a:t>
              </a:r>
            </a:p>
          </p:txBody>
        </p:sp>
        <p:sp>
          <p:nvSpPr>
            <p:cNvPr id="20" name="Oval 19">
              <a:extLst>
                <a:ext uri="{FF2B5EF4-FFF2-40B4-BE49-F238E27FC236}">
                  <a16:creationId xmlns:a16="http://schemas.microsoft.com/office/drawing/2014/main" id="{C41DE2A8-04D9-D744-8611-7076F9429164}"/>
                </a:ext>
              </a:extLst>
            </p:cNvPr>
            <p:cNvSpPr/>
            <p:nvPr/>
          </p:nvSpPr>
          <p:spPr>
            <a:xfrm>
              <a:off x="4677225" y="2629386"/>
              <a:ext cx="614381" cy="61422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o</a:t>
              </a:r>
            </a:p>
          </p:txBody>
        </p:sp>
        <p:sp>
          <p:nvSpPr>
            <p:cNvPr id="21" name="Oval 20">
              <a:extLst>
                <a:ext uri="{FF2B5EF4-FFF2-40B4-BE49-F238E27FC236}">
                  <a16:creationId xmlns:a16="http://schemas.microsoft.com/office/drawing/2014/main" id="{14F81906-3A64-1B4C-AA5F-8A3B431C8113}"/>
                </a:ext>
              </a:extLst>
            </p:cNvPr>
            <p:cNvSpPr/>
            <p:nvPr/>
          </p:nvSpPr>
          <p:spPr>
            <a:xfrm>
              <a:off x="4907419" y="3429307"/>
              <a:ext cx="614380" cy="61422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r</a:t>
              </a:r>
            </a:p>
          </p:txBody>
        </p:sp>
        <p:sp>
          <p:nvSpPr>
            <p:cNvPr id="22" name="Oval 21">
              <a:extLst>
                <a:ext uri="{FF2B5EF4-FFF2-40B4-BE49-F238E27FC236}">
                  <a16:creationId xmlns:a16="http://schemas.microsoft.com/office/drawing/2014/main" id="{C379BDBA-DA53-A541-A868-5BA502689C82}"/>
                </a:ext>
              </a:extLst>
            </p:cNvPr>
            <p:cNvSpPr/>
            <p:nvPr/>
          </p:nvSpPr>
          <p:spPr>
            <a:xfrm>
              <a:off x="4677225" y="4267320"/>
              <a:ext cx="614381" cy="61422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c</a:t>
              </a:r>
            </a:p>
          </p:txBody>
        </p:sp>
        <p:sp>
          <p:nvSpPr>
            <p:cNvPr id="23" name="Oval 22">
              <a:extLst>
                <a:ext uri="{FF2B5EF4-FFF2-40B4-BE49-F238E27FC236}">
                  <a16:creationId xmlns:a16="http://schemas.microsoft.com/office/drawing/2014/main" id="{F9BDCBBA-E67F-0145-83E9-DD43858B98F3}"/>
                </a:ext>
              </a:extLst>
            </p:cNvPr>
            <p:cNvSpPr/>
            <p:nvPr/>
          </p:nvSpPr>
          <p:spPr>
            <a:xfrm>
              <a:off x="2305431" y="2396077"/>
              <a:ext cx="614381" cy="61422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t</a:t>
              </a:r>
            </a:p>
          </p:txBody>
        </p:sp>
        <p:sp>
          <p:nvSpPr>
            <p:cNvPr id="24" name="Oval 23">
              <a:extLst>
                <a:ext uri="{FF2B5EF4-FFF2-40B4-BE49-F238E27FC236}">
                  <a16:creationId xmlns:a16="http://schemas.microsoft.com/office/drawing/2014/main" id="{CCF841D8-2649-474B-95AA-D272D6AF2CFA}"/>
                </a:ext>
              </a:extLst>
            </p:cNvPr>
            <p:cNvSpPr/>
            <p:nvPr/>
          </p:nvSpPr>
          <p:spPr>
            <a:xfrm>
              <a:off x="1502133" y="2554791"/>
              <a:ext cx="615968" cy="61422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p</a:t>
              </a:r>
            </a:p>
          </p:txBody>
        </p:sp>
        <p:sp>
          <p:nvSpPr>
            <p:cNvPr id="25" name="Oval 24">
              <a:extLst>
                <a:ext uri="{FF2B5EF4-FFF2-40B4-BE49-F238E27FC236}">
                  <a16:creationId xmlns:a16="http://schemas.microsoft.com/office/drawing/2014/main" id="{B62250CF-B281-4549-9E2A-B092EF677260}"/>
                </a:ext>
              </a:extLst>
            </p:cNvPr>
            <p:cNvSpPr/>
            <p:nvPr/>
          </p:nvSpPr>
          <p:spPr>
            <a:xfrm>
              <a:off x="1289402" y="3429307"/>
              <a:ext cx="614381" cy="61422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e</a:t>
              </a:r>
            </a:p>
          </p:txBody>
        </p:sp>
        <p:sp>
          <p:nvSpPr>
            <p:cNvPr id="26" name="Oval 25">
              <a:extLst>
                <a:ext uri="{FF2B5EF4-FFF2-40B4-BE49-F238E27FC236}">
                  <a16:creationId xmlns:a16="http://schemas.microsoft.com/office/drawing/2014/main" id="{29616CA5-1E40-2B41-8630-5E293E08C963}"/>
                </a:ext>
              </a:extLst>
            </p:cNvPr>
            <p:cNvSpPr/>
            <p:nvPr/>
          </p:nvSpPr>
          <p:spPr>
            <a:xfrm>
              <a:off x="1556110" y="4303825"/>
              <a:ext cx="614381" cy="61422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e</a:t>
              </a:r>
            </a:p>
          </p:txBody>
        </p:sp>
        <p:sp>
          <p:nvSpPr>
            <p:cNvPr id="27" name="Oval 26">
              <a:extLst>
                <a:ext uri="{FF2B5EF4-FFF2-40B4-BE49-F238E27FC236}">
                  <a16:creationId xmlns:a16="http://schemas.microsoft.com/office/drawing/2014/main" id="{C0031A50-778B-834A-B319-7F285B066D53}"/>
                </a:ext>
              </a:extLst>
            </p:cNvPr>
            <p:cNvSpPr/>
            <p:nvPr/>
          </p:nvSpPr>
          <p:spPr>
            <a:xfrm>
              <a:off x="1365604" y="5125966"/>
              <a:ext cx="614381" cy="61422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a:t>
              </a:r>
            </a:p>
          </p:txBody>
        </p:sp>
        <p:pic>
          <p:nvPicPr>
            <p:cNvPr id="12305" name="Picture 27">
              <a:extLst>
                <a:ext uri="{FF2B5EF4-FFF2-40B4-BE49-F238E27FC236}">
                  <a16:creationId xmlns:a16="http://schemas.microsoft.com/office/drawing/2014/main" id="{19B3C71E-CFE2-5F48-B7B1-EE0B35800B8D}"/>
                </a:ext>
              </a:extLst>
            </p:cNvPr>
            <p:cNvPicPr>
              <a:picLocks noChangeAspect="1"/>
            </p:cNvPicPr>
            <p:nvPr/>
          </p:nvPicPr>
          <p:blipFill>
            <a:blip r:embed="rId3" cstate="print">
              <a:extLst>
                <a:ext uri="{28A0092B-C50C-407E-A947-70E740481C1C}">
                  <a14:useLocalDpi xmlns:a14="http://schemas.microsoft.com/office/drawing/2010/main" val="0"/>
                </a:ext>
              </a:extLst>
            </a:blip>
            <a:srcRect l="60693"/>
            <a:stretch>
              <a:fillRect/>
            </a:stretch>
          </p:blipFill>
          <p:spPr bwMode="auto">
            <a:xfrm>
              <a:off x="3498632" y="3168632"/>
              <a:ext cx="1112158" cy="286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Rectangle 28">
            <a:extLst>
              <a:ext uri="{FF2B5EF4-FFF2-40B4-BE49-F238E27FC236}">
                <a16:creationId xmlns:a16="http://schemas.microsoft.com/office/drawing/2014/main" id="{AC002E60-B046-2E4F-A2BF-6B98CF97C07B}"/>
              </a:ext>
            </a:extLst>
          </p:cNvPr>
          <p:cNvSpPr>
            <a:spLocks noChangeArrowheads="1"/>
          </p:cNvSpPr>
          <p:nvPr/>
        </p:nvSpPr>
        <p:spPr bwMode="auto">
          <a:xfrm>
            <a:off x="5788819" y="3114675"/>
            <a:ext cx="1406129"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350" b="1" dirty="0">
                <a:solidFill>
                  <a:schemeClr val="tx1"/>
                </a:solidFill>
                <a:latin typeface="Arial" panose="020B0604020202020204" pitchFamily="34" charset="0"/>
                <a:cs typeface="Arial" panose="020B0604020202020204" pitchFamily="34" charset="0"/>
              </a:rPr>
              <a:t>Clue: </a:t>
            </a:r>
          </a:p>
          <a:p>
            <a:pPr algn="ctr" eaLnBrk="1" hangingPunct="1">
              <a:lnSpc>
                <a:spcPct val="100000"/>
              </a:lnSpc>
              <a:spcBef>
                <a:spcPct val="0"/>
              </a:spcBef>
              <a:buFontTx/>
              <a:buNone/>
            </a:pPr>
            <a:r>
              <a:rPr lang="en-GB" altLang="en-US" sz="1350" dirty="0">
                <a:solidFill>
                  <a:schemeClr val="tx1"/>
                </a:solidFill>
                <a:latin typeface="Arial" panose="020B0604020202020204" pitchFamily="34" charset="0"/>
                <a:cs typeface="Arial" panose="020B0604020202020204" pitchFamily="34" charset="0"/>
              </a:rPr>
              <a:t>When people </a:t>
            </a:r>
          </a:p>
          <a:p>
            <a:pPr algn="ctr" eaLnBrk="1" hangingPunct="1">
              <a:lnSpc>
                <a:spcPct val="100000"/>
              </a:lnSpc>
              <a:spcBef>
                <a:spcPct val="0"/>
              </a:spcBef>
              <a:buFontTx/>
              <a:buNone/>
            </a:pPr>
            <a:r>
              <a:rPr lang="en-GB" altLang="en-US" sz="1350" dirty="0">
                <a:solidFill>
                  <a:schemeClr val="tx1"/>
                </a:solidFill>
                <a:latin typeface="Arial" panose="020B0604020202020204" pitchFamily="34" charset="0"/>
                <a:cs typeface="Arial" panose="020B0604020202020204" pitchFamily="34" charset="0"/>
              </a:rPr>
              <a:t>get along to complete a task.</a:t>
            </a:r>
          </a:p>
        </p:txBody>
      </p:sp>
    </p:spTree>
    <p:extLst>
      <p:ext uri="{BB962C8B-B14F-4D97-AF65-F5344CB8AC3E}">
        <p14:creationId xmlns:p14="http://schemas.microsoft.com/office/powerpoint/2010/main" val="3653993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C476E4-51AD-C04E-8F21-D24CE9941D90}"/>
              </a:ext>
            </a:extLst>
          </p:cNvPr>
          <p:cNvSpPr/>
          <p:nvPr/>
        </p:nvSpPr>
        <p:spPr>
          <a:xfrm>
            <a:off x="1709738" y="2531269"/>
            <a:ext cx="5724525" cy="2895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8" name="Oval 7">
            <a:extLst>
              <a:ext uri="{FF2B5EF4-FFF2-40B4-BE49-F238E27FC236}">
                <a16:creationId xmlns:a16="http://schemas.microsoft.com/office/drawing/2014/main" id="{90FF780D-653D-9E48-8133-62170584FC74}"/>
              </a:ext>
            </a:extLst>
          </p:cNvPr>
          <p:cNvSpPr/>
          <p:nvPr/>
        </p:nvSpPr>
        <p:spPr>
          <a:xfrm>
            <a:off x="5219701"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r</a:t>
            </a:r>
          </a:p>
        </p:txBody>
      </p:sp>
      <p:sp>
        <p:nvSpPr>
          <p:cNvPr id="19" name="Oval 18">
            <a:extLst>
              <a:ext uri="{FF2B5EF4-FFF2-40B4-BE49-F238E27FC236}">
                <a16:creationId xmlns:a16="http://schemas.microsoft.com/office/drawing/2014/main" id="{9C899FAC-CDA6-424C-95D9-FD1FC70A5BB3}"/>
              </a:ext>
            </a:extLst>
          </p:cNvPr>
          <p:cNvSpPr/>
          <p:nvPr/>
        </p:nvSpPr>
        <p:spPr>
          <a:xfrm>
            <a:off x="5804297"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a</a:t>
            </a:r>
          </a:p>
        </p:txBody>
      </p:sp>
      <p:sp>
        <p:nvSpPr>
          <p:cNvPr id="20" name="Oval 19">
            <a:extLst>
              <a:ext uri="{FF2B5EF4-FFF2-40B4-BE49-F238E27FC236}">
                <a16:creationId xmlns:a16="http://schemas.microsoft.com/office/drawing/2014/main" id="{6DB1C367-C46D-E54C-B6FD-DD0BD8F246A1}"/>
              </a:ext>
            </a:extLst>
          </p:cNvPr>
          <p:cNvSpPr/>
          <p:nvPr/>
        </p:nvSpPr>
        <p:spPr>
          <a:xfrm>
            <a:off x="6388895"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t</a:t>
            </a:r>
          </a:p>
        </p:txBody>
      </p:sp>
      <p:sp>
        <p:nvSpPr>
          <p:cNvPr id="21" name="Oval 20">
            <a:extLst>
              <a:ext uri="{FF2B5EF4-FFF2-40B4-BE49-F238E27FC236}">
                <a16:creationId xmlns:a16="http://schemas.microsoft.com/office/drawing/2014/main" id="{75B95D63-AF62-E348-8640-720B74410B3A}"/>
              </a:ext>
            </a:extLst>
          </p:cNvPr>
          <p:cNvSpPr/>
          <p:nvPr/>
        </p:nvSpPr>
        <p:spPr>
          <a:xfrm>
            <a:off x="6973491"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e</a:t>
            </a:r>
          </a:p>
        </p:txBody>
      </p:sp>
      <p:sp>
        <p:nvSpPr>
          <p:cNvPr id="23" name="Oval 22">
            <a:extLst>
              <a:ext uri="{FF2B5EF4-FFF2-40B4-BE49-F238E27FC236}">
                <a16:creationId xmlns:a16="http://schemas.microsoft.com/office/drawing/2014/main" id="{115C2F21-3A98-7745-B6BC-21DB1BD106F7}"/>
              </a:ext>
            </a:extLst>
          </p:cNvPr>
          <p:cNvSpPr/>
          <p:nvPr/>
        </p:nvSpPr>
        <p:spPr>
          <a:xfrm>
            <a:off x="4633912" y="1585914"/>
            <a:ext cx="461963"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e</a:t>
            </a:r>
          </a:p>
        </p:txBody>
      </p:sp>
      <p:sp>
        <p:nvSpPr>
          <p:cNvPr id="24" name="Oval 23">
            <a:extLst>
              <a:ext uri="{FF2B5EF4-FFF2-40B4-BE49-F238E27FC236}">
                <a16:creationId xmlns:a16="http://schemas.microsoft.com/office/drawing/2014/main" id="{EAE6092C-FF7A-974D-A93F-CF27AB0EE7D1}"/>
              </a:ext>
            </a:extLst>
          </p:cNvPr>
          <p:cNvSpPr/>
          <p:nvPr/>
        </p:nvSpPr>
        <p:spPr>
          <a:xfrm>
            <a:off x="4048126"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p</a:t>
            </a:r>
          </a:p>
        </p:txBody>
      </p:sp>
      <p:sp>
        <p:nvSpPr>
          <p:cNvPr id="25" name="Oval 24">
            <a:extLst>
              <a:ext uri="{FF2B5EF4-FFF2-40B4-BE49-F238E27FC236}">
                <a16:creationId xmlns:a16="http://schemas.microsoft.com/office/drawing/2014/main" id="{85A6AB26-741C-C345-9B81-28F138F4C6A6}"/>
              </a:ext>
            </a:extLst>
          </p:cNvPr>
          <p:cNvSpPr/>
          <p:nvPr/>
        </p:nvSpPr>
        <p:spPr>
          <a:xfrm>
            <a:off x="2878933"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a:t>
            </a:r>
          </a:p>
        </p:txBody>
      </p:sp>
      <p:sp>
        <p:nvSpPr>
          <p:cNvPr id="26" name="Oval 25">
            <a:extLst>
              <a:ext uri="{FF2B5EF4-FFF2-40B4-BE49-F238E27FC236}">
                <a16:creationId xmlns:a16="http://schemas.microsoft.com/office/drawing/2014/main" id="{9EFCB353-15B0-3642-8026-7250DBE8218C}"/>
              </a:ext>
            </a:extLst>
          </p:cNvPr>
          <p:cNvSpPr/>
          <p:nvPr/>
        </p:nvSpPr>
        <p:spPr>
          <a:xfrm>
            <a:off x="2294335"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o</a:t>
            </a:r>
          </a:p>
        </p:txBody>
      </p:sp>
      <p:sp>
        <p:nvSpPr>
          <p:cNvPr id="27" name="Oval 26">
            <a:extLst>
              <a:ext uri="{FF2B5EF4-FFF2-40B4-BE49-F238E27FC236}">
                <a16:creationId xmlns:a16="http://schemas.microsoft.com/office/drawing/2014/main" id="{CCB723A2-E570-0A4C-8591-7391F8D538DA}"/>
              </a:ext>
            </a:extLst>
          </p:cNvPr>
          <p:cNvSpPr/>
          <p:nvPr/>
        </p:nvSpPr>
        <p:spPr>
          <a:xfrm>
            <a:off x="1709739"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c</a:t>
            </a:r>
          </a:p>
        </p:txBody>
      </p:sp>
      <p:pic>
        <p:nvPicPr>
          <p:cNvPr id="13324" name="Picture 1">
            <a:extLst>
              <a:ext uri="{FF2B5EF4-FFF2-40B4-BE49-F238E27FC236}">
                <a16:creationId xmlns:a16="http://schemas.microsoft.com/office/drawing/2014/main" id="{671A70E2-52FE-2A4A-A65D-D286E4057F2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6151" y="2294335"/>
            <a:ext cx="2184797" cy="313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a:extLst>
              <a:ext uri="{FF2B5EF4-FFF2-40B4-BE49-F238E27FC236}">
                <a16:creationId xmlns:a16="http://schemas.microsoft.com/office/drawing/2014/main" id="{6E21BDBF-7CD3-2C49-B617-F2D90F576411}"/>
              </a:ext>
            </a:extLst>
          </p:cNvPr>
          <p:cNvSpPr/>
          <p:nvPr/>
        </p:nvSpPr>
        <p:spPr>
          <a:xfrm>
            <a:off x="3463528"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o</a:t>
            </a:r>
          </a:p>
        </p:txBody>
      </p:sp>
    </p:spTree>
    <p:extLst>
      <p:ext uri="{BB962C8B-B14F-4D97-AF65-F5344CB8AC3E}">
        <p14:creationId xmlns:p14="http://schemas.microsoft.com/office/powerpoint/2010/main" val="3915373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9">
            <a:extLst>
              <a:ext uri="{FF2B5EF4-FFF2-40B4-BE49-F238E27FC236}">
                <a16:creationId xmlns:a16="http://schemas.microsoft.com/office/drawing/2014/main" id="{6D854F6C-8531-934C-BBCB-67EB76830138}"/>
              </a:ext>
            </a:extLst>
          </p:cNvPr>
          <p:cNvPicPr>
            <a:picLocks noChangeAspect="1"/>
          </p:cNvPicPr>
          <p:nvPr/>
        </p:nvPicPr>
        <p:blipFill>
          <a:blip r:embed="rId2" cstate="print">
            <a:extLst>
              <a:ext uri="{28A0092B-C50C-407E-A947-70E740481C1C}">
                <a14:useLocalDpi xmlns:a14="http://schemas.microsoft.com/office/drawing/2010/main" val="0"/>
              </a:ext>
            </a:extLst>
          </a:blip>
          <a:srcRect b="14565"/>
          <a:stretch>
            <a:fillRect/>
          </a:stretch>
        </p:blipFill>
        <p:spPr bwMode="auto">
          <a:xfrm>
            <a:off x="5642372" y="2772966"/>
            <a:ext cx="1699022" cy="282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30">
            <a:extLst>
              <a:ext uri="{FF2B5EF4-FFF2-40B4-BE49-F238E27FC236}">
                <a16:creationId xmlns:a16="http://schemas.microsoft.com/office/drawing/2014/main" id="{014BEC99-F0C4-0340-9963-707D44B64977}"/>
              </a:ext>
            </a:extLst>
          </p:cNvPr>
          <p:cNvGrpSpPr>
            <a:grpSpLocks/>
          </p:cNvGrpSpPr>
          <p:nvPr/>
        </p:nvGrpSpPr>
        <p:grpSpPr bwMode="auto">
          <a:xfrm>
            <a:off x="1972866" y="2636045"/>
            <a:ext cx="3105150" cy="2745581"/>
            <a:chOff x="1213850" y="2395828"/>
            <a:chExt cx="4113443" cy="3636397"/>
          </a:xfrm>
        </p:grpSpPr>
        <p:pic>
          <p:nvPicPr>
            <p:cNvPr id="14342" name="Picture 6">
              <a:extLst>
                <a:ext uri="{FF2B5EF4-FFF2-40B4-BE49-F238E27FC236}">
                  <a16:creationId xmlns:a16="http://schemas.microsoft.com/office/drawing/2014/main" id="{5B890D67-8B68-3F46-9D20-49F206045EF0}"/>
                </a:ext>
              </a:extLst>
            </p:cNvPr>
            <p:cNvPicPr>
              <a:picLocks noChangeAspect="1"/>
            </p:cNvPicPr>
            <p:nvPr/>
          </p:nvPicPr>
          <p:blipFill>
            <a:blip r:embed="rId3" cstate="print">
              <a:extLst>
                <a:ext uri="{28A0092B-C50C-407E-A947-70E740481C1C}">
                  <a14:useLocalDpi xmlns:a14="http://schemas.microsoft.com/office/drawing/2010/main" val="0"/>
                </a:ext>
              </a:extLst>
            </a:blip>
            <a:srcRect r="55823"/>
            <a:stretch>
              <a:fillRect/>
            </a:stretch>
          </p:blipFill>
          <p:spPr bwMode="auto">
            <a:xfrm>
              <a:off x="2223660" y="3143023"/>
              <a:ext cx="1249949" cy="286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A7921CAA-4152-F947-9E11-9E5506DABE9F}"/>
                </a:ext>
              </a:extLst>
            </p:cNvPr>
            <p:cNvSpPr/>
            <p:nvPr/>
          </p:nvSpPr>
          <p:spPr>
            <a:xfrm>
              <a:off x="3213791" y="2553521"/>
              <a:ext cx="613546" cy="61500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e</a:t>
              </a:r>
            </a:p>
          </p:txBody>
        </p:sp>
        <p:sp>
          <p:nvSpPr>
            <p:cNvPr id="20" name="Oval 19">
              <a:extLst>
                <a:ext uri="{FF2B5EF4-FFF2-40B4-BE49-F238E27FC236}">
                  <a16:creationId xmlns:a16="http://schemas.microsoft.com/office/drawing/2014/main" id="{8FAFE907-4F71-7C4E-B973-00E229E18CF5}"/>
                </a:ext>
              </a:extLst>
            </p:cNvPr>
            <p:cNvSpPr/>
            <p:nvPr/>
          </p:nvSpPr>
          <p:spPr>
            <a:xfrm>
              <a:off x="4242152" y="2574021"/>
              <a:ext cx="613546" cy="61342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l</a:t>
              </a:r>
            </a:p>
          </p:txBody>
        </p:sp>
        <p:sp>
          <p:nvSpPr>
            <p:cNvPr id="21" name="Oval 20">
              <a:extLst>
                <a:ext uri="{FF2B5EF4-FFF2-40B4-BE49-F238E27FC236}">
                  <a16:creationId xmlns:a16="http://schemas.microsoft.com/office/drawing/2014/main" id="{90EF02D4-C6A6-474B-824E-4BBEDE1C7505}"/>
                </a:ext>
              </a:extLst>
            </p:cNvPr>
            <p:cNvSpPr/>
            <p:nvPr/>
          </p:nvSpPr>
          <p:spPr>
            <a:xfrm>
              <a:off x="4712169" y="3302562"/>
              <a:ext cx="615124" cy="61500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r</a:t>
              </a:r>
            </a:p>
          </p:txBody>
        </p:sp>
        <p:sp>
          <p:nvSpPr>
            <p:cNvPr id="22" name="Oval 21">
              <a:extLst>
                <a:ext uri="{FF2B5EF4-FFF2-40B4-BE49-F238E27FC236}">
                  <a16:creationId xmlns:a16="http://schemas.microsoft.com/office/drawing/2014/main" id="{A00EC0FB-20BE-444B-B983-F10D23DE81F2}"/>
                </a:ext>
              </a:extLst>
            </p:cNvPr>
            <p:cNvSpPr/>
            <p:nvPr/>
          </p:nvSpPr>
          <p:spPr>
            <a:xfrm>
              <a:off x="4675892" y="4267643"/>
              <a:ext cx="615124" cy="61500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c</a:t>
              </a:r>
            </a:p>
          </p:txBody>
        </p:sp>
        <p:sp>
          <p:nvSpPr>
            <p:cNvPr id="23" name="Oval 22">
              <a:extLst>
                <a:ext uri="{FF2B5EF4-FFF2-40B4-BE49-F238E27FC236}">
                  <a16:creationId xmlns:a16="http://schemas.microsoft.com/office/drawing/2014/main" id="{DE65DEB5-48AF-4B49-A31D-FFBA28EFCD7F}"/>
                </a:ext>
              </a:extLst>
            </p:cNvPr>
            <p:cNvSpPr/>
            <p:nvPr/>
          </p:nvSpPr>
          <p:spPr>
            <a:xfrm>
              <a:off x="2335267" y="2395828"/>
              <a:ext cx="613547" cy="61500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t</a:t>
              </a:r>
            </a:p>
          </p:txBody>
        </p:sp>
        <p:sp>
          <p:nvSpPr>
            <p:cNvPr id="24" name="Oval 23">
              <a:extLst>
                <a:ext uri="{FF2B5EF4-FFF2-40B4-BE49-F238E27FC236}">
                  <a16:creationId xmlns:a16="http://schemas.microsoft.com/office/drawing/2014/main" id="{DDB9A573-9890-F443-AB30-48ACA9F40C99}"/>
                </a:ext>
              </a:extLst>
            </p:cNvPr>
            <p:cNvSpPr/>
            <p:nvPr/>
          </p:nvSpPr>
          <p:spPr>
            <a:xfrm>
              <a:off x="1532453" y="2684406"/>
              <a:ext cx="615124" cy="61500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e</a:t>
              </a:r>
            </a:p>
          </p:txBody>
        </p:sp>
        <p:sp>
          <p:nvSpPr>
            <p:cNvPr id="25" name="Oval 24">
              <a:extLst>
                <a:ext uri="{FF2B5EF4-FFF2-40B4-BE49-F238E27FC236}">
                  <a16:creationId xmlns:a16="http://schemas.microsoft.com/office/drawing/2014/main" id="{DCE3F656-A27D-A74B-9B98-21369FA0FBA0}"/>
                </a:ext>
              </a:extLst>
            </p:cNvPr>
            <p:cNvSpPr/>
            <p:nvPr/>
          </p:nvSpPr>
          <p:spPr>
            <a:xfrm>
              <a:off x="1213850" y="3493370"/>
              <a:ext cx="615124" cy="61500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e</a:t>
              </a:r>
            </a:p>
          </p:txBody>
        </p:sp>
        <p:sp>
          <p:nvSpPr>
            <p:cNvPr id="26" name="Oval 25">
              <a:extLst>
                <a:ext uri="{FF2B5EF4-FFF2-40B4-BE49-F238E27FC236}">
                  <a16:creationId xmlns:a16="http://schemas.microsoft.com/office/drawing/2014/main" id="{F0E5A300-1D32-2843-B5E3-0980B1D8E55F}"/>
                </a:ext>
              </a:extLst>
            </p:cNvPr>
            <p:cNvSpPr/>
            <p:nvPr/>
          </p:nvSpPr>
          <p:spPr>
            <a:xfrm>
              <a:off x="1532453" y="4308643"/>
              <a:ext cx="615124" cy="61342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a:t>
              </a:r>
            </a:p>
          </p:txBody>
        </p:sp>
        <p:pic>
          <p:nvPicPr>
            <p:cNvPr id="14351" name="Picture 27">
              <a:extLst>
                <a:ext uri="{FF2B5EF4-FFF2-40B4-BE49-F238E27FC236}">
                  <a16:creationId xmlns:a16="http://schemas.microsoft.com/office/drawing/2014/main" id="{869ABDC8-B694-FE4A-9152-C09EF1F79342}"/>
                </a:ext>
              </a:extLst>
            </p:cNvPr>
            <p:cNvPicPr>
              <a:picLocks noChangeAspect="1"/>
            </p:cNvPicPr>
            <p:nvPr/>
          </p:nvPicPr>
          <p:blipFill>
            <a:blip r:embed="rId4" cstate="print">
              <a:extLst>
                <a:ext uri="{28A0092B-C50C-407E-A947-70E740481C1C}">
                  <a14:useLocalDpi xmlns:a14="http://schemas.microsoft.com/office/drawing/2010/main" val="0"/>
                </a:ext>
              </a:extLst>
            </a:blip>
            <a:srcRect l="60693"/>
            <a:stretch>
              <a:fillRect/>
            </a:stretch>
          </p:blipFill>
          <p:spPr bwMode="auto">
            <a:xfrm>
              <a:off x="3498632" y="3168632"/>
              <a:ext cx="1112158" cy="286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Rectangle 28">
            <a:extLst>
              <a:ext uri="{FF2B5EF4-FFF2-40B4-BE49-F238E27FC236}">
                <a16:creationId xmlns:a16="http://schemas.microsoft.com/office/drawing/2014/main" id="{7694557F-ABB1-B244-9C7E-AB167D9FFC23}"/>
              </a:ext>
            </a:extLst>
          </p:cNvPr>
          <p:cNvSpPr>
            <a:spLocks noChangeArrowheads="1"/>
          </p:cNvSpPr>
          <p:nvPr/>
        </p:nvSpPr>
        <p:spPr bwMode="auto">
          <a:xfrm>
            <a:off x="5788819" y="3114676"/>
            <a:ext cx="1406129"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350" b="1" dirty="0">
                <a:solidFill>
                  <a:schemeClr val="tx1"/>
                </a:solidFill>
                <a:latin typeface="Arial" panose="020B0604020202020204" pitchFamily="34" charset="0"/>
                <a:cs typeface="Arial" panose="020B0604020202020204" pitchFamily="34" charset="0"/>
              </a:rPr>
              <a:t>Clue: </a:t>
            </a:r>
          </a:p>
          <a:p>
            <a:pPr algn="ctr" eaLnBrk="1" hangingPunct="1">
              <a:lnSpc>
                <a:spcPct val="100000"/>
              </a:lnSpc>
              <a:spcBef>
                <a:spcPct val="0"/>
              </a:spcBef>
              <a:buFontTx/>
              <a:buNone/>
            </a:pPr>
            <a:r>
              <a:rPr lang="en-GB" altLang="en-US" sz="1350" dirty="0">
                <a:solidFill>
                  <a:schemeClr val="tx1"/>
                </a:solidFill>
                <a:latin typeface="Arial" panose="020B0604020202020204" pitchFamily="34" charset="0"/>
                <a:cs typeface="Arial" panose="020B0604020202020204" pitchFamily="34" charset="0"/>
              </a:rPr>
              <a:t>To vote for a prime minister for another </a:t>
            </a:r>
          </a:p>
          <a:p>
            <a:pPr algn="ctr" eaLnBrk="1" hangingPunct="1">
              <a:lnSpc>
                <a:spcPct val="100000"/>
              </a:lnSpc>
              <a:spcBef>
                <a:spcPct val="0"/>
              </a:spcBef>
              <a:buFontTx/>
              <a:buNone/>
            </a:pPr>
            <a:r>
              <a:rPr lang="en-GB" altLang="en-US" sz="1350" dirty="0">
                <a:solidFill>
                  <a:schemeClr val="tx1"/>
                </a:solidFill>
                <a:latin typeface="Arial" panose="020B0604020202020204" pitchFamily="34" charset="0"/>
                <a:cs typeface="Arial" panose="020B0604020202020204" pitchFamily="34" charset="0"/>
              </a:rPr>
              <a:t>term in office.</a:t>
            </a:r>
          </a:p>
        </p:txBody>
      </p:sp>
      <p:sp>
        <p:nvSpPr>
          <p:cNvPr id="14341" name="Rectangle 17">
            <a:extLst>
              <a:ext uri="{FF2B5EF4-FFF2-40B4-BE49-F238E27FC236}">
                <a16:creationId xmlns:a16="http://schemas.microsoft.com/office/drawing/2014/main" id="{CF603851-49FB-F94C-8A9B-4CAAF32CD549}"/>
              </a:ext>
            </a:extLst>
          </p:cNvPr>
          <p:cNvSpPr>
            <a:spLocks noChangeArrowheads="1"/>
          </p:cNvSpPr>
          <p:nvPr/>
        </p:nvSpPr>
        <p:spPr bwMode="auto">
          <a:xfrm>
            <a:off x="188714" y="945790"/>
            <a:ext cx="878186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100">
                <a:solidFill>
                  <a:schemeClr val="tx1"/>
                </a:solidFill>
                <a:latin typeface="Arial" panose="020B0604020202020204" pitchFamily="34" charset="0"/>
                <a:cs typeface="Arial" panose="020B0604020202020204" pitchFamily="34" charset="0"/>
              </a:rPr>
              <a:t>Jake and Rowena have been juggling with some of your spelling words. </a:t>
            </a:r>
          </a:p>
          <a:p>
            <a:pPr eaLnBrk="1" hangingPunct="1">
              <a:lnSpc>
                <a:spcPct val="100000"/>
              </a:lnSpc>
              <a:spcBef>
                <a:spcPct val="0"/>
              </a:spcBef>
              <a:buFontTx/>
              <a:buNone/>
            </a:pPr>
            <a:endParaRPr lang="en-GB" altLang="en-US" sz="2100">
              <a:solidFill>
                <a:schemeClr val="tx1"/>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GB" altLang="en-US" sz="2100">
                <a:solidFill>
                  <a:schemeClr val="tx1"/>
                </a:solidFill>
                <a:latin typeface="Arial" panose="020B0604020202020204" pitchFamily="34" charset="0"/>
                <a:cs typeface="Arial" panose="020B0604020202020204" pitchFamily="34" charset="0"/>
              </a:rPr>
              <a:t>Can you work with a partner to figure out what they might be? </a:t>
            </a:r>
          </a:p>
          <a:p>
            <a:pPr eaLnBrk="1" hangingPunct="1">
              <a:lnSpc>
                <a:spcPct val="100000"/>
              </a:lnSpc>
              <a:spcBef>
                <a:spcPct val="0"/>
              </a:spcBef>
              <a:buFontTx/>
              <a:buNone/>
            </a:pPr>
            <a:r>
              <a:rPr lang="en-GB" altLang="en-US" sz="2100">
                <a:solidFill>
                  <a:schemeClr val="tx1"/>
                </a:solidFill>
                <a:latin typeface="Arial" panose="020B0604020202020204" pitchFamily="34" charset="0"/>
                <a:cs typeface="Arial" panose="020B0604020202020204" pitchFamily="34" charset="0"/>
              </a:rPr>
              <a:t>(Don’t forget that they are all hyphenated prefix words.)</a:t>
            </a:r>
          </a:p>
        </p:txBody>
      </p:sp>
    </p:spTree>
    <p:extLst>
      <p:ext uri="{BB962C8B-B14F-4D97-AF65-F5344CB8AC3E}">
        <p14:creationId xmlns:p14="http://schemas.microsoft.com/office/powerpoint/2010/main" val="1970606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6B98F9-6A46-5E49-BDF8-FF7BBEFE5693}"/>
              </a:ext>
            </a:extLst>
          </p:cNvPr>
          <p:cNvSpPr/>
          <p:nvPr/>
        </p:nvSpPr>
        <p:spPr>
          <a:xfrm>
            <a:off x="1709738" y="2531269"/>
            <a:ext cx="5724525" cy="2895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8" name="Oval 7">
            <a:extLst>
              <a:ext uri="{FF2B5EF4-FFF2-40B4-BE49-F238E27FC236}">
                <a16:creationId xmlns:a16="http://schemas.microsoft.com/office/drawing/2014/main" id="{9E440CB1-0008-4347-AB72-72E284B19132}"/>
              </a:ext>
            </a:extLst>
          </p:cNvPr>
          <p:cNvSpPr/>
          <p:nvPr/>
        </p:nvSpPr>
        <p:spPr>
          <a:xfrm>
            <a:off x="5469733"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e</a:t>
            </a:r>
          </a:p>
        </p:txBody>
      </p:sp>
      <p:sp>
        <p:nvSpPr>
          <p:cNvPr id="19" name="Oval 18">
            <a:extLst>
              <a:ext uri="{FF2B5EF4-FFF2-40B4-BE49-F238E27FC236}">
                <a16:creationId xmlns:a16="http://schemas.microsoft.com/office/drawing/2014/main" id="{F90BB7DD-4504-CD46-9968-F737228E1158}"/>
              </a:ext>
            </a:extLst>
          </p:cNvPr>
          <p:cNvSpPr/>
          <p:nvPr/>
        </p:nvSpPr>
        <p:spPr>
          <a:xfrm>
            <a:off x="6221016"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c</a:t>
            </a:r>
          </a:p>
        </p:txBody>
      </p:sp>
      <p:sp>
        <p:nvSpPr>
          <p:cNvPr id="20" name="Oval 19">
            <a:extLst>
              <a:ext uri="{FF2B5EF4-FFF2-40B4-BE49-F238E27FC236}">
                <a16:creationId xmlns:a16="http://schemas.microsoft.com/office/drawing/2014/main" id="{EEA4B51E-F271-7745-AEDD-92F50D6ECF3B}"/>
              </a:ext>
            </a:extLst>
          </p:cNvPr>
          <p:cNvSpPr/>
          <p:nvPr/>
        </p:nvSpPr>
        <p:spPr>
          <a:xfrm>
            <a:off x="6973491"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t</a:t>
            </a:r>
          </a:p>
        </p:txBody>
      </p:sp>
      <p:sp>
        <p:nvSpPr>
          <p:cNvPr id="23" name="Oval 22">
            <a:extLst>
              <a:ext uri="{FF2B5EF4-FFF2-40B4-BE49-F238E27FC236}">
                <a16:creationId xmlns:a16="http://schemas.microsoft.com/office/drawing/2014/main" id="{0DB160FE-A9FA-F54F-A437-FEE841FD7B2C}"/>
              </a:ext>
            </a:extLst>
          </p:cNvPr>
          <p:cNvSpPr/>
          <p:nvPr/>
        </p:nvSpPr>
        <p:spPr>
          <a:xfrm>
            <a:off x="4717258"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l</a:t>
            </a:r>
          </a:p>
        </p:txBody>
      </p:sp>
      <p:sp>
        <p:nvSpPr>
          <p:cNvPr id="24" name="Oval 23">
            <a:extLst>
              <a:ext uri="{FF2B5EF4-FFF2-40B4-BE49-F238E27FC236}">
                <a16:creationId xmlns:a16="http://schemas.microsoft.com/office/drawing/2014/main" id="{7FD29E06-13B2-AB4B-8FB3-9121DC0CC8D8}"/>
              </a:ext>
            </a:extLst>
          </p:cNvPr>
          <p:cNvSpPr/>
          <p:nvPr/>
        </p:nvSpPr>
        <p:spPr>
          <a:xfrm>
            <a:off x="3965972"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e</a:t>
            </a:r>
          </a:p>
        </p:txBody>
      </p:sp>
      <p:sp>
        <p:nvSpPr>
          <p:cNvPr id="25" name="Oval 24">
            <a:extLst>
              <a:ext uri="{FF2B5EF4-FFF2-40B4-BE49-F238E27FC236}">
                <a16:creationId xmlns:a16="http://schemas.microsoft.com/office/drawing/2014/main" id="{0F39EB5F-A0DD-CC4A-9002-A1A87D4C70B0}"/>
              </a:ext>
            </a:extLst>
          </p:cNvPr>
          <p:cNvSpPr/>
          <p:nvPr/>
        </p:nvSpPr>
        <p:spPr>
          <a:xfrm>
            <a:off x="3213497"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a:t>
            </a:r>
          </a:p>
        </p:txBody>
      </p:sp>
      <p:sp>
        <p:nvSpPr>
          <p:cNvPr id="26" name="Oval 25">
            <a:extLst>
              <a:ext uri="{FF2B5EF4-FFF2-40B4-BE49-F238E27FC236}">
                <a16:creationId xmlns:a16="http://schemas.microsoft.com/office/drawing/2014/main" id="{F1FA4C03-74EC-FC46-B5FE-A2D22903FE13}"/>
              </a:ext>
            </a:extLst>
          </p:cNvPr>
          <p:cNvSpPr/>
          <p:nvPr/>
        </p:nvSpPr>
        <p:spPr>
          <a:xfrm>
            <a:off x="2462214"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e</a:t>
            </a:r>
          </a:p>
        </p:txBody>
      </p:sp>
      <p:sp>
        <p:nvSpPr>
          <p:cNvPr id="27" name="Oval 26">
            <a:extLst>
              <a:ext uri="{FF2B5EF4-FFF2-40B4-BE49-F238E27FC236}">
                <a16:creationId xmlns:a16="http://schemas.microsoft.com/office/drawing/2014/main" id="{0A0F62A7-09A3-4C47-9660-7C594DFD1F85}"/>
              </a:ext>
            </a:extLst>
          </p:cNvPr>
          <p:cNvSpPr/>
          <p:nvPr/>
        </p:nvSpPr>
        <p:spPr>
          <a:xfrm>
            <a:off x="1709739"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r</a:t>
            </a:r>
          </a:p>
        </p:txBody>
      </p:sp>
      <p:sp>
        <p:nvSpPr>
          <p:cNvPr id="6" name="Rectangle 5">
            <a:extLst>
              <a:ext uri="{FF2B5EF4-FFF2-40B4-BE49-F238E27FC236}">
                <a16:creationId xmlns:a16="http://schemas.microsoft.com/office/drawing/2014/main" id="{736FE8D0-BA82-B743-B0A0-BDAB7B44E7C9}"/>
              </a:ext>
            </a:extLst>
          </p:cNvPr>
          <p:cNvSpPr/>
          <p:nvPr/>
        </p:nvSpPr>
        <p:spPr>
          <a:xfrm>
            <a:off x="1709738" y="5157787"/>
            <a:ext cx="5724525" cy="2809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pic>
        <p:nvPicPr>
          <p:cNvPr id="15372" name="Picture 4">
            <a:extLst>
              <a:ext uri="{FF2B5EF4-FFF2-40B4-BE49-F238E27FC236}">
                <a16:creationId xmlns:a16="http://schemas.microsoft.com/office/drawing/2014/main" id="{9DBA5EF8-1512-004B-B4B0-2CCC17634EC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9481" y="2334817"/>
            <a:ext cx="2230041" cy="309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2470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2656"/>
            <a:ext cx="4248472" cy="6232475"/>
          </a:xfrm>
          <a:prstGeom prst="rect">
            <a:avLst/>
          </a:prstGeom>
        </p:spPr>
        <p:txBody>
          <a:bodyPr wrap="square">
            <a:spAutoFit/>
          </a:bodyPr>
          <a:lstStyle/>
          <a:p>
            <a:r>
              <a:rPr lang="en-GB" sz="1900" b="1" u="sng" dirty="0">
                <a:latin typeface="Times New Roman" panose="02020603050405020304" pitchFamily="18" charset="0"/>
                <a:cs typeface="Times New Roman" panose="02020603050405020304" pitchFamily="18" charset="0"/>
              </a:rPr>
              <a:t>The Jabberwocky – Lewis Carroll</a:t>
            </a:r>
            <a:endParaRPr lang="en-GB" sz="1900" dirty="0">
              <a:latin typeface="Times New Roman" panose="02020603050405020304" pitchFamily="18" charset="0"/>
              <a:cs typeface="Times New Roman" panose="02020603050405020304" pitchFamily="18" charset="0"/>
            </a:endParaRPr>
          </a:p>
          <a:p>
            <a:r>
              <a:rPr lang="en-GB" sz="1900" b="1" dirty="0">
                <a:latin typeface="Times New Roman" panose="02020603050405020304" pitchFamily="18" charset="0"/>
                <a:cs typeface="Times New Roman" panose="02020603050405020304" pitchFamily="18" charset="0"/>
              </a:rPr>
              <a:t> </a:t>
            </a:r>
            <a:endParaRPr lang="en-GB" sz="1900" dirty="0">
              <a:latin typeface="Times New Roman" panose="02020603050405020304" pitchFamily="18" charset="0"/>
              <a:cs typeface="Times New Roman" panose="02020603050405020304" pitchFamily="18" charset="0"/>
            </a:endParaRPr>
          </a:p>
          <a:p>
            <a:r>
              <a:rPr lang="en-GB" sz="1900" dirty="0" err="1">
                <a:latin typeface="Times New Roman" panose="02020603050405020304" pitchFamily="18" charset="0"/>
                <a:cs typeface="Times New Roman" panose="02020603050405020304" pitchFamily="18" charset="0"/>
              </a:rPr>
              <a:t>‘Twas</a:t>
            </a:r>
            <a:r>
              <a:rPr lang="en-GB" sz="1900" dirty="0">
                <a:latin typeface="Times New Roman" panose="02020603050405020304" pitchFamily="18" charset="0"/>
                <a:cs typeface="Times New Roman" panose="02020603050405020304" pitchFamily="18" charset="0"/>
              </a:rPr>
              <a:t> </a:t>
            </a:r>
            <a:r>
              <a:rPr lang="en-GB" sz="1900" dirty="0" err="1">
                <a:latin typeface="Times New Roman" panose="02020603050405020304" pitchFamily="18" charset="0"/>
                <a:cs typeface="Times New Roman" panose="02020603050405020304" pitchFamily="18" charset="0"/>
              </a:rPr>
              <a:t>brillig</a:t>
            </a:r>
            <a:r>
              <a:rPr lang="en-GB" sz="1900" dirty="0">
                <a:latin typeface="Times New Roman" panose="02020603050405020304" pitchFamily="18" charset="0"/>
                <a:cs typeface="Times New Roman" panose="02020603050405020304" pitchFamily="18" charset="0"/>
              </a:rPr>
              <a:t>, and the </a:t>
            </a:r>
            <a:r>
              <a:rPr lang="en-GB" sz="1900" dirty="0" err="1">
                <a:latin typeface="Times New Roman" panose="02020603050405020304" pitchFamily="18" charset="0"/>
                <a:cs typeface="Times New Roman" panose="02020603050405020304" pitchFamily="18" charset="0"/>
              </a:rPr>
              <a:t>slithy</a:t>
            </a:r>
            <a:r>
              <a:rPr lang="en-GB" sz="1900" dirty="0">
                <a:latin typeface="Times New Roman" panose="02020603050405020304" pitchFamily="18" charset="0"/>
                <a:cs typeface="Times New Roman" panose="02020603050405020304" pitchFamily="18" charset="0"/>
              </a:rPr>
              <a:t> </a:t>
            </a:r>
            <a:r>
              <a:rPr lang="en-GB" sz="1900" dirty="0" err="1">
                <a:latin typeface="Times New Roman" panose="02020603050405020304" pitchFamily="18" charset="0"/>
                <a:cs typeface="Times New Roman" panose="02020603050405020304" pitchFamily="18" charset="0"/>
              </a:rPr>
              <a:t>toves</a:t>
            </a:r>
            <a:endParaRPr lang="en-GB" sz="1900" dirty="0">
              <a:latin typeface="Times New Roman" panose="02020603050405020304" pitchFamily="18" charset="0"/>
              <a:cs typeface="Times New Roman" panose="02020603050405020304" pitchFamily="18" charset="0"/>
            </a:endParaRPr>
          </a:p>
          <a:p>
            <a:r>
              <a:rPr lang="en-GB" sz="1900" dirty="0">
                <a:latin typeface="Times New Roman" panose="02020603050405020304" pitchFamily="18" charset="0"/>
                <a:cs typeface="Times New Roman" panose="02020603050405020304" pitchFamily="18" charset="0"/>
              </a:rPr>
              <a:t>Did gyre and </a:t>
            </a:r>
            <a:r>
              <a:rPr lang="en-GB" sz="1900" dirty="0" err="1">
                <a:latin typeface="Times New Roman" panose="02020603050405020304" pitchFamily="18" charset="0"/>
                <a:cs typeface="Times New Roman" panose="02020603050405020304" pitchFamily="18" charset="0"/>
              </a:rPr>
              <a:t>gimble</a:t>
            </a:r>
            <a:r>
              <a:rPr lang="en-GB" sz="1900" dirty="0">
                <a:latin typeface="Times New Roman" panose="02020603050405020304" pitchFamily="18" charset="0"/>
                <a:cs typeface="Times New Roman" panose="02020603050405020304" pitchFamily="18" charset="0"/>
              </a:rPr>
              <a:t> in the </a:t>
            </a:r>
            <a:r>
              <a:rPr lang="en-GB" sz="1900" dirty="0" err="1">
                <a:latin typeface="Times New Roman" panose="02020603050405020304" pitchFamily="18" charset="0"/>
                <a:cs typeface="Times New Roman" panose="02020603050405020304" pitchFamily="18" charset="0"/>
              </a:rPr>
              <a:t>wabe</a:t>
            </a:r>
            <a:r>
              <a:rPr lang="en-GB" sz="1900" dirty="0">
                <a:latin typeface="Times New Roman" panose="02020603050405020304" pitchFamily="18" charset="0"/>
                <a:cs typeface="Times New Roman" panose="02020603050405020304" pitchFamily="18" charset="0"/>
              </a:rPr>
              <a:t>;</a:t>
            </a:r>
          </a:p>
          <a:p>
            <a:r>
              <a:rPr lang="en-GB" sz="1900" dirty="0">
                <a:latin typeface="Times New Roman" panose="02020603050405020304" pitchFamily="18" charset="0"/>
                <a:cs typeface="Times New Roman" panose="02020603050405020304" pitchFamily="18" charset="0"/>
              </a:rPr>
              <a:t>All </a:t>
            </a:r>
            <a:r>
              <a:rPr lang="en-GB" sz="1900" dirty="0" err="1">
                <a:latin typeface="Times New Roman" panose="02020603050405020304" pitchFamily="18" charset="0"/>
                <a:cs typeface="Times New Roman" panose="02020603050405020304" pitchFamily="18" charset="0"/>
              </a:rPr>
              <a:t>mimsy</a:t>
            </a:r>
            <a:r>
              <a:rPr lang="en-GB" sz="1900" dirty="0">
                <a:latin typeface="Times New Roman" panose="02020603050405020304" pitchFamily="18" charset="0"/>
                <a:cs typeface="Times New Roman" panose="02020603050405020304" pitchFamily="18" charset="0"/>
              </a:rPr>
              <a:t> were the </a:t>
            </a:r>
            <a:r>
              <a:rPr lang="en-GB" sz="1900" dirty="0" err="1">
                <a:latin typeface="Times New Roman" panose="02020603050405020304" pitchFamily="18" charset="0"/>
                <a:cs typeface="Times New Roman" panose="02020603050405020304" pitchFamily="18" charset="0"/>
              </a:rPr>
              <a:t>borogroves</a:t>
            </a:r>
            <a:r>
              <a:rPr lang="en-GB" sz="1900" dirty="0">
                <a:latin typeface="Times New Roman" panose="02020603050405020304" pitchFamily="18" charset="0"/>
                <a:cs typeface="Times New Roman" panose="02020603050405020304" pitchFamily="18" charset="0"/>
              </a:rPr>
              <a:t>,</a:t>
            </a:r>
          </a:p>
          <a:p>
            <a:r>
              <a:rPr lang="en-GB" sz="1900" dirty="0">
                <a:latin typeface="Times New Roman" panose="02020603050405020304" pitchFamily="18" charset="0"/>
                <a:cs typeface="Times New Roman" panose="02020603050405020304" pitchFamily="18" charset="0"/>
              </a:rPr>
              <a:t>And the </a:t>
            </a:r>
            <a:r>
              <a:rPr lang="en-GB" sz="1900" dirty="0" err="1">
                <a:latin typeface="Times New Roman" panose="02020603050405020304" pitchFamily="18" charset="0"/>
                <a:cs typeface="Times New Roman" panose="02020603050405020304" pitchFamily="18" charset="0"/>
              </a:rPr>
              <a:t>mome</a:t>
            </a:r>
            <a:r>
              <a:rPr lang="en-GB" sz="1900" dirty="0">
                <a:latin typeface="Times New Roman" panose="02020603050405020304" pitchFamily="18" charset="0"/>
                <a:cs typeface="Times New Roman" panose="02020603050405020304" pitchFamily="18" charset="0"/>
              </a:rPr>
              <a:t> </a:t>
            </a:r>
            <a:r>
              <a:rPr lang="en-GB" sz="1900" dirty="0" err="1">
                <a:latin typeface="Times New Roman" panose="02020603050405020304" pitchFamily="18" charset="0"/>
                <a:cs typeface="Times New Roman" panose="02020603050405020304" pitchFamily="18" charset="0"/>
              </a:rPr>
              <a:t>raths</a:t>
            </a:r>
            <a:r>
              <a:rPr lang="en-GB" sz="1900" dirty="0">
                <a:latin typeface="Times New Roman" panose="02020603050405020304" pitchFamily="18" charset="0"/>
                <a:cs typeface="Times New Roman" panose="02020603050405020304" pitchFamily="18" charset="0"/>
              </a:rPr>
              <a:t> </a:t>
            </a:r>
            <a:r>
              <a:rPr lang="en-GB" sz="1900" dirty="0" err="1">
                <a:latin typeface="Times New Roman" panose="02020603050405020304" pitchFamily="18" charset="0"/>
                <a:cs typeface="Times New Roman" panose="02020603050405020304" pitchFamily="18" charset="0"/>
              </a:rPr>
              <a:t>outgrabe</a:t>
            </a:r>
            <a:r>
              <a:rPr lang="en-GB" sz="1900" dirty="0">
                <a:latin typeface="Times New Roman" panose="02020603050405020304" pitchFamily="18" charset="0"/>
                <a:cs typeface="Times New Roman" panose="02020603050405020304" pitchFamily="18" charset="0"/>
              </a:rPr>
              <a:t>.</a:t>
            </a:r>
          </a:p>
          <a:p>
            <a:r>
              <a:rPr lang="en-GB" sz="1900" dirty="0">
                <a:latin typeface="Times New Roman" panose="02020603050405020304" pitchFamily="18" charset="0"/>
                <a:cs typeface="Times New Roman" panose="02020603050405020304" pitchFamily="18" charset="0"/>
              </a:rPr>
              <a:t> </a:t>
            </a:r>
          </a:p>
          <a:p>
            <a:r>
              <a:rPr lang="en-GB" sz="1900" dirty="0">
                <a:latin typeface="Times New Roman" panose="02020603050405020304" pitchFamily="18" charset="0"/>
                <a:cs typeface="Times New Roman" panose="02020603050405020304" pitchFamily="18" charset="0"/>
              </a:rPr>
              <a:t>‘Beware the Jabberwock, my son!</a:t>
            </a:r>
          </a:p>
          <a:p>
            <a:r>
              <a:rPr lang="en-GB" sz="1900" dirty="0">
                <a:latin typeface="Times New Roman" panose="02020603050405020304" pitchFamily="18" charset="0"/>
                <a:cs typeface="Times New Roman" panose="02020603050405020304" pitchFamily="18" charset="0"/>
              </a:rPr>
              <a:t>The jaws that bite, the claws that catch!</a:t>
            </a:r>
          </a:p>
          <a:p>
            <a:r>
              <a:rPr lang="en-GB" sz="1900" dirty="0">
                <a:latin typeface="Times New Roman" panose="02020603050405020304" pitchFamily="18" charset="0"/>
                <a:cs typeface="Times New Roman" panose="02020603050405020304" pitchFamily="18" charset="0"/>
              </a:rPr>
              <a:t>Beware the </a:t>
            </a:r>
            <a:r>
              <a:rPr lang="en-GB" sz="1900" dirty="0" err="1">
                <a:latin typeface="Times New Roman" panose="02020603050405020304" pitchFamily="18" charset="0"/>
                <a:cs typeface="Times New Roman" panose="02020603050405020304" pitchFamily="18" charset="0"/>
              </a:rPr>
              <a:t>Jubjub</a:t>
            </a:r>
            <a:r>
              <a:rPr lang="en-GB" sz="1900" dirty="0">
                <a:latin typeface="Times New Roman" panose="02020603050405020304" pitchFamily="18" charset="0"/>
                <a:cs typeface="Times New Roman" panose="02020603050405020304" pitchFamily="18" charset="0"/>
              </a:rPr>
              <a:t> bird, and shun </a:t>
            </a:r>
          </a:p>
          <a:p>
            <a:r>
              <a:rPr lang="en-GB" sz="1900" dirty="0">
                <a:latin typeface="Times New Roman" panose="02020603050405020304" pitchFamily="18" charset="0"/>
                <a:cs typeface="Times New Roman" panose="02020603050405020304" pitchFamily="18" charset="0"/>
              </a:rPr>
              <a:t>The </a:t>
            </a:r>
            <a:r>
              <a:rPr lang="en-GB" sz="1900" dirty="0" err="1">
                <a:latin typeface="Times New Roman" panose="02020603050405020304" pitchFamily="18" charset="0"/>
                <a:cs typeface="Times New Roman" panose="02020603050405020304" pitchFamily="18" charset="0"/>
              </a:rPr>
              <a:t>frumious</a:t>
            </a:r>
            <a:r>
              <a:rPr lang="en-GB" sz="1900" dirty="0">
                <a:latin typeface="Times New Roman" panose="02020603050405020304" pitchFamily="18" charset="0"/>
                <a:cs typeface="Times New Roman" panose="02020603050405020304" pitchFamily="18" charset="0"/>
              </a:rPr>
              <a:t> Bandersnatch!’</a:t>
            </a:r>
          </a:p>
          <a:p>
            <a:r>
              <a:rPr lang="en-GB" sz="1900" dirty="0">
                <a:latin typeface="Times New Roman" panose="02020603050405020304" pitchFamily="18" charset="0"/>
                <a:cs typeface="Times New Roman" panose="02020603050405020304" pitchFamily="18" charset="0"/>
              </a:rPr>
              <a:t> </a:t>
            </a:r>
          </a:p>
          <a:p>
            <a:r>
              <a:rPr lang="en-GB" sz="1900" dirty="0">
                <a:latin typeface="Times New Roman" panose="02020603050405020304" pitchFamily="18" charset="0"/>
                <a:cs typeface="Times New Roman" panose="02020603050405020304" pitchFamily="18" charset="0"/>
              </a:rPr>
              <a:t>He took his </a:t>
            </a:r>
            <a:r>
              <a:rPr lang="en-GB" sz="1900" dirty="0" err="1">
                <a:latin typeface="Times New Roman" panose="02020603050405020304" pitchFamily="18" charset="0"/>
                <a:cs typeface="Times New Roman" panose="02020603050405020304" pitchFamily="18" charset="0"/>
              </a:rPr>
              <a:t>vorpal</a:t>
            </a:r>
            <a:r>
              <a:rPr lang="en-GB" sz="1900" dirty="0">
                <a:latin typeface="Times New Roman" panose="02020603050405020304" pitchFamily="18" charset="0"/>
                <a:cs typeface="Times New Roman" panose="02020603050405020304" pitchFamily="18" charset="0"/>
              </a:rPr>
              <a:t> sword in hand:</a:t>
            </a:r>
          </a:p>
          <a:p>
            <a:r>
              <a:rPr lang="en-GB" sz="1900" dirty="0">
                <a:latin typeface="Times New Roman" panose="02020603050405020304" pitchFamily="18" charset="0"/>
                <a:cs typeface="Times New Roman" panose="02020603050405020304" pitchFamily="18" charset="0"/>
              </a:rPr>
              <a:t>Long time the </a:t>
            </a:r>
            <a:r>
              <a:rPr lang="en-GB" sz="1900" dirty="0" err="1">
                <a:latin typeface="Times New Roman" panose="02020603050405020304" pitchFamily="18" charset="0"/>
                <a:cs typeface="Times New Roman" panose="02020603050405020304" pitchFamily="18" charset="0"/>
              </a:rPr>
              <a:t>manxome</a:t>
            </a:r>
            <a:r>
              <a:rPr lang="en-GB" sz="1900" dirty="0">
                <a:latin typeface="Times New Roman" panose="02020603050405020304" pitchFamily="18" charset="0"/>
                <a:cs typeface="Times New Roman" panose="02020603050405020304" pitchFamily="18" charset="0"/>
              </a:rPr>
              <a:t> foe he sought – </a:t>
            </a:r>
          </a:p>
          <a:p>
            <a:r>
              <a:rPr lang="en-GB" sz="1900" dirty="0">
                <a:latin typeface="Times New Roman" panose="02020603050405020304" pitchFamily="18" charset="0"/>
                <a:cs typeface="Times New Roman" panose="02020603050405020304" pitchFamily="18" charset="0"/>
              </a:rPr>
              <a:t>So rested he by the </a:t>
            </a:r>
            <a:r>
              <a:rPr lang="en-GB" sz="1900" dirty="0" err="1">
                <a:latin typeface="Times New Roman" panose="02020603050405020304" pitchFamily="18" charset="0"/>
                <a:cs typeface="Times New Roman" panose="02020603050405020304" pitchFamily="18" charset="0"/>
              </a:rPr>
              <a:t>Tumtum</a:t>
            </a:r>
            <a:r>
              <a:rPr lang="en-GB" sz="1900" dirty="0">
                <a:latin typeface="Times New Roman" panose="02020603050405020304" pitchFamily="18" charset="0"/>
                <a:cs typeface="Times New Roman" panose="02020603050405020304" pitchFamily="18" charset="0"/>
              </a:rPr>
              <a:t> tree,</a:t>
            </a:r>
          </a:p>
          <a:p>
            <a:r>
              <a:rPr lang="en-GB" sz="1900" dirty="0">
                <a:latin typeface="Times New Roman" panose="02020603050405020304" pitchFamily="18" charset="0"/>
                <a:cs typeface="Times New Roman" panose="02020603050405020304" pitchFamily="18" charset="0"/>
              </a:rPr>
              <a:t>And stood awhile in thought</a:t>
            </a:r>
            <a:r>
              <a:rPr lang="en-GB" sz="1900" dirty="0" smtClean="0">
                <a:latin typeface="Times New Roman" panose="02020603050405020304" pitchFamily="18" charset="0"/>
                <a:cs typeface="Times New Roman" panose="02020603050405020304" pitchFamily="18" charset="0"/>
              </a:rPr>
              <a:t>.</a:t>
            </a:r>
          </a:p>
          <a:p>
            <a:endParaRPr lang="en-GB" sz="1900" dirty="0">
              <a:latin typeface="Times New Roman" panose="02020603050405020304" pitchFamily="18" charset="0"/>
              <a:cs typeface="Times New Roman" panose="02020603050405020304" pitchFamily="18" charset="0"/>
            </a:endParaRPr>
          </a:p>
          <a:p>
            <a:r>
              <a:rPr lang="en-GB" sz="1900" dirty="0" smtClean="0">
                <a:latin typeface="Times New Roman" panose="02020603050405020304" pitchFamily="18" charset="0"/>
                <a:cs typeface="Times New Roman" panose="02020603050405020304" pitchFamily="18" charset="0"/>
              </a:rPr>
              <a:t>And as in </a:t>
            </a:r>
            <a:r>
              <a:rPr lang="en-GB" sz="1900" dirty="0" err="1" smtClean="0">
                <a:latin typeface="Times New Roman" panose="02020603050405020304" pitchFamily="18" charset="0"/>
                <a:cs typeface="Times New Roman" panose="02020603050405020304" pitchFamily="18" charset="0"/>
              </a:rPr>
              <a:t>uffish</a:t>
            </a:r>
            <a:r>
              <a:rPr lang="en-GB" sz="1900" dirty="0" smtClean="0">
                <a:latin typeface="Times New Roman" panose="02020603050405020304" pitchFamily="18" charset="0"/>
                <a:cs typeface="Times New Roman" panose="02020603050405020304" pitchFamily="18" charset="0"/>
              </a:rPr>
              <a:t> thought he stood,</a:t>
            </a:r>
          </a:p>
          <a:p>
            <a:r>
              <a:rPr lang="en-GB" sz="1900" dirty="0" smtClean="0">
                <a:latin typeface="Times New Roman" panose="02020603050405020304" pitchFamily="18" charset="0"/>
                <a:cs typeface="Times New Roman" panose="02020603050405020304" pitchFamily="18" charset="0"/>
              </a:rPr>
              <a:t>The Jabberwock, with eyes of flame,</a:t>
            </a:r>
          </a:p>
          <a:p>
            <a:r>
              <a:rPr lang="en-GB" sz="1900" dirty="0" smtClean="0">
                <a:latin typeface="Times New Roman" panose="02020603050405020304" pitchFamily="18" charset="0"/>
                <a:cs typeface="Times New Roman" panose="02020603050405020304" pitchFamily="18" charset="0"/>
              </a:rPr>
              <a:t>Came whiffling through the </a:t>
            </a:r>
            <a:r>
              <a:rPr lang="en-GB" sz="1900" dirty="0" err="1" smtClean="0">
                <a:latin typeface="Times New Roman" panose="02020603050405020304" pitchFamily="18" charset="0"/>
                <a:cs typeface="Times New Roman" panose="02020603050405020304" pitchFamily="18" charset="0"/>
              </a:rPr>
              <a:t>tulgey</a:t>
            </a:r>
            <a:r>
              <a:rPr lang="en-GB" sz="1900" dirty="0" smtClean="0">
                <a:latin typeface="Times New Roman" panose="02020603050405020304" pitchFamily="18" charset="0"/>
                <a:cs typeface="Times New Roman" panose="02020603050405020304" pitchFamily="18" charset="0"/>
              </a:rPr>
              <a:t> wood, </a:t>
            </a:r>
          </a:p>
          <a:p>
            <a:r>
              <a:rPr lang="en-GB" sz="1900" dirty="0" smtClean="0">
                <a:latin typeface="Times New Roman" panose="02020603050405020304" pitchFamily="18" charset="0"/>
                <a:cs typeface="Times New Roman" panose="02020603050405020304" pitchFamily="18" charset="0"/>
              </a:rPr>
              <a:t>And burbled as it came!</a:t>
            </a:r>
            <a:endParaRPr lang="en-GB" dirty="0"/>
          </a:p>
        </p:txBody>
      </p:sp>
      <p:sp>
        <p:nvSpPr>
          <p:cNvPr id="3" name="Rectangle 2"/>
          <p:cNvSpPr/>
          <p:nvPr/>
        </p:nvSpPr>
        <p:spPr>
          <a:xfrm>
            <a:off x="4410645" y="332656"/>
            <a:ext cx="4572000" cy="4478149"/>
          </a:xfrm>
          <a:prstGeom prst="rect">
            <a:avLst/>
          </a:prstGeom>
        </p:spPr>
        <p:txBody>
          <a:bodyPr>
            <a:spAutoFit/>
          </a:bodyPr>
          <a:lstStyle/>
          <a:p>
            <a:r>
              <a:rPr lang="en-GB" dirty="0" smtClean="0"/>
              <a:t> </a:t>
            </a:r>
            <a:r>
              <a:rPr lang="en-GB" sz="1900" dirty="0" smtClean="0">
                <a:latin typeface="Times New Roman" panose="02020603050405020304" pitchFamily="18" charset="0"/>
                <a:cs typeface="Times New Roman" panose="02020603050405020304" pitchFamily="18" charset="0"/>
              </a:rPr>
              <a:t>One, two! One, two! And through and through</a:t>
            </a:r>
          </a:p>
          <a:p>
            <a:r>
              <a:rPr lang="en-GB" sz="1900" dirty="0" smtClean="0">
                <a:latin typeface="Times New Roman" panose="02020603050405020304" pitchFamily="18" charset="0"/>
                <a:cs typeface="Times New Roman" panose="02020603050405020304" pitchFamily="18" charset="0"/>
              </a:rPr>
              <a:t>The </a:t>
            </a:r>
            <a:r>
              <a:rPr lang="en-GB" sz="1900" dirty="0" err="1" smtClean="0">
                <a:latin typeface="Times New Roman" panose="02020603050405020304" pitchFamily="18" charset="0"/>
                <a:cs typeface="Times New Roman" panose="02020603050405020304" pitchFamily="18" charset="0"/>
              </a:rPr>
              <a:t>vorpal</a:t>
            </a:r>
            <a:r>
              <a:rPr lang="en-GB" sz="1900" dirty="0" smtClean="0">
                <a:latin typeface="Times New Roman" panose="02020603050405020304" pitchFamily="18" charset="0"/>
                <a:cs typeface="Times New Roman" panose="02020603050405020304" pitchFamily="18" charset="0"/>
              </a:rPr>
              <a:t> blade went snicker-snack!</a:t>
            </a:r>
          </a:p>
          <a:p>
            <a:r>
              <a:rPr lang="en-GB" sz="1900" dirty="0" smtClean="0">
                <a:latin typeface="Times New Roman" panose="02020603050405020304" pitchFamily="18" charset="0"/>
                <a:cs typeface="Times New Roman" panose="02020603050405020304" pitchFamily="18" charset="0"/>
              </a:rPr>
              <a:t>He left it dead, and with its head</a:t>
            </a:r>
          </a:p>
          <a:p>
            <a:r>
              <a:rPr lang="en-GB" sz="1900" dirty="0" smtClean="0">
                <a:latin typeface="Times New Roman" panose="02020603050405020304" pitchFamily="18" charset="0"/>
                <a:cs typeface="Times New Roman" panose="02020603050405020304" pitchFamily="18" charset="0"/>
              </a:rPr>
              <a:t>He went galumphing back.</a:t>
            </a:r>
          </a:p>
          <a:p>
            <a:r>
              <a:rPr lang="en-GB" sz="1900" dirty="0" smtClean="0">
                <a:latin typeface="Times New Roman" panose="02020603050405020304" pitchFamily="18" charset="0"/>
                <a:cs typeface="Times New Roman" panose="02020603050405020304" pitchFamily="18" charset="0"/>
              </a:rPr>
              <a:t> </a:t>
            </a:r>
          </a:p>
          <a:p>
            <a:r>
              <a:rPr lang="en-GB" sz="1900" dirty="0" smtClean="0">
                <a:latin typeface="Times New Roman" panose="02020603050405020304" pitchFamily="18" charset="0"/>
                <a:cs typeface="Times New Roman" panose="02020603050405020304" pitchFamily="18" charset="0"/>
              </a:rPr>
              <a:t>‘And hast thou slain the Jabberwock?</a:t>
            </a:r>
          </a:p>
          <a:p>
            <a:r>
              <a:rPr lang="en-GB" sz="1900" dirty="0" smtClean="0">
                <a:latin typeface="Times New Roman" panose="02020603050405020304" pitchFamily="18" charset="0"/>
                <a:cs typeface="Times New Roman" panose="02020603050405020304" pitchFamily="18" charset="0"/>
              </a:rPr>
              <a:t>Come to my arms, my beamish boy!</a:t>
            </a:r>
          </a:p>
          <a:p>
            <a:r>
              <a:rPr lang="en-GB" sz="1900" dirty="0" smtClean="0">
                <a:latin typeface="Times New Roman" panose="02020603050405020304" pitchFamily="18" charset="0"/>
                <a:cs typeface="Times New Roman" panose="02020603050405020304" pitchFamily="18" charset="0"/>
              </a:rPr>
              <a:t>O </a:t>
            </a:r>
            <a:r>
              <a:rPr lang="en-GB" sz="1900" dirty="0" err="1" smtClean="0">
                <a:latin typeface="Times New Roman" panose="02020603050405020304" pitchFamily="18" charset="0"/>
                <a:cs typeface="Times New Roman" panose="02020603050405020304" pitchFamily="18" charset="0"/>
              </a:rPr>
              <a:t>frabjous</a:t>
            </a:r>
            <a:r>
              <a:rPr lang="en-GB" sz="1900" dirty="0" smtClean="0">
                <a:latin typeface="Times New Roman" panose="02020603050405020304" pitchFamily="18" charset="0"/>
                <a:cs typeface="Times New Roman" panose="02020603050405020304" pitchFamily="18" charset="0"/>
              </a:rPr>
              <a:t> day! </a:t>
            </a:r>
            <a:r>
              <a:rPr lang="en-GB" sz="1900" dirty="0" err="1" smtClean="0">
                <a:latin typeface="Times New Roman" panose="02020603050405020304" pitchFamily="18" charset="0"/>
                <a:cs typeface="Times New Roman" panose="02020603050405020304" pitchFamily="18" charset="0"/>
              </a:rPr>
              <a:t>Callooh</a:t>
            </a:r>
            <a:r>
              <a:rPr lang="en-GB" sz="1900" dirty="0" smtClean="0">
                <a:latin typeface="Times New Roman" panose="02020603050405020304" pitchFamily="18" charset="0"/>
                <a:cs typeface="Times New Roman" panose="02020603050405020304" pitchFamily="18" charset="0"/>
              </a:rPr>
              <a:t>! </a:t>
            </a:r>
            <a:r>
              <a:rPr lang="en-GB" sz="1900" dirty="0" err="1" smtClean="0">
                <a:latin typeface="Times New Roman" panose="02020603050405020304" pitchFamily="18" charset="0"/>
                <a:cs typeface="Times New Roman" panose="02020603050405020304" pitchFamily="18" charset="0"/>
              </a:rPr>
              <a:t>Callay</a:t>
            </a:r>
            <a:r>
              <a:rPr lang="en-GB" sz="1900" dirty="0" smtClean="0">
                <a:latin typeface="Times New Roman" panose="02020603050405020304" pitchFamily="18" charset="0"/>
                <a:cs typeface="Times New Roman" panose="02020603050405020304" pitchFamily="18" charset="0"/>
              </a:rPr>
              <a:t>!’</a:t>
            </a:r>
          </a:p>
          <a:p>
            <a:r>
              <a:rPr lang="en-GB" sz="1900" dirty="0" smtClean="0">
                <a:latin typeface="Times New Roman" panose="02020603050405020304" pitchFamily="18" charset="0"/>
                <a:cs typeface="Times New Roman" panose="02020603050405020304" pitchFamily="18" charset="0"/>
              </a:rPr>
              <a:t>He chortled in his joy.</a:t>
            </a:r>
          </a:p>
          <a:p>
            <a:r>
              <a:rPr lang="en-GB" sz="1900" b="1" dirty="0" smtClean="0">
                <a:latin typeface="Times New Roman" panose="02020603050405020304" pitchFamily="18" charset="0"/>
                <a:cs typeface="Times New Roman" panose="02020603050405020304" pitchFamily="18" charset="0"/>
              </a:rPr>
              <a:t> </a:t>
            </a:r>
            <a:endParaRPr lang="en-GB" sz="1900" dirty="0" smtClean="0">
              <a:latin typeface="Times New Roman" panose="02020603050405020304" pitchFamily="18" charset="0"/>
              <a:cs typeface="Times New Roman" panose="02020603050405020304" pitchFamily="18" charset="0"/>
            </a:endParaRPr>
          </a:p>
          <a:p>
            <a:r>
              <a:rPr lang="en-GB" sz="1900" dirty="0" err="1" smtClean="0">
                <a:latin typeface="Times New Roman" panose="02020603050405020304" pitchFamily="18" charset="0"/>
                <a:cs typeface="Times New Roman" panose="02020603050405020304" pitchFamily="18" charset="0"/>
              </a:rPr>
              <a:t>‘Twas</a:t>
            </a:r>
            <a:r>
              <a:rPr lang="en-GB" sz="1900" dirty="0" smtClean="0">
                <a:latin typeface="Times New Roman" panose="02020603050405020304" pitchFamily="18" charset="0"/>
                <a:cs typeface="Times New Roman" panose="02020603050405020304" pitchFamily="18" charset="0"/>
              </a:rPr>
              <a:t> </a:t>
            </a:r>
            <a:r>
              <a:rPr lang="en-GB" sz="1900" dirty="0" err="1" smtClean="0">
                <a:latin typeface="Times New Roman" panose="02020603050405020304" pitchFamily="18" charset="0"/>
                <a:cs typeface="Times New Roman" panose="02020603050405020304" pitchFamily="18" charset="0"/>
              </a:rPr>
              <a:t>brillig</a:t>
            </a:r>
            <a:r>
              <a:rPr lang="en-GB" sz="1900" dirty="0" smtClean="0">
                <a:latin typeface="Times New Roman" panose="02020603050405020304" pitchFamily="18" charset="0"/>
                <a:cs typeface="Times New Roman" panose="02020603050405020304" pitchFamily="18" charset="0"/>
              </a:rPr>
              <a:t>, and the </a:t>
            </a:r>
            <a:r>
              <a:rPr lang="en-GB" sz="1900" dirty="0" err="1" smtClean="0">
                <a:latin typeface="Times New Roman" panose="02020603050405020304" pitchFamily="18" charset="0"/>
                <a:cs typeface="Times New Roman" panose="02020603050405020304" pitchFamily="18" charset="0"/>
              </a:rPr>
              <a:t>slithy</a:t>
            </a:r>
            <a:r>
              <a:rPr lang="en-GB" sz="1900" dirty="0" smtClean="0">
                <a:latin typeface="Times New Roman" panose="02020603050405020304" pitchFamily="18" charset="0"/>
                <a:cs typeface="Times New Roman" panose="02020603050405020304" pitchFamily="18" charset="0"/>
              </a:rPr>
              <a:t> </a:t>
            </a:r>
            <a:r>
              <a:rPr lang="en-GB" sz="1900" dirty="0" err="1" smtClean="0">
                <a:latin typeface="Times New Roman" panose="02020603050405020304" pitchFamily="18" charset="0"/>
                <a:cs typeface="Times New Roman" panose="02020603050405020304" pitchFamily="18" charset="0"/>
              </a:rPr>
              <a:t>toves</a:t>
            </a:r>
            <a:endParaRPr lang="en-GB" sz="1900" dirty="0" smtClean="0">
              <a:latin typeface="Times New Roman" panose="02020603050405020304" pitchFamily="18" charset="0"/>
              <a:cs typeface="Times New Roman" panose="02020603050405020304" pitchFamily="18" charset="0"/>
            </a:endParaRPr>
          </a:p>
          <a:p>
            <a:r>
              <a:rPr lang="en-GB" sz="1900" dirty="0" smtClean="0">
                <a:latin typeface="Times New Roman" panose="02020603050405020304" pitchFamily="18" charset="0"/>
                <a:cs typeface="Times New Roman" panose="02020603050405020304" pitchFamily="18" charset="0"/>
              </a:rPr>
              <a:t>Did gyre and </a:t>
            </a:r>
            <a:r>
              <a:rPr lang="en-GB" sz="1900" dirty="0" err="1" smtClean="0">
                <a:latin typeface="Times New Roman" panose="02020603050405020304" pitchFamily="18" charset="0"/>
                <a:cs typeface="Times New Roman" panose="02020603050405020304" pitchFamily="18" charset="0"/>
              </a:rPr>
              <a:t>gimble</a:t>
            </a:r>
            <a:r>
              <a:rPr lang="en-GB" sz="1900" dirty="0" smtClean="0">
                <a:latin typeface="Times New Roman" panose="02020603050405020304" pitchFamily="18" charset="0"/>
                <a:cs typeface="Times New Roman" panose="02020603050405020304" pitchFamily="18" charset="0"/>
              </a:rPr>
              <a:t> in the </a:t>
            </a:r>
            <a:r>
              <a:rPr lang="en-GB" sz="1900" dirty="0" err="1" smtClean="0">
                <a:latin typeface="Times New Roman" panose="02020603050405020304" pitchFamily="18" charset="0"/>
                <a:cs typeface="Times New Roman" panose="02020603050405020304" pitchFamily="18" charset="0"/>
              </a:rPr>
              <a:t>wabe</a:t>
            </a:r>
            <a:r>
              <a:rPr lang="en-GB" sz="1900" dirty="0" smtClean="0">
                <a:latin typeface="Times New Roman" panose="02020603050405020304" pitchFamily="18" charset="0"/>
                <a:cs typeface="Times New Roman" panose="02020603050405020304" pitchFamily="18" charset="0"/>
              </a:rPr>
              <a:t>;</a:t>
            </a:r>
          </a:p>
          <a:p>
            <a:r>
              <a:rPr lang="en-GB" sz="1900" dirty="0" smtClean="0">
                <a:latin typeface="Times New Roman" panose="02020603050405020304" pitchFamily="18" charset="0"/>
                <a:cs typeface="Times New Roman" panose="02020603050405020304" pitchFamily="18" charset="0"/>
              </a:rPr>
              <a:t>All </a:t>
            </a:r>
            <a:r>
              <a:rPr lang="en-GB" sz="1900" dirty="0" err="1" smtClean="0">
                <a:latin typeface="Times New Roman" panose="02020603050405020304" pitchFamily="18" charset="0"/>
                <a:cs typeface="Times New Roman" panose="02020603050405020304" pitchFamily="18" charset="0"/>
              </a:rPr>
              <a:t>mimsy</a:t>
            </a:r>
            <a:r>
              <a:rPr lang="en-GB" sz="1900" dirty="0" smtClean="0">
                <a:latin typeface="Times New Roman" panose="02020603050405020304" pitchFamily="18" charset="0"/>
                <a:cs typeface="Times New Roman" panose="02020603050405020304" pitchFamily="18" charset="0"/>
              </a:rPr>
              <a:t> were the </a:t>
            </a:r>
            <a:r>
              <a:rPr lang="en-GB" sz="1900" dirty="0" err="1" smtClean="0">
                <a:latin typeface="Times New Roman" panose="02020603050405020304" pitchFamily="18" charset="0"/>
                <a:cs typeface="Times New Roman" panose="02020603050405020304" pitchFamily="18" charset="0"/>
              </a:rPr>
              <a:t>borogroves</a:t>
            </a:r>
            <a:r>
              <a:rPr lang="en-GB" sz="1900" dirty="0" smtClean="0">
                <a:latin typeface="Times New Roman" panose="02020603050405020304" pitchFamily="18" charset="0"/>
                <a:cs typeface="Times New Roman" panose="02020603050405020304" pitchFamily="18" charset="0"/>
              </a:rPr>
              <a:t>,</a:t>
            </a:r>
          </a:p>
          <a:p>
            <a:r>
              <a:rPr lang="en-GB" sz="1900" dirty="0" smtClean="0">
                <a:latin typeface="Times New Roman" panose="02020603050405020304" pitchFamily="18" charset="0"/>
                <a:cs typeface="Times New Roman" panose="02020603050405020304" pitchFamily="18" charset="0"/>
              </a:rPr>
              <a:t>And the </a:t>
            </a:r>
            <a:r>
              <a:rPr lang="en-GB" sz="1900" dirty="0" err="1" smtClean="0">
                <a:latin typeface="Times New Roman" panose="02020603050405020304" pitchFamily="18" charset="0"/>
                <a:cs typeface="Times New Roman" panose="02020603050405020304" pitchFamily="18" charset="0"/>
              </a:rPr>
              <a:t>mome</a:t>
            </a:r>
            <a:r>
              <a:rPr lang="en-GB" sz="1900" dirty="0" smtClean="0">
                <a:latin typeface="Times New Roman" panose="02020603050405020304" pitchFamily="18" charset="0"/>
                <a:cs typeface="Times New Roman" panose="02020603050405020304" pitchFamily="18" charset="0"/>
              </a:rPr>
              <a:t> </a:t>
            </a:r>
            <a:r>
              <a:rPr lang="en-GB" sz="1900" dirty="0" err="1" smtClean="0">
                <a:latin typeface="Times New Roman" panose="02020603050405020304" pitchFamily="18" charset="0"/>
                <a:cs typeface="Times New Roman" panose="02020603050405020304" pitchFamily="18" charset="0"/>
              </a:rPr>
              <a:t>raths</a:t>
            </a:r>
            <a:r>
              <a:rPr lang="en-GB" sz="1900" dirty="0" smtClean="0">
                <a:latin typeface="Times New Roman" panose="02020603050405020304" pitchFamily="18" charset="0"/>
                <a:cs typeface="Times New Roman" panose="02020603050405020304" pitchFamily="18" charset="0"/>
              </a:rPr>
              <a:t> </a:t>
            </a:r>
            <a:r>
              <a:rPr lang="en-GB" sz="1900" dirty="0" err="1" smtClean="0">
                <a:latin typeface="Times New Roman" panose="02020603050405020304" pitchFamily="18" charset="0"/>
                <a:cs typeface="Times New Roman" panose="02020603050405020304" pitchFamily="18" charset="0"/>
              </a:rPr>
              <a:t>outgrabe</a:t>
            </a:r>
            <a:r>
              <a:rPr lang="en-GB" sz="1900" dirty="0" smtClean="0">
                <a:latin typeface="Times New Roman" panose="02020603050405020304" pitchFamily="18" charset="0"/>
                <a:cs typeface="Times New Roman" panose="02020603050405020304" pitchFamily="18" charset="0"/>
              </a:rPr>
              <a:t>.</a:t>
            </a:r>
            <a:endParaRPr lang="en-GB" sz="1900" dirty="0">
              <a:latin typeface="Times New Roman" panose="02020603050405020304" pitchFamily="18" charset="0"/>
              <a:cs typeface="Times New Roman" panose="02020603050405020304" pitchFamily="18" charset="0"/>
            </a:endParaRPr>
          </a:p>
        </p:txBody>
      </p:sp>
      <p:sp>
        <p:nvSpPr>
          <p:cNvPr id="5" name="Rectangle 4"/>
          <p:cNvSpPr/>
          <p:nvPr/>
        </p:nvSpPr>
        <p:spPr>
          <a:xfrm rot="19768430">
            <a:off x="-443622" y="2897753"/>
            <a:ext cx="9785051"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rgbClr val="FFC000"/>
                </a:solidFill>
                <a:latin typeface="Segoe Script" panose="030B0504020000000003" pitchFamily="66" charset="0"/>
              </a:rPr>
              <a:t>Sausage, mash and bacon</a:t>
            </a:r>
            <a:endParaRPr lang="en-US" sz="5400" b="1" dirty="0">
              <a:ln w="22225">
                <a:solidFill>
                  <a:schemeClr val="accent2"/>
                </a:solidFill>
                <a:prstDash val="solid"/>
              </a:ln>
              <a:solidFill>
                <a:srgbClr val="FFC000"/>
              </a:solidFill>
              <a:latin typeface="Segoe Script" panose="030B0504020000000003" pitchFamily="66" charset="0"/>
            </a:endParaRPr>
          </a:p>
        </p:txBody>
      </p:sp>
    </p:spTree>
    <p:extLst>
      <p:ext uri="{BB962C8B-B14F-4D97-AF65-F5344CB8AC3E}">
        <p14:creationId xmlns:p14="http://schemas.microsoft.com/office/powerpoint/2010/main" val="388166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9">
            <a:extLst>
              <a:ext uri="{FF2B5EF4-FFF2-40B4-BE49-F238E27FC236}">
                <a16:creationId xmlns:a16="http://schemas.microsoft.com/office/drawing/2014/main" id="{C99D61FD-99CA-974C-9B3B-0389C36DF3AF}"/>
              </a:ext>
            </a:extLst>
          </p:cNvPr>
          <p:cNvPicPr>
            <a:picLocks noChangeAspect="1"/>
          </p:cNvPicPr>
          <p:nvPr/>
        </p:nvPicPr>
        <p:blipFill>
          <a:blip r:embed="rId2" cstate="print">
            <a:extLst>
              <a:ext uri="{28A0092B-C50C-407E-A947-70E740481C1C}">
                <a14:useLocalDpi xmlns:a14="http://schemas.microsoft.com/office/drawing/2010/main" val="0"/>
              </a:ext>
            </a:extLst>
          </a:blip>
          <a:srcRect b="14565"/>
          <a:stretch>
            <a:fillRect/>
          </a:stretch>
        </p:blipFill>
        <p:spPr bwMode="auto">
          <a:xfrm>
            <a:off x="5642372" y="2772966"/>
            <a:ext cx="1699022" cy="282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30">
            <a:extLst>
              <a:ext uri="{FF2B5EF4-FFF2-40B4-BE49-F238E27FC236}">
                <a16:creationId xmlns:a16="http://schemas.microsoft.com/office/drawing/2014/main" id="{C5EC7D44-759A-3B4F-B4C7-724564CD3DC4}"/>
              </a:ext>
            </a:extLst>
          </p:cNvPr>
          <p:cNvGrpSpPr>
            <a:grpSpLocks/>
          </p:cNvGrpSpPr>
          <p:nvPr/>
        </p:nvGrpSpPr>
        <p:grpSpPr bwMode="auto">
          <a:xfrm>
            <a:off x="1972866" y="2636045"/>
            <a:ext cx="3105150" cy="2745581"/>
            <a:chOff x="1213850" y="2395828"/>
            <a:chExt cx="4113443" cy="3636397"/>
          </a:xfrm>
        </p:grpSpPr>
        <p:pic>
          <p:nvPicPr>
            <p:cNvPr id="16390" name="Picture 6">
              <a:extLst>
                <a:ext uri="{FF2B5EF4-FFF2-40B4-BE49-F238E27FC236}">
                  <a16:creationId xmlns:a16="http://schemas.microsoft.com/office/drawing/2014/main" id="{F93246ED-D9AF-9745-993B-072417BC1940}"/>
                </a:ext>
              </a:extLst>
            </p:cNvPr>
            <p:cNvPicPr>
              <a:picLocks noChangeAspect="1"/>
            </p:cNvPicPr>
            <p:nvPr/>
          </p:nvPicPr>
          <p:blipFill>
            <a:blip r:embed="rId3" cstate="print">
              <a:extLst>
                <a:ext uri="{28A0092B-C50C-407E-A947-70E740481C1C}">
                  <a14:useLocalDpi xmlns:a14="http://schemas.microsoft.com/office/drawing/2010/main" val="0"/>
                </a:ext>
              </a:extLst>
            </a:blip>
            <a:srcRect r="55823"/>
            <a:stretch>
              <a:fillRect/>
            </a:stretch>
          </p:blipFill>
          <p:spPr bwMode="auto">
            <a:xfrm>
              <a:off x="2223660" y="3143023"/>
              <a:ext cx="1249949" cy="286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7CCAC6CD-A516-C244-84A0-82C3B97C3CCE}"/>
                </a:ext>
              </a:extLst>
            </p:cNvPr>
            <p:cNvSpPr/>
            <p:nvPr/>
          </p:nvSpPr>
          <p:spPr>
            <a:xfrm>
              <a:off x="3213791" y="2553521"/>
              <a:ext cx="613546" cy="61500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e</a:t>
              </a:r>
            </a:p>
          </p:txBody>
        </p:sp>
        <p:sp>
          <p:nvSpPr>
            <p:cNvPr id="20" name="Oval 19">
              <a:extLst>
                <a:ext uri="{FF2B5EF4-FFF2-40B4-BE49-F238E27FC236}">
                  <a16:creationId xmlns:a16="http://schemas.microsoft.com/office/drawing/2014/main" id="{30E68FE0-03AE-FD4A-9C2C-0F53D6E01D63}"/>
                </a:ext>
              </a:extLst>
            </p:cNvPr>
            <p:cNvSpPr/>
            <p:nvPr/>
          </p:nvSpPr>
          <p:spPr>
            <a:xfrm>
              <a:off x="4242152" y="2574021"/>
              <a:ext cx="613546" cy="61342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r</a:t>
              </a:r>
            </a:p>
          </p:txBody>
        </p:sp>
        <p:sp>
          <p:nvSpPr>
            <p:cNvPr id="21" name="Oval 20">
              <a:extLst>
                <a:ext uri="{FF2B5EF4-FFF2-40B4-BE49-F238E27FC236}">
                  <a16:creationId xmlns:a16="http://schemas.microsoft.com/office/drawing/2014/main" id="{6E2B5DA1-17C6-0A42-838B-CE240685EE05}"/>
                </a:ext>
              </a:extLst>
            </p:cNvPr>
            <p:cNvSpPr/>
            <p:nvPr/>
          </p:nvSpPr>
          <p:spPr>
            <a:xfrm>
              <a:off x="4712169" y="3302562"/>
              <a:ext cx="615124" cy="61500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r</a:t>
              </a:r>
            </a:p>
          </p:txBody>
        </p:sp>
        <p:sp>
          <p:nvSpPr>
            <p:cNvPr id="22" name="Oval 21">
              <a:extLst>
                <a:ext uri="{FF2B5EF4-FFF2-40B4-BE49-F238E27FC236}">
                  <a16:creationId xmlns:a16="http://schemas.microsoft.com/office/drawing/2014/main" id="{BD6F6B76-BA48-3044-8E22-ABA659E45E75}"/>
                </a:ext>
              </a:extLst>
            </p:cNvPr>
            <p:cNvSpPr/>
            <p:nvPr/>
          </p:nvSpPr>
          <p:spPr>
            <a:xfrm>
              <a:off x="4675892" y="4267643"/>
              <a:ext cx="615124" cy="61500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n</a:t>
              </a:r>
            </a:p>
          </p:txBody>
        </p:sp>
        <p:sp>
          <p:nvSpPr>
            <p:cNvPr id="23" name="Oval 22">
              <a:extLst>
                <a:ext uri="{FF2B5EF4-FFF2-40B4-BE49-F238E27FC236}">
                  <a16:creationId xmlns:a16="http://schemas.microsoft.com/office/drawing/2014/main" id="{1C038E18-A406-C646-843B-F9882496EC1A}"/>
                </a:ext>
              </a:extLst>
            </p:cNvPr>
            <p:cNvSpPr/>
            <p:nvPr/>
          </p:nvSpPr>
          <p:spPr>
            <a:xfrm>
              <a:off x="2335267" y="2395828"/>
              <a:ext cx="613547" cy="61500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e</a:t>
              </a:r>
            </a:p>
          </p:txBody>
        </p:sp>
        <p:sp>
          <p:nvSpPr>
            <p:cNvPr id="24" name="Oval 23">
              <a:extLst>
                <a:ext uri="{FF2B5EF4-FFF2-40B4-BE49-F238E27FC236}">
                  <a16:creationId xmlns:a16="http://schemas.microsoft.com/office/drawing/2014/main" id="{3913481A-22A2-D145-9175-51D389968079}"/>
                </a:ext>
              </a:extLst>
            </p:cNvPr>
            <p:cNvSpPr/>
            <p:nvPr/>
          </p:nvSpPr>
          <p:spPr>
            <a:xfrm>
              <a:off x="1532453" y="2684406"/>
              <a:ext cx="615124" cy="61500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t</a:t>
              </a:r>
            </a:p>
          </p:txBody>
        </p:sp>
        <p:sp>
          <p:nvSpPr>
            <p:cNvPr id="25" name="Oval 24">
              <a:extLst>
                <a:ext uri="{FF2B5EF4-FFF2-40B4-BE49-F238E27FC236}">
                  <a16:creationId xmlns:a16="http://schemas.microsoft.com/office/drawing/2014/main" id="{525539C5-DF10-044D-A24F-941BE62144F1}"/>
                </a:ext>
              </a:extLst>
            </p:cNvPr>
            <p:cNvSpPr/>
            <p:nvPr/>
          </p:nvSpPr>
          <p:spPr>
            <a:xfrm>
              <a:off x="1213850" y="3493370"/>
              <a:ext cx="615124" cy="61500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e</a:t>
              </a:r>
            </a:p>
          </p:txBody>
        </p:sp>
        <p:sp>
          <p:nvSpPr>
            <p:cNvPr id="26" name="Oval 25">
              <a:extLst>
                <a:ext uri="{FF2B5EF4-FFF2-40B4-BE49-F238E27FC236}">
                  <a16:creationId xmlns:a16="http://schemas.microsoft.com/office/drawing/2014/main" id="{8ED9751D-0AD5-7F41-A55A-F6E17549D092}"/>
                </a:ext>
              </a:extLst>
            </p:cNvPr>
            <p:cNvSpPr/>
            <p:nvPr/>
          </p:nvSpPr>
          <p:spPr>
            <a:xfrm>
              <a:off x="1532453" y="4308643"/>
              <a:ext cx="615124" cy="61342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a:t>
              </a:r>
            </a:p>
          </p:txBody>
        </p:sp>
        <p:pic>
          <p:nvPicPr>
            <p:cNvPr id="16399" name="Picture 27">
              <a:extLst>
                <a:ext uri="{FF2B5EF4-FFF2-40B4-BE49-F238E27FC236}">
                  <a16:creationId xmlns:a16="http://schemas.microsoft.com/office/drawing/2014/main" id="{D517536F-1B00-0547-9659-E60ACE2DDC3D}"/>
                </a:ext>
              </a:extLst>
            </p:cNvPr>
            <p:cNvPicPr>
              <a:picLocks noChangeAspect="1"/>
            </p:cNvPicPr>
            <p:nvPr/>
          </p:nvPicPr>
          <p:blipFill>
            <a:blip r:embed="rId4" cstate="print">
              <a:extLst>
                <a:ext uri="{28A0092B-C50C-407E-A947-70E740481C1C}">
                  <a14:useLocalDpi xmlns:a14="http://schemas.microsoft.com/office/drawing/2010/main" val="0"/>
                </a:ext>
              </a:extLst>
            </a:blip>
            <a:srcRect l="60693"/>
            <a:stretch>
              <a:fillRect/>
            </a:stretch>
          </p:blipFill>
          <p:spPr bwMode="auto">
            <a:xfrm>
              <a:off x="3498632" y="3168632"/>
              <a:ext cx="1112158" cy="286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Rectangle 28">
            <a:extLst>
              <a:ext uri="{FF2B5EF4-FFF2-40B4-BE49-F238E27FC236}">
                <a16:creationId xmlns:a16="http://schemas.microsoft.com/office/drawing/2014/main" id="{93E2AE92-1143-6048-A627-A1FC67841990}"/>
              </a:ext>
            </a:extLst>
          </p:cNvPr>
          <p:cNvSpPr>
            <a:spLocks noChangeArrowheads="1"/>
          </p:cNvSpPr>
          <p:nvPr/>
        </p:nvSpPr>
        <p:spPr bwMode="auto">
          <a:xfrm>
            <a:off x="5788819" y="3114675"/>
            <a:ext cx="14061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350" b="1" dirty="0">
                <a:solidFill>
                  <a:schemeClr val="tx1"/>
                </a:solidFill>
                <a:latin typeface="Arial" panose="020B0604020202020204" pitchFamily="34" charset="0"/>
                <a:cs typeface="Arial" panose="020B0604020202020204" pitchFamily="34" charset="0"/>
              </a:rPr>
              <a:t>Clue: </a:t>
            </a:r>
          </a:p>
          <a:p>
            <a:pPr algn="ctr" eaLnBrk="1" hangingPunct="1">
              <a:lnSpc>
                <a:spcPct val="100000"/>
              </a:lnSpc>
              <a:spcBef>
                <a:spcPct val="0"/>
              </a:spcBef>
              <a:buFontTx/>
              <a:buNone/>
            </a:pPr>
            <a:r>
              <a:rPr lang="en-GB" altLang="en-US" sz="1350" dirty="0">
                <a:solidFill>
                  <a:schemeClr val="tx1"/>
                </a:solidFill>
                <a:latin typeface="Arial" panose="020B0604020202020204" pitchFamily="34" charset="0"/>
                <a:cs typeface="Arial" panose="020B0604020202020204" pitchFamily="34" charset="0"/>
              </a:rPr>
              <a:t> To go back </a:t>
            </a:r>
          </a:p>
          <a:p>
            <a:pPr algn="ctr" eaLnBrk="1" hangingPunct="1">
              <a:lnSpc>
                <a:spcPct val="100000"/>
              </a:lnSpc>
              <a:spcBef>
                <a:spcPct val="0"/>
              </a:spcBef>
              <a:buFontTx/>
              <a:buNone/>
            </a:pPr>
            <a:r>
              <a:rPr lang="en-GB" altLang="en-US" sz="1350" dirty="0">
                <a:solidFill>
                  <a:schemeClr val="tx1"/>
                </a:solidFill>
                <a:latin typeface="Arial" panose="020B0604020202020204" pitchFamily="34" charset="0"/>
                <a:cs typeface="Arial" panose="020B0604020202020204" pitchFamily="34" charset="0"/>
              </a:rPr>
              <a:t>into the same building.</a:t>
            </a:r>
          </a:p>
        </p:txBody>
      </p:sp>
      <p:sp>
        <p:nvSpPr>
          <p:cNvPr id="16389" name="Rectangle 17">
            <a:extLst>
              <a:ext uri="{FF2B5EF4-FFF2-40B4-BE49-F238E27FC236}">
                <a16:creationId xmlns:a16="http://schemas.microsoft.com/office/drawing/2014/main" id="{B80E9184-2256-C940-8903-13A19C9A1FA2}"/>
              </a:ext>
            </a:extLst>
          </p:cNvPr>
          <p:cNvSpPr>
            <a:spLocks noChangeArrowheads="1"/>
          </p:cNvSpPr>
          <p:nvPr/>
        </p:nvSpPr>
        <p:spPr bwMode="auto">
          <a:xfrm>
            <a:off x="188714" y="971920"/>
            <a:ext cx="88055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100" dirty="0">
                <a:solidFill>
                  <a:schemeClr val="tx1"/>
                </a:solidFill>
                <a:latin typeface="Arial" panose="020B0604020202020204" pitchFamily="34" charset="0"/>
                <a:cs typeface="Arial" panose="020B0604020202020204" pitchFamily="34" charset="0"/>
              </a:rPr>
              <a:t>Jake and Rowena have been juggling with some of your spelling words. </a:t>
            </a:r>
          </a:p>
          <a:p>
            <a:pPr eaLnBrk="1" hangingPunct="1">
              <a:lnSpc>
                <a:spcPct val="100000"/>
              </a:lnSpc>
              <a:spcBef>
                <a:spcPct val="0"/>
              </a:spcBef>
              <a:buFontTx/>
              <a:buNone/>
            </a:pPr>
            <a:endParaRPr lang="en-GB" altLang="en-US" sz="2100" dirty="0">
              <a:solidFill>
                <a:schemeClr val="tx1"/>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GB" altLang="en-US" sz="2100" dirty="0">
                <a:solidFill>
                  <a:schemeClr val="tx1"/>
                </a:solidFill>
                <a:latin typeface="Arial" panose="020B0604020202020204" pitchFamily="34" charset="0"/>
                <a:cs typeface="Arial" panose="020B0604020202020204" pitchFamily="34" charset="0"/>
              </a:rPr>
              <a:t>Can you work with a partner to figure out what they might be? </a:t>
            </a:r>
          </a:p>
          <a:p>
            <a:pPr eaLnBrk="1" hangingPunct="1">
              <a:lnSpc>
                <a:spcPct val="100000"/>
              </a:lnSpc>
              <a:spcBef>
                <a:spcPct val="0"/>
              </a:spcBef>
              <a:buFontTx/>
              <a:buNone/>
            </a:pPr>
            <a:r>
              <a:rPr lang="en-GB" altLang="en-US" sz="2100" dirty="0">
                <a:solidFill>
                  <a:schemeClr val="tx1"/>
                </a:solidFill>
                <a:latin typeface="Arial" panose="020B0604020202020204" pitchFamily="34" charset="0"/>
                <a:cs typeface="Arial" panose="020B0604020202020204" pitchFamily="34" charset="0"/>
              </a:rPr>
              <a:t>(Don’t forget that they are all hyphenated prefix words.)</a:t>
            </a:r>
          </a:p>
        </p:txBody>
      </p:sp>
    </p:spTree>
    <p:extLst>
      <p:ext uri="{BB962C8B-B14F-4D97-AF65-F5344CB8AC3E}">
        <p14:creationId xmlns:p14="http://schemas.microsoft.com/office/powerpoint/2010/main" val="716775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387517-901D-444B-B474-4BAB6F23FFAE}"/>
              </a:ext>
            </a:extLst>
          </p:cNvPr>
          <p:cNvSpPr/>
          <p:nvPr/>
        </p:nvSpPr>
        <p:spPr>
          <a:xfrm>
            <a:off x="1709738" y="2531269"/>
            <a:ext cx="5724525" cy="2895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8" name="Oval 7">
            <a:extLst>
              <a:ext uri="{FF2B5EF4-FFF2-40B4-BE49-F238E27FC236}">
                <a16:creationId xmlns:a16="http://schemas.microsoft.com/office/drawing/2014/main" id="{AE79A35C-C2A0-754D-9436-95CB5936CA5E}"/>
              </a:ext>
            </a:extLst>
          </p:cNvPr>
          <p:cNvSpPr/>
          <p:nvPr/>
        </p:nvSpPr>
        <p:spPr>
          <a:xfrm>
            <a:off x="5469733"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t</a:t>
            </a:r>
          </a:p>
        </p:txBody>
      </p:sp>
      <p:sp>
        <p:nvSpPr>
          <p:cNvPr id="19" name="Oval 18">
            <a:extLst>
              <a:ext uri="{FF2B5EF4-FFF2-40B4-BE49-F238E27FC236}">
                <a16:creationId xmlns:a16="http://schemas.microsoft.com/office/drawing/2014/main" id="{D0273DB3-974A-CF46-A496-62F9134418D0}"/>
              </a:ext>
            </a:extLst>
          </p:cNvPr>
          <p:cNvSpPr/>
          <p:nvPr/>
        </p:nvSpPr>
        <p:spPr>
          <a:xfrm>
            <a:off x="6221016"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e</a:t>
            </a:r>
          </a:p>
        </p:txBody>
      </p:sp>
      <p:sp>
        <p:nvSpPr>
          <p:cNvPr id="20" name="Oval 19">
            <a:extLst>
              <a:ext uri="{FF2B5EF4-FFF2-40B4-BE49-F238E27FC236}">
                <a16:creationId xmlns:a16="http://schemas.microsoft.com/office/drawing/2014/main" id="{C9031D55-B96A-C84B-834A-EE834DA36149}"/>
              </a:ext>
            </a:extLst>
          </p:cNvPr>
          <p:cNvSpPr/>
          <p:nvPr/>
        </p:nvSpPr>
        <p:spPr>
          <a:xfrm>
            <a:off x="6973491"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r</a:t>
            </a:r>
          </a:p>
        </p:txBody>
      </p:sp>
      <p:sp>
        <p:nvSpPr>
          <p:cNvPr id="23" name="Oval 22">
            <a:extLst>
              <a:ext uri="{FF2B5EF4-FFF2-40B4-BE49-F238E27FC236}">
                <a16:creationId xmlns:a16="http://schemas.microsoft.com/office/drawing/2014/main" id="{F99248EF-29D3-1147-955A-A936AD1FEB9E}"/>
              </a:ext>
            </a:extLst>
          </p:cNvPr>
          <p:cNvSpPr/>
          <p:nvPr/>
        </p:nvSpPr>
        <p:spPr>
          <a:xfrm>
            <a:off x="4717258"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n</a:t>
            </a:r>
          </a:p>
        </p:txBody>
      </p:sp>
      <p:sp>
        <p:nvSpPr>
          <p:cNvPr id="24" name="Oval 23">
            <a:extLst>
              <a:ext uri="{FF2B5EF4-FFF2-40B4-BE49-F238E27FC236}">
                <a16:creationId xmlns:a16="http://schemas.microsoft.com/office/drawing/2014/main" id="{DDAE82DE-78FC-7F40-9339-85915F0696C2}"/>
              </a:ext>
            </a:extLst>
          </p:cNvPr>
          <p:cNvSpPr/>
          <p:nvPr/>
        </p:nvSpPr>
        <p:spPr>
          <a:xfrm>
            <a:off x="3965972"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e</a:t>
            </a:r>
          </a:p>
        </p:txBody>
      </p:sp>
      <p:sp>
        <p:nvSpPr>
          <p:cNvPr id="25" name="Oval 24">
            <a:extLst>
              <a:ext uri="{FF2B5EF4-FFF2-40B4-BE49-F238E27FC236}">
                <a16:creationId xmlns:a16="http://schemas.microsoft.com/office/drawing/2014/main" id="{5089EB84-F83A-914B-9EAC-859921B16A47}"/>
              </a:ext>
            </a:extLst>
          </p:cNvPr>
          <p:cNvSpPr/>
          <p:nvPr/>
        </p:nvSpPr>
        <p:spPr>
          <a:xfrm>
            <a:off x="3213497"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a:t>
            </a:r>
          </a:p>
        </p:txBody>
      </p:sp>
      <p:sp>
        <p:nvSpPr>
          <p:cNvPr id="26" name="Oval 25">
            <a:extLst>
              <a:ext uri="{FF2B5EF4-FFF2-40B4-BE49-F238E27FC236}">
                <a16:creationId xmlns:a16="http://schemas.microsoft.com/office/drawing/2014/main" id="{3D7C7D29-7B66-704A-9284-99370D051418}"/>
              </a:ext>
            </a:extLst>
          </p:cNvPr>
          <p:cNvSpPr/>
          <p:nvPr/>
        </p:nvSpPr>
        <p:spPr>
          <a:xfrm>
            <a:off x="2462214"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e</a:t>
            </a:r>
          </a:p>
        </p:txBody>
      </p:sp>
      <p:sp>
        <p:nvSpPr>
          <p:cNvPr id="27" name="Oval 26">
            <a:extLst>
              <a:ext uri="{FF2B5EF4-FFF2-40B4-BE49-F238E27FC236}">
                <a16:creationId xmlns:a16="http://schemas.microsoft.com/office/drawing/2014/main" id="{2971C82A-AA56-1F4A-A5EF-D7E70971A9A3}"/>
              </a:ext>
            </a:extLst>
          </p:cNvPr>
          <p:cNvSpPr/>
          <p:nvPr/>
        </p:nvSpPr>
        <p:spPr>
          <a:xfrm>
            <a:off x="1709739"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r</a:t>
            </a:r>
          </a:p>
        </p:txBody>
      </p:sp>
      <p:pic>
        <p:nvPicPr>
          <p:cNvPr id="17419" name="Picture 1">
            <a:extLst>
              <a:ext uri="{FF2B5EF4-FFF2-40B4-BE49-F238E27FC236}">
                <a16:creationId xmlns:a16="http://schemas.microsoft.com/office/drawing/2014/main" id="{D3F84059-73AF-5045-9F04-CE283DA55A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4855" y="2340769"/>
            <a:ext cx="3874294"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5570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9">
            <a:extLst>
              <a:ext uri="{FF2B5EF4-FFF2-40B4-BE49-F238E27FC236}">
                <a16:creationId xmlns:a16="http://schemas.microsoft.com/office/drawing/2014/main" id="{BC1BD9A1-30B8-EF49-B8B1-304A43F4F92D}"/>
              </a:ext>
            </a:extLst>
          </p:cNvPr>
          <p:cNvPicPr>
            <a:picLocks noChangeAspect="1"/>
          </p:cNvPicPr>
          <p:nvPr/>
        </p:nvPicPr>
        <p:blipFill>
          <a:blip r:embed="rId2" cstate="print">
            <a:extLst>
              <a:ext uri="{28A0092B-C50C-407E-A947-70E740481C1C}">
                <a14:useLocalDpi xmlns:a14="http://schemas.microsoft.com/office/drawing/2010/main" val="0"/>
              </a:ext>
            </a:extLst>
          </a:blip>
          <a:srcRect b="14565"/>
          <a:stretch>
            <a:fillRect/>
          </a:stretch>
        </p:blipFill>
        <p:spPr bwMode="auto">
          <a:xfrm>
            <a:off x="5642372" y="2772966"/>
            <a:ext cx="1699022" cy="282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a:extLst>
              <a:ext uri="{FF2B5EF4-FFF2-40B4-BE49-F238E27FC236}">
                <a16:creationId xmlns:a16="http://schemas.microsoft.com/office/drawing/2014/main" id="{D5627DF3-B64A-744B-898B-8250500573EC}"/>
              </a:ext>
            </a:extLst>
          </p:cNvPr>
          <p:cNvSpPr>
            <a:spLocks noChangeArrowheads="1"/>
          </p:cNvSpPr>
          <p:nvPr/>
        </p:nvSpPr>
        <p:spPr bwMode="auto">
          <a:xfrm>
            <a:off x="5788819" y="3114676"/>
            <a:ext cx="1406129"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350" b="1" dirty="0">
                <a:solidFill>
                  <a:schemeClr val="tx1"/>
                </a:solidFill>
                <a:latin typeface="Arial" panose="020B0604020202020204" pitchFamily="34" charset="0"/>
                <a:cs typeface="Arial" panose="020B0604020202020204" pitchFamily="34" charset="0"/>
              </a:rPr>
              <a:t>Clue: </a:t>
            </a:r>
          </a:p>
          <a:p>
            <a:pPr algn="ctr" eaLnBrk="1" hangingPunct="1">
              <a:lnSpc>
                <a:spcPct val="100000"/>
              </a:lnSpc>
              <a:spcBef>
                <a:spcPct val="0"/>
              </a:spcBef>
              <a:buFontTx/>
              <a:buNone/>
            </a:pPr>
            <a:r>
              <a:rPr lang="en-GB" altLang="en-US" sz="1350" dirty="0">
                <a:solidFill>
                  <a:schemeClr val="tx1"/>
                </a:solidFill>
                <a:latin typeface="Arial" panose="020B0604020202020204" pitchFamily="34" charset="0"/>
                <a:cs typeface="Arial" panose="020B0604020202020204" pitchFamily="34" charset="0"/>
              </a:rPr>
              <a:t> What you are </a:t>
            </a:r>
          </a:p>
          <a:p>
            <a:pPr algn="ctr" eaLnBrk="1" hangingPunct="1">
              <a:lnSpc>
                <a:spcPct val="100000"/>
              </a:lnSpc>
              <a:spcBef>
                <a:spcPct val="0"/>
              </a:spcBef>
              <a:buFontTx/>
              <a:buNone/>
            </a:pPr>
            <a:r>
              <a:rPr lang="en-GB" altLang="en-US" sz="1350" dirty="0">
                <a:solidFill>
                  <a:schemeClr val="tx1"/>
                </a:solidFill>
                <a:latin typeface="Arial" panose="020B0604020202020204" pitchFamily="34" charset="0"/>
                <a:cs typeface="Arial" panose="020B0604020202020204" pitchFamily="34" charset="0"/>
              </a:rPr>
              <a:t>if you write a book with someone else.</a:t>
            </a:r>
          </a:p>
        </p:txBody>
      </p:sp>
      <p:sp>
        <p:nvSpPr>
          <p:cNvPr id="18436" name="Rectangle 17">
            <a:extLst>
              <a:ext uri="{FF2B5EF4-FFF2-40B4-BE49-F238E27FC236}">
                <a16:creationId xmlns:a16="http://schemas.microsoft.com/office/drawing/2014/main" id="{4BCD2029-62A9-9141-A7EF-C8E58621CEAD}"/>
              </a:ext>
            </a:extLst>
          </p:cNvPr>
          <p:cNvSpPr>
            <a:spLocks noChangeArrowheads="1"/>
          </p:cNvSpPr>
          <p:nvPr/>
        </p:nvSpPr>
        <p:spPr bwMode="auto">
          <a:xfrm>
            <a:off x="172641" y="988714"/>
            <a:ext cx="877429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100" dirty="0">
                <a:solidFill>
                  <a:schemeClr val="tx1"/>
                </a:solidFill>
                <a:latin typeface="Arial" panose="020B0604020202020204" pitchFamily="34" charset="0"/>
                <a:cs typeface="Arial" panose="020B0604020202020204" pitchFamily="34" charset="0"/>
              </a:rPr>
              <a:t>Jake and Rowena have been juggling with some of your spelling words. </a:t>
            </a:r>
          </a:p>
          <a:p>
            <a:pPr eaLnBrk="1" hangingPunct="1">
              <a:lnSpc>
                <a:spcPct val="100000"/>
              </a:lnSpc>
              <a:spcBef>
                <a:spcPct val="0"/>
              </a:spcBef>
              <a:buFontTx/>
              <a:buNone/>
            </a:pPr>
            <a:endParaRPr lang="en-GB" altLang="en-US" sz="2100" dirty="0">
              <a:solidFill>
                <a:schemeClr val="tx1"/>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GB" altLang="en-US" sz="2100" dirty="0">
                <a:solidFill>
                  <a:schemeClr val="tx1"/>
                </a:solidFill>
                <a:latin typeface="Arial" panose="020B0604020202020204" pitchFamily="34" charset="0"/>
                <a:cs typeface="Arial" panose="020B0604020202020204" pitchFamily="34" charset="0"/>
              </a:rPr>
              <a:t>Can you work with a partner to figure out what they might be? </a:t>
            </a:r>
          </a:p>
          <a:p>
            <a:pPr eaLnBrk="1" hangingPunct="1">
              <a:lnSpc>
                <a:spcPct val="100000"/>
              </a:lnSpc>
              <a:spcBef>
                <a:spcPct val="0"/>
              </a:spcBef>
              <a:buFontTx/>
              <a:buNone/>
            </a:pPr>
            <a:r>
              <a:rPr lang="en-GB" altLang="en-US" sz="2100" dirty="0">
                <a:solidFill>
                  <a:schemeClr val="tx1"/>
                </a:solidFill>
                <a:latin typeface="Arial" panose="020B0604020202020204" pitchFamily="34" charset="0"/>
                <a:cs typeface="Arial" panose="020B0604020202020204" pitchFamily="34" charset="0"/>
              </a:rPr>
              <a:t>(Don’t forget that they are all hyphenated prefix words.)</a:t>
            </a:r>
          </a:p>
        </p:txBody>
      </p:sp>
      <p:grpSp>
        <p:nvGrpSpPr>
          <p:cNvPr id="2" name="Group 1">
            <a:extLst>
              <a:ext uri="{FF2B5EF4-FFF2-40B4-BE49-F238E27FC236}">
                <a16:creationId xmlns:a16="http://schemas.microsoft.com/office/drawing/2014/main" id="{6DE9A3FA-B344-C943-ADF5-39EDF150FB02}"/>
              </a:ext>
            </a:extLst>
          </p:cNvPr>
          <p:cNvGrpSpPr>
            <a:grpSpLocks/>
          </p:cNvGrpSpPr>
          <p:nvPr/>
        </p:nvGrpSpPr>
        <p:grpSpPr bwMode="auto">
          <a:xfrm>
            <a:off x="1972866" y="2636045"/>
            <a:ext cx="3105150" cy="2745581"/>
            <a:chOff x="1106957" y="2372497"/>
            <a:chExt cx="4139835" cy="3659728"/>
          </a:xfrm>
        </p:grpSpPr>
        <p:grpSp>
          <p:nvGrpSpPr>
            <p:cNvPr id="18438" name="Group 30">
              <a:extLst>
                <a:ext uri="{FF2B5EF4-FFF2-40B4-BE49-F238E27FC236}">
                  <a16:creationId xmlns:a16="http://schemas.microsoft.com/office/drawing/2014/main" id="{729E4DCF-A16F-AE4E-A2A1-5BE575D1CF02}"/>
                </a:ext>
              </a:extLst>
            </p:cNvPr>
            <p:cNvGrpSpPr>
              <a:grpSpLocks/>
            </p:cNvGrpSpPr>
            <p:nvPr/>
          </p:nvGrpSpPr>
          <p:grpSpPr bwMode="auto">
            <a:xfrm>
              <a:off x="1106957" y="2372497"/>
              <a:ext cx="4139835" cy="3659728"/>
              <a:chOff x="1213850" y="2395828"/>
              <a:chExt cx="4113443" cy="3636397"/>
            </a:xfrm>
          </p:grpSpPr>
          <p:pic>
            <p:nvPicPr>
              <p:cNvPr id="18440" name="Picture 6">
                <a:extLst>
                  <a:ext uri="{FF2B5EF4-FFF2-40B4-BE49-F238E27FC236}">
                    <a16:creationId xmlns:a16="http://schemas.microsoft.com/office/drawing/2014/main" id="{12D880EA-05A9-3E4B-9C7D-10310972F4C0}"/>
                  </a:ext>
                </a:extLst>
              </p:cNvPr>
              <p:cNvPicPr>
                <a:picLocks noChangeAspect="1"/>
              </p:cNvPicPr>
              <p:nvPr/>
            </p:nvPicPr>
            <p:blipFill>
              <a:blip r:embed="rId3" cstate="print">
                <a:extLst>
                  <a:ext uri="{28A0092B-C50C-407E-A947-70E740481C1C}">
                    <a14:useLocalDpi xmlns:a14="http://schemas.microsoft.com/office/drawing/2010/main" val="0"/>
                  </a:ext>
                </a:extLst>
              </a:blip>
              <a:srcRect r="55823"/>
              <a:stretch>
                <a:fillRect/>
              </a:stretch>
            </p:blipFill>
            <p:spPr bwMode="auto">
              <a:xfrm>
                <a:off x="2223660" y="3143023"/>
                <a:ext cx="1249949" cy="286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7CBE7B25-EA43-2449-B25E-00B4C173C41B}"/>
                  </a:ext>
                </a:extLst>
              </p:cNvPr>
              <p:cNvSpPr/>
              <p:nvPr/>
            </p:nvSpPr>
            <p:spPr>
              <a:xfrm>
                <a:off x="3213791" y="2553521"/>
                <a:ext cx="613546" cy="61500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o</a:t>
                </a:r>
              </a:p>
            </p:txBody>
          </p:sp>
          <p:sp>
            <p:nvSpPr>
              <p:cNvPr id="20" name="Oval 19">
                <a:extLst>
                  <a:ext uri="{FF2B5EF4-FFF2-40B4-BE49-F238E27FC236}">
                    <a16:creationId xmlns:a16="http://schemas.microsoft.com/office/drawing/2014/main" id="{2B3F1580-35C8-7342-97AF-10F5888D00D3}"/>
                  </a:ext>
                </a:extLst>
              </p:cNvPr>
              <p:cNvSpPr/>
              <p:nvPr/>
            </p:nvSpPr>
            <p:spPr>
              <a:xfrm>
                <a:off x="4242152" y="2574021"/>
                <a:ext cx="613546" cy="61342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r</a:t>
                </a:r>
              </a:p>
            </p:txBody>
          </p:sp>
          <p:sp>
            <p:nvSpPr>
              <p:cNvPr id="21" name="Oval 20">
                <a:extLst>
                  <a:ext uri="{FF2B5EF4-FFF2-40B4-BE49-F238E27FC236}">
                    <a16:creationId xmlns:a16="http://schemas.microsoft.com/office/drawing/2014/main" id="{70D07CD7-ECB3-0044-8148-9BE2FD27ADAB}"/>
                  </a:ext>
                </a:extLst>
              </p:cNvPr>
              <p:cNvSpPr/>
              <p:nvPr/>
            </p:nvSpPr>
            <p:spPr>
              <a:xfrm>
                <a:off x="4712169" y="3302562"/>
                <a:ext cx="615124" cy="61500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u</a:t>
                </a:r>
              </a:p>
            </p:txBody>
          </p:sp>
          <p:sp>
            <p:nvSpPr>
              <p:cNvPr id="22" name="Oval 21">
                <a:extLst>
                  <a:ext uri="{FF2B5EF4-FFF2-40B4-BE49-F238E27FC236}">
                    <a16:creationId xmlns:a16="http://schemas.microsoft.com/office/drawing/2014/main" id="{C7539715-1A81-4B40-9DB2-0F77AACED9F4}"/>
                  </a:ext>
                </a:extLst>
              </p:cNvPr>
              <p:cNvSpPr/>
              <p:nvPr/>
            </p:nvSpPr>
            <p:spPr>
              <a:xfrm>
                <a:off x="4675892" y="4267643"/>
                <a:ext cx="615124" cy="61500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o</a:t>
                </a:r>
              </a:p>
            </p:txBody>
          </p:sp>
          <p:sp>
            <p:nvSpPr>
              <p:cNvPr id="23" name="Oval 22">
                <a:extLst>
                  <a:ext uri="{FF2B5EF4-FFF2-40B4-BE49-F238E27FC236}">
                    <a16:creationId xmlns:a16="http://schemas.microsoft.com/office/drawing/2014/main" id="{D628E986-F4C0-264A-A248-96CBEA1A1763}"/>
                  </a:ext>
                </a:extLst>
              </p:cNvPr>
              <p:cNvSpPr/>
              <p:nvPr/>
            </p:nvSpPr>
            <p:spPr>
              <a:xfrm>
                <a:off x="2335267" y="2395828"/>
                <a:ext cx="613547" cy="61500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h</a:t>
                </a:r>
              </a:p>
            </p:txBody>
          </p:sp>
          <p:sp>
            <p:nvSpPr>
              <p:cNvPr id="24" name="Oval 23">
                <a:extLst>
                  <a:ext uri="{FF2B5EF4-FFF2-40B4-BE49-F238E27FC236}">
                    <a16:creationId xmlns:a16="http://schemas.microsoft.com/office/drawing/2014/main" id="{8A0BA4E0-AE69-644F-A02D-4DE1F5194DBD}"/>
                  </a:ext>
                </a:extLst>
              </p:cNvPr>
              <p:cNvSpPr/>
              <p:nvPr/>
            </p:nvSpPr>
            <p:spPr>
              <a:xfrm>
                <a:off x="1532453" y="2684406"/>
                <a:ext cx="615124" cy="61500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t</a:t>
                </a:r>
              </a:p>
            </p:txBody>
          </p:sp>
          <p:sp>
            <p:nvSpPr>
              <p:cNvPr id="25" name="Oval 24">
                <a:extLst>
                  <a:ext uri="{FF2B5EF4-FFF2-40B4-BE49-F238E27FC236}">
                    <a16:creationId xmlns:a16="http://schemas.microsoft.com/office/drawing/2014/main" id="{7BD42917-E94B-0D4B-8941-B80027E44A98}"/>
                  </a:ext>
                </a:extLst>
              </p:cNvPr>
              <p:cNvSpPr/>
              <p:nvPr/>
            </p:nvSpPr>
            <p:spPr>
              <a:xfrm>
                <a:off x="1213850" y="3493370"/>
                <a:ext cx="615124" cy="61500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c</a:t>
                </a:r>
              </a:p>
            </p:txBody>
          </p:sp>
          <p:sp>
            <p:nvSpPr>
              <p:cNvPr id="26" name="Oval 25">
                <a:extLst>
                  <a:ext uri="{FF2B5EF4-FFF2-40B4-BE49-F238E27FC236}">
                    <a16:creationId xmlns:a16="http://schemas.microsoft.com/office/drawing/2014/main" id="{B217E762-8048-2B4E-9447-64AE5BE419DC}"/>
                  </a:ext>
                </a:extLst>
              </p:cNvPr>
              <p:cNvSpPr/>
              <p:nvPr/>
            </p:nvSpPr>
            <p:spPr>
              <a:xfrm>
                <a:off x="1532453" y="4308643"/>
                <a:ext cx="615124" cy="61342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a:t>
                </a:r>
              </a:p>
            </p:txBody>
          </p:sp>
          <p:pic>
            <p:nvPicPr>
              <p:cNvPr id="18449" name="Picture 27">
                <a:extLst>
                  <a:ext uri="{FF2B5EF4-FFF2-40B4-BE49-F238E27FC236}">
                    <a16:creationId xmlns:a16="http://schemas.microsoft.com/office/drawing/2014/main" id="{EA38409A-1EC1-6743-A87D-FA7B843CAD2C}"/>
                  </a:ext>
                </a:extLst>
              </p:cNvPr>
              <p:cNvPicPr>
                <a:picLocks noChangeAspect="1"/>
              </p:cNvPicPr>
              <p:nvPr/>
            </p:nvPicPr>
            <p:blipFill>
              <a:blip r:embed="rId4" cstate="print">
                <a:extLst>
                  <a:ext uri="{28A0092B-C50C-407E-A947-70E740481C1C}">
                    <a14:useLocalDpi xmlns:a14="http://schemas.microsoft.com/office/drawing/2010/main" val="0"/>
                  </a:ext>
                </a:extLst>
              </a:blip>
              <a:srcRect l="60693"/>
              <a:stretch>
                <a:fillRect/>
              </a:stretch>
            </p:blipFill>
            <p:spPr bwMode="auto">
              <a:xfrm>
                <a:off x="3498632" y="3168632"/>
                <a:ext cx="1112158" cy="286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Oval 15">
              <a:extLst>
                <a:ext uri="{FF2B5EF4-FFF2-40B4-BE49-F238E27FC236}">
                  <a16:creationId xmlns:a16="http://schemas.microsoft.com/office/drawing/2014/main" id="{1BE5C06C-CD57-F041-A1D3-B1B112BDA6F5}"/>
                </a:ext>
              </a:extLst>
            </p:cNvPr>
            <p:cNvSpPr/>
            <p:nvPr/>
          </p:nvSpPr>
          <p:spPr>
            <a:xfrm>
              <a:off x="1903812" y="5116500"/>
              <a:ext cx="619070" cy="61894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a</a:t>
              </a:r>
            </a:p>
          </p:txBody>
        </p:sp>
      </p:grpSp>
    </p:spTree>
    <p:extLst>
      <p:ext uri="{BB962C8B-B14F-4D97-AF65-F5344CB8AC3E}">
        <p14:creationId xmlns:p14="http://schemas.microsoft.com/office/powerpoint/2010/main" val="2770748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4C1AFD-25E1-2E4D-9ADD-FCC5EAA146A8}"/>
              </a:ext>
            </a:extLst>
          </p:cNvPr>
          <p:cNvSpPr/>
          <p:nvPr/>
        </p:nvSpPr>
        <p:spPr>
          <a:xfrm>
            <a:off x="1709738" y="2531269"/>
            <a:ext cx="5724525" cy="2895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8" name="Oval 7">
            <a:extLst>
              <a:ext uri="{FF2B5EF4-FFF2-40B4-BE49-F238E27FC236}">
                <a16:creationId xmlns:a16="http://schemas.microsoft.com/office/drawing/2014/main" id="{2DC1A8F2-CD74-8942-AB1E-D7F319967D73}"/>
              </a:ext>
            </a:extLst>
          </p:cNvPr>
          <p:cNvSpPr/>
          <p:nvPr/>
        </p:nvSpPr>
        <p:spPr>
          <a:xfrm>
            <a:off x="4999435"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t</a:t>
            </a:r>
          </a:p>
        </p:txBody>
      </p:sp>
      <p:sp>
        <p:nvSpPr>
          <p:cNvPr id="19" name="Oval 18">
            <a:extLst>
              <a:ext uri="{FF2B5EF4-FFF2-40B4-BE49-F238E27FC236}">
                <a16:creationId xmlns:a16="http://schemas.microsoft.com/office/drawing/2014/main" id="{C5E92577-4E55-334F-B06E-6217DAD35494}"/>
              </a:ext>
            </a:extLst>
          </p:cNvPr>
          <p:cNvSpPr/>
          <p:nvPr/>
        </p:nvSpPr>
        <p:spPr>
          <a:xfrm>
            <a:off x="5657851"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h</a:t>
            </a:r>
          </a:p>
        </p:txBody>
      </p:sp>
      <p:sp>
        <p:nvSpPr>
          <p:cNvPr id="20" name="Oval 19">
            <a:extLst>
              <a:ext uri="{FF2B5EF4-FFF2-40B4-BE49-F238E27FC236}">
                <a16:creationId xmlns:a16="http://schemas.microsoft.com/office/drawing/2014/main" id="{D0C464BE-A104-2F49-A0DC-5B727E1E5A6A}"/>
              </a:ext>
            </a:extLst>
          </p:cNvPr>
          <p:cNvSpPr/>
          <p:nvPr/>
        </p:nvSpPr>
        <p:spPr>
          <a:xfrm>
            <a:off x="6315076"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o</a:t>
            </a:r>
          </a:p>
        </p:txBody>
      </p:sp>
      <p:sp>
        <p:nvSpPr>
          <p:cNvPr id="23" name="Oval 22">
            <a:extLst>
              <a:ext uri="{FF2B5EF4-FFF2-40B4-BE49-F238E27FC236}">
                <a16:creationId xmlns:a16="http://schemas.microsoft.com/office/drawing/2014/main" id="{86AA956B-7BD0-7F4D-8B5E-B4E78256CFB3}"/>
              </a:ext>
            </a:extLst>
          </p:cNvPr>
          <p:cNvSpPr/>
          <p:nvPr/>
        </p:nvSpPr>
        <p:spPr>
          <a:xfrm>
            <a:off x="4341019" y="1585914"/>
            <a:ext cx="461963"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u</a:t>
            </a:r>
          </a:p>
        </p:txBody>
      </p:sp>
      <p:sp>
        <p:nvSpPr>
          <p:cNvPr id="24" name="Oval 23">
            <a:extLst>
              <a:ext uri="{FF2B5EF4-FFF2-40B4-BE49-F238E27FC236}">
                <a16:creationId xmlns:a16="http://schemas.microsoft.com/office/drawing/2014/main" id="{D2B6D1F3-B2A5-4342-82BA-32AC941CBAE2}"/>
              </a:ext>
            </a:extLst>
          </p:cNvPr>
          <p:cNvSpPr/>
          <p:nvPr/>
        </p:nvSpPr>
        <p:spPr>
          <a:xfrm>
            <a:off x="3683795"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a</a:t>
            </a:r>
          </a:p>
        </p:txBody>
      </p:sp>
      <p:sp>
        <p:nvSpPr>
          <p:cNvPr id="25" name="Oval 24">
            <a:extLst>
              <a:ext uri="{FF2B5EF4-FFF2-40B4-BE49-F238E27FC236}">
                <a16:creationId xmlns:a16="http://schemas.microsoft.com/office/drawing/2014/main" id="{50F75EB3-63F6-4040-9156-E15A3010A365}"/>
              </a:ext>
            </a:extLst>
          </p:cNvPr>
          <p:cNvSpPr/>
          <p:nvPr/>
        </p:nvSpPr>
        <p:spPr>
          <a:xfrm>
            <a:off x="3025378"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a:t>
            </a:r>
          </a:p>
        </p:txBody>
      </p:sp>
      <p:sp>
        <p:nvSpPr>
          <p:cNvPr id="26" name="Oval 25">
            <a:extLst>
              <a:ext uri="{FF2B5EF4-FFF2-40B4-BE49-F238E27FC236}">
                <a16:creationId xmlns:a16="http://schemas.microsoft.com/office/drawing/2014/main" id="{7BCC5D2E-97D5-B445-93A4-E1CFE2A4F9D7}"/>
              </a:ext>
            </a:extLst>
          </p:cNvPr>
          <p:cNvSpPr/>
          <p:nvPr/>
        </p:nvSpPr>
        <p:spPr>
          <a:xfrm>
            <a:off x="2368153"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o</a:t>
            </a:r>
          </a:p>
        </p:txBody>
      </p:sp>
      <p:sp>
        <p:nvSpPr>
          <p:cNvPr id="27" name="Oval 26">
            <a:extLst>
              <a:ext uri="{FF2B5EF4-FFF2-40B4-BE49-F238E27FC236}">
                <a16:creationId xmlns:a16="http://schemas.microsoft.com/office/drawing/2014/main" id="{9EACE4D8-C186-F647-9F32-79DFD799CC9E}"/>
              </a:ext>
            </a:extLst>
          </p:cNvPr>
          <p:cNvSpPr/>
          <p:nvPr/>
        </p:nvSpPr>
        <p:spPr>
          <a:xfrm>
            <a:off x="1709739"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c</a:t>
            </a:r>
          </a:p>
        </p:txBody>
      </p:sp>
      <p:sp>
        <p:nvSpPr>
          <p:cNvPr id="12" name="Oval 11">
            <a:extLst>
              <a:ext uri="{FF2B5EF4-FFF2-40B4-BE49-F238E27FC236}">
                <a16:creationId xmlns:a16="http://schemas.microsoft.com/office/drawing/2014/main" id="{AFB8F1B8-B610-5940-B085-154E5343EFBC}"/>
              </a:ext>
            </a:extLst>
          </p:cNvPr>
          <p:cNvSpPr/>
          <p:nvPr/>
        </p:nvSpPr>
        <p:spPr>
          <a:xfrm>
            <a:off x="6973491" y="1585914"/>
            <a:ext cx="460772" cy="4607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25" dirty="0"/>
              <a:t>r</a:t>
            </a:r>
          </a:p>
        </p:txBody>
      </p:sp>
      <p:pic>
        <p:nvPicPr>
          <p:cNvPr id="19468" name="Picture 3">
            <a:extLst>
              <a:ext uri="{FF2B5EF4-FFF2-40B4-BE49-F238E27FC236}">
                <a16:creationId xmlns:a16="http://schemas.microsoft.com/office/drawing/2014/main" id="{40459221-6164-824D-ACC1-45580E04D849}"/>
              </a:ext>
            </a:extLst>
          </p:cNvPr>
          <p:cNvPicPr>
            <a:picLocks noChangeAspect="1"/>
          </p:cNvPicPr>
          <p:nvPr/>
        </p:nvPicPr>
        <p:blipFill>
          <a:blip r:embed="rId2" cstate="print">
            <a:extLst>
              <a:ext uri="{28A0092B-C50C-407E-A947-70E740481C1C}">
                <a14:useLocalDpi xmlns:a14="http://schemas.microsoft.com/office/drawing/2010/main" val="0"/>
              </a:ext>
            </a:extLst>
          </a:blip>
          <a:srcRect b="15016"/>
          <a:stretch>
            <a:fillRect/>
          </a:stretch>
        </p:blipFill>
        <p:spPr bwMode="auto">
          <a:xfrm>
            <a:off x="3651649" y="2384822"/>
            <a:ext cx="1840706" cy="304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4">
            <a:extLst>
              <a:ext uri="{FF2B5EF4-FFF2-40B4-BE49-F238E27FC236}">
                <a16:creationId xmlns:a16="http://schemas.microsoft.com/office/drawing/2014/main" id="{C7EFA70B-C8CA-EA4F-9A6E-D919D2ECE95F}"/>
              </a:ext>
            </a:extLst>
          </p:cNvPr>
          <p:cNvPicPr>
            <a:picLocks noChangeAspect="1"/>
          </p:cNvPicPr>
          <p:nvPr/>
        </p:nvPicPr>
        <p:blipFill>
          <a:blip r:embed="rId3" cstate="print">
            <a:extLst>
              <a:ext uri="{28A0092B-C50C-407E-A947-70E740481C1C}">
                <a14:useLocalDpi xmlns:a14="http://schemas.microsoft.com/office/drawing/2010/main" val="0"/>
              </a:ext>
            </a:extLst>
          </a:blip>
          <a:srcRect b="34683"/>
          <a:stretch>
            <a:fillRect/>
          </a:stretch>
        </p:blipFill>
        <p:spPr bwMode="auto">
          <a:xfrm>
            <a:off x="4618436" y="3024189"/>
            <a:ext cx="1269206" cy="240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5">
            <a:extLst>
              <a:ext uri="{FF2B5EF4-FFF2-40B4-BE49-F238E27FC236}">
                <a16:creationId xmlns:a16="http://schemas.microsoft.com/office/drawing/2014/main" id="{7E1ED86C-7977-7141-8FCB-CA86BEA8FD98}"/>
              </a:ext>
            </a:extLst>
          </p:cNvPr>
          <p:cNvPicPr>
            <a:picLocks noChangeAspect="1"/>
          </p:cNvPicPr>
          <p:nvPr/>
        </p:nvPicPr>
        <p:blipFill>
          <a:blip r:embed="rId4" cstate="print">
            <a:extLst>
              <a:ext uri="{28A0092B-C50C-407E-A947-70E740481C1C}">
                <a14:useLocalDpi xmlns:a14="http://schemas.microsoft.com/office/drawing/2010/main" val="0"/>
              </a:ext>
            </a:extLst>
          </a:blip>
          <a:srcRect b="36926"/>
          <a:stretch>
            <a:fillRect/>
          </a:stretch>
        </p:blipFill>
        <p:spPr bwMode="auto">
          <a:xfrm>
            <a:off x="3081339" y="3107531"/>
            <a:ext cx="1140619"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042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FAFD8E-32B5-044B-A150-7278723BE220}"/>
              </a:ext>
            </a:extLst>
          </p:cNvPr>
          <p:cNvPicPr>
            <a:picLocks noChangeAspect="1"/>
          </p:cNvPicPr>
          <p:nvPr/>
        </p:nvPicPr>
        <p:blipFill rotWithShape="1">
          <a:blip r:embed="rId2"/>
          <a:srcRect l="12368" t="24862" r="13737" b="4864"/>
          <a:stretch/>
        </p:blipFill>
        <p:spPr>
          <a:xfrm>
            <a:off x="5638967" y="1262190"/>
            <a:ext cx="2585545" cy="4642467"/>
          </a:xfrm>
          <a:prstGeom prst="rect">
            <a:avLst/>
          </a:prstGeom>
          <a:effectLst>
            <a:outerShdw blurRad="50800" dist="38100" dir="13500000" algn="br" rotWithShape="0">
              <a:prstClr val="black">
                <a:alpha val="40000"/>
              </a:prstClr>
            </a:outerShdw>
          </a:effectLst>
        </p:spPr>
      </p:pic>
      <p:sp>
        <p:nvSpPr>
          <p:cNvPr id="7" name="Pentagon 6">
            <a:extLst>
              <a:ext uri="{FF2B5EF4-FFF2-40B4-BE49-F238E27FC236}">
                <a16:creationId xmlns:a16="http://schemas.microsoft.com/office/drawing/2014/main" id="{D420D82F-2639-AF4F-8E6D-D565ECEC2229}"/>
              </a:ext>
            </a:extLst>
          </p:cNvPr>
          <p:cNvSpPr/>
          <p:nvPr/>
        </p:nvSpPr>
        <p:spPr>
          <a:xfrm>
            <a:off x="738383" y="2345501"/>
            <a:ext cx="4496268" cy="2166999"/>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anchor="ctr"/>
          <a:lstStyle/>
          <a:p>
            <a:r>
              <a:rPr lang="en-GB" altLang="en-US" sz="2700" dirty="0">
                <a:solidFill>
                  <a:schemeClr val="tx1"/>
                </a:solidFill>
                <a:latin typeface="Arial" panose="020B0604020202020204" pitchFamily="34" charset="0"/>
                <a:cs typeface="Arial" panose="020B0604020202020204" pitchFamily="34" charset="0"/>
              </a:rPr>
              <a:t>Here are </a:t>
            </a:r>
            <a:r>
              <a:rPr lang="en-GB" altLang="en-US" sz="2700" dirty="0" smtClean="0">
                <a:solidFill>
                  <a:schemeClr val="tx1"/>
                </a:solidFill>
                <a:latin typeface="Arial" panose="020B0604020202020204" pitchFamily="34" charset="0"/>
                <a:cs typeface="Arial" panose="020B0604020202020204" pitchFamily="34" charset="0"/>
              </a:rPr>
              <a:t>your hyphenated prefix spellings </a:t>
            </a:r>
            <a:r>
              <a:rPr lang="en-GB" altLang="en-US" sz="2700" dirty="0">
                <a:solidFill>
                  <a:schemeClr val="tx1"/>
                </a:solidFill>
                <a:latin typeface="Arial" panose="020B0604020202020204" pitchFamily="34" charset="0"/>
                <a:cs typeface="Arial" panose="020B0604020202020204" pitchFamily="34" charset="0"/>
              </a:rPr>
              <a:t>words for this week. </a:t>
            </a:r>
          </a:p>
        </p:txBody>
      </p:sp>
    </p:spTree>
    <p:extLst>
      <p:ext uri="{BB962C8B-B14F-4D97-AF65-F5344CB8AC3E}">
        <p14:creationId xmlns:p14="http://schemas.microsoft.com/office/powerpoint/2010/main" val="165172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EC4DF7F8-7B7F-B040-9A4D-E64246BDCA7E}"/>
              </a:ext>
            </a:extLst>
          </p:cNvPr>
          <p:cNvPicPr>
            <a:picLocks noChangeAspect="1"/>
          </p:cNvPicPr>
          <p:nvPr/>
        </p:nvPicPr>
        <p:blipFill rotWithShape="1">
          <a:blip r:embed="rId2">
            <a:extLst>
              <a:ext uri="{28A0092B-C50C-407E-A947-70E740481C1C}">
                <a14:useLocalDpi xmlns:a14="http://schemas.microsoft.com/office/drawing/2010/main" val="0"/>
              </a:ext>
            </a:extLst>
          </a:blip>
          <a:srcRect b="76202"/>
          <a:stretch/>
        </p:blipFill>
        <p:spPr>
          <a:xfrm>
            <a:off x="590308" y="1369429"/>
            <a:ext cx="8202266" cy="3602621"/>
          </a:xfrm>
          <a:prstGeom prst="rect">
            <a:avLst/>
          </a:prstGeom>
        </p:spPr>
      </p:pic>
    </p:spTree>
    <p:extLst>
      <p:ext uri="{BB962C8B-B14F-4D97-AF65-F5344CB8AC3E}">
        <p14:creationId xmlns:p14="http://schemas.microsoft.com/office/powerpoint/2010/main" val="2713840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EC4DF7F8-7B7F-B040-9A4D-E64246BDCA7E}"/>
              </a:ext>
            </a:extLst>
          </p:cNvPr>
          <p:cNvPicPr>
            <a:picLocks noChangeAspect="1"/>
          </p:cNvPicPr>
          <p:nvPr/>
        </p:nvPicPr>
        <p:blipFill rotWithShape="1">
          <a:blip r:embed="rId2">
            <a:extLst>
              <a:ext uri="{28A0092B-C50C-407E-A947-70E740481C1C}">
                <a14:useLocalDpi xmlns:a14="http://schemas.microsoft.com/office/drawing/2010/main" val="0"/>
              </a:ext>
            </a:extLst>
          </a:blip>
          <a:srcRect t="23460"/>
          <a:stretch/>
        </p:blipFill>
        <p:spPr>
          <a:xfrm>
            <a:off x="648019" y="1184958"/>
            <a:ext cx="7847962" cy="4488085"/>
          </a:xfrm>
          <a:prstGeom prst="rect">
            <a:avLst/>
          </a:prstGeom>
        </p:spPr>
      </p:pic>
    </p:spTree>
    <p:extLst>
      <p:ext uri="{BB962C8B-B14F-4D97-AF65-F5344CB8AC3E}">
        <p14:creationId xmlns:p14="http://schemas.microsoft.com/office/powerpoint/2010/main" val="2611187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281D1588-A353-D143-880B-D3F624EF4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3529" y="857250"/>
            <a:ext cx="5116942" cy="5143500"/>
          </a:xfrm>
          <a:prstGeom prst="rect">
            <a:avLst/>
          </a:prstGeom>
        </p:spPr>
      </p:pic>
    </p:spTree>
    <p:extLst>
      <p:ext uri="{BB962C8B-B14F-4D97-AF65-F5344CB8AC3E}">
        <p14:creationId xmlns:p14="http://schemas.microsoft.com/office/powerpoint/2010/main" val="699195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284B8A76-7B7B-E34C-97D5-9542A9AD72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0255" y="857250"/>
            <a:ext cx="4503490" cy="5143500"/>
          </a:xfrm>
          <a:prstGeom prst="rect">
            <a:avLst/>
          </a:prstGeom>
        </p:spPr>
      </p:pic>
    </p:spTree>
    <p:extLst>
      <p:ext uri="{BB962C8B-B14F-4D97-AF65-F5344CB8AC3E}">
        <p14:creationId xmlns:p14="http://schemas.microsoft.com/office/powerpoint/2010/main" val="774561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7E27EB75-BEDB-6B40-B727-5841A72D2CD1}"/>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b="31709"/>
          <a:stretch/>
        </p:blipFill>
        <p:spPr>
          <a:xfrm>
            <a:off x="180459" y="947129"/>
            <a:ext cx="5723727" cy="4963743"/>
          </a:xfrm>
        </p:spPr>
      </p:pic>
      <p:pic>
        <p:nvPicPr>
          <p:cNvPr id="6" name="Content Placeholder 4" descr="A picture containing text&#10;&#10;Description automatically generated">
            <a:extLst>
              <a:ext uri="{FF2B5EF4-FFF2-40B4-BE49-F238E27FC236}">
                <a16:creationId xmlns:a16="http://schemas.microsoft.com/office/drawing/2014/main" id="{07522F19-D527-724B-AB6E-146A9815A646}"/>
              </a:ext>
            </a:extLst>
          </p:cNvPr>
          <p:cNvPicPr>
            <a:picLocks noChangeAspect="1"/>
          </p:cNvPicPr>
          <p:nvPr/>
        </p:nvPicPr>
        <p:blipFill rotWithShape="1">
          <a:blip r:embed="rId2">
            <a:extLst>
              <a:ext uri="{28A0092B-C50C-407E-A947-70E740481C1C}">
                <a14:useLocalDpi xmlns:a14="http://schemas.microsoft.com/office/drawing/2010/main" val="0"/>
              </a:ext>
            </a:extLst>
          </a:blip>
          <a:srcRect l="14281" t="72395" r="13603" b="4175"/>
          <a:stretch/>
        </p:blipFill>
        <p:spPr>
          <a:xfrm>
            <a:off x="6164758" y="2465332"/>
            <a:ext cx="2798783" cy="1324304"/>
          </a:xfrm>
          <a:prstGeom prst="rect">
            <a:avLst/>
          </a:prstGeom>
        </p:spPr>
      </p:pic>
    </p:spTree>
    <p:extLst>
      <p:ext uri="{BB962C8B-B14F-4D97-AF65-F5344CB8AC3E}">
        <p14:creationId xmlns:p14="http://schemas.microsoft.com/office/powerpoint/2010/main" val="1482904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24744"/>
            <a:ext cx="8784976" cy="2800767"/>
          </a:xfrm>
          <a:prstGeom prst="rect">
            <a:avLst/>
          </a:prstGeom>
        </p:spPr>
        <p:txBody>
          <a:bodyPr wrap="square">
            <a:spAutoFit/>
          </a:bodyPr>
          <a:lstStyle/>
          <a:p>
            <a:pPr algn="ctr"/>
            <a:r>
              <a:rPr lang="en-GB" sz="4400" b="1" dirty="0">
                <a:solidFill>
                  <a:srgbClr val="FF0000"/>
                </a:solidFill>
                <a:latin typeface="Segoe Script" panose="030B0504020000000003" pitchFamily="66" charset="0"/>
              </a:rPr>
              <a:t>Who are the key characters? </a:t>
            </a:r>
          </a:p>
          <a:p>
            <a:pPr algn="ctr"/>
            <a:r>
              <a:rPr lang="en-GB" sz="4400" b="1" dirty="0">
                <a:solidFill>
                  <a:srgbClr val="FF0000"/>
                </a:solidFill>
                <a:latin typeface="Segoe Script" panose="030B0504020000000003" pitchFamily="66" charset="0"/>
              </a:rPr>
              <a:t>What actions take place? </a:t>
            </a:r>
          </a:p>
          <a:p>
            <a:pPr algn="ctr"/>
            <a:r>
              <a:rPr lang="en-GB" sz="4400" b="1" dirty="0">
                <a:solidFill>
                  <a:srgbClr val="FF0000"/>
                </a:solidFill>
                <a:latin typeface="Segoe Script" panose="030B0504020000000003" pitchFamily="66" charset="0"/>
              </a:rPr>
              <a:t>Where does it take place? </a:t>
            </a:r>
          </a:p>
          <a:p>
            <a:pPr algn="ctr"/>
            <a:r>
              <a:rPr lang="en-GB" sz="4400" b="1" dirty="0">
                <a:solidFill>
                  <a:srgbClr val="FF0000"/>
                </a:solidFill>
                <a:latin typeface="Segoe Script" panose="030B0504020000000003" pitchFamily="66" charset="0"/>
              </a:rPr>
              <a:t>What’s the outcome?</a:t>
            </a:r>
          </a:p>
        </p:txBody>
      </p:sp>
    </p:spTree>
    <p:extLst>
      <p:ext uri="{BB962C8B-B14F-4D97-AF65-F5344CB8AC3E}">
        <p14:creationId xmlns:p14="http://schemas.microsoft.com/office/powerpoint/2010/main" val="12802524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71600" y="510927"/>
            <a:ext cx="7416824" cy="5078313"/>
          </a:xfrm>
          <a:prstGeom prst="rect">
            <a:avLst/>
          </a:prstGeom>
        </p:spPr>
        <p:txBody>
          <a:bodyPr wrap="square">
            <a:spAutoFit/>
          </a:bodyPr>
          <a:lstStyle/>
          <a:p>
            <a:pPr algn="ctr"/>
            <a:r>
              <a:rPr lang="en-GB" sz="5400" b="1" dirty="0" smtClean="0">
                <a:latin typeface="Segoe Script" panose="030B0504020000000003" pitchFamily="66" charset="0"/>
              </a:rPr>
              <a:t>Week 27 English</a:t>
            </a:r>
          </a:p>
          <a:p>
            <a:pPr algn="ctr"/>
            <a:r>
              <a:rPr lang="en-GB" sz="5400" b="1" dirty="0" smtClean="0">
                <a:latin typeface="Segoe Script" panose="030B0504020000000003" pitchFamily="66" charset="0"/>
              </a:rPr>
              <a:t>Tuesday</a:t>
            </a:r>
          </a:p>
          <a:p>
            <a:pPr algn="ctr"/>
            <a:r>
              <a:rPr lang="en-GB" sz="5400" b="1" dirty="0" smtClean="0">
                <a:latin typeface="Segoe Script" panose="030B0504020000000003" pitchFamily="66" charset="0"/>
              </a:rPr>
              <a:t>– using prepositions to write our first paragraphs</a:t>
            </a:r>
            <a:endParaRPr lang="en-GB" sz="5400" b="1" dirty="0">
              <a:latin typeface="Segoe Script" panose="030B0504020000000003" pitchFamily="66" charset="0"/>
            </a:endParaRPr>
          </a:p>
        </p:txBody>
      </p:sp>
    </p:spTree>
    <p:extLst>
      <p:ext uri="{BB962C8B-B14F-4D97-AF65-F5344CB8AC3E}">
        <p14:creationId xmlns:p14="http://schemas.microsoft.com/office/powerpoint/2010/main" val="376145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2" y="18029"/>
            <a:ext cx="9144000" cy="6858000"/>
          </a:xfrm>
          <a:prstGeom prst="rect">
            <a:avLst/>
          </a:prstGeom>
        </p:spPr>
      </p:pic>
      <p:sp>
        <p:nvSpPr>
          <p:cNvPr id="17" name="Rectangle 16"/>
          <p:cNvSpPr/>
          <p:nvPr/>
        </p:nvSpPr>
        <p:spPr>
          <a:xfrm>
            <a:off x="1187624" y="1124744"/>
            <a:ext cx="6602038" cy="4247317"/>
          </a:xfrm>
          <a:prstGeom prst="rect">
            <a:avLst/>
          </a:prstGeom>
          <a:noFill/>
        </p:spPr>
        <p:txBody>
          <a:bodyPr wrap="square" lIns="91440" tIns="45720" rIns="91440" bIns="45720">
            <a:spAutoFit/>
          </a:bodyPr>
          <a:lstStyle/>
          <a:p>
            <a:pPr algn="ctr"/>
            <a:r>
              <a:rPr lang="en-US" sz="5400" b="1" dirty="0" smtClean="0">
                <a:ln w="12700">
                  <a:solidFill>
                    <a:schemeClr val="accent1"/>
                  </a:solidFill>
                  <a:prstDash val="solid"/>
                </a:ln>
                <a:solidFill>
                  <a:srgbClr val="FFFF00"/>
                </a:solidFill>
                <a:latin typeface="Arial Black" panose="020B0A04020102020204" pitchFamily="34" charset="0"/>
              </a:rPr>
              <a:t>T</a:t>
            </a:r>
            <a:r>
              <a:rPr lang="en-US" sz="5400" b="1" cap="none" spc="0" dirty="0" smtClean="0">
                <a:ln w="12700">
                  <a:solidFill>
                    <a:schemeClr val="accent1"/>
                  </a:solidFill>
                  <a:prstDash val="solid"/>
                </a:ln>
                <a:solidFill>
                  <a:srgbClr val="FFFF00"/>
                </a:solidFill>
                <a:latin typeface="Arial Black" panose="020B0A04020102020204" pitchFamily="34" charset="0"/>
              </a:rPr>
              <a:t>he anxious yet relieved boy found his trusty </a:t>
            </a:r>
            <a:r>
              <a:rPr lang="en-US" sz="5400" b="1" cap="none" spc="0" dirty="0" err="1" smtClean="0">
                <a:ln w="12700">
                  <a:solidFill>
                    <a:schemeClr val="accent1"/>
                  </a:solidFill>
                  <a:prstDash val="solid"/>
                </a:ln>
                <a:solidFill>
                  <a:srgbClr val="FFFF00"/>
                </a:solidFill>
                <a:latin typeface="Arial Black" panose="020B0A04020102020204" pitchFamily="34" charset="0"/>
              </a:rPr>
              <a:t>vorpal</a:t>
            </a:r>
            <a:r>
              <a:rPr lang="en-US" sz="5400" b="1" cap="none" spc="0" dirty="0" smtClean="0">
                <a:ln w="12700">
                  <a:solidFill>
                    <a:schemeClr val="accent1"/>
                  </a:solidFill>
                  <a:prstDash val="solid"/>
                </a:ln>
                <a:solidFill>
                  <a:srgbClr val="FFFF00"/>
                </a:solidFill>
                <a:latin typeface="Arial Black" panose="020B0A04020102020204" pitchFamily="34" charset="0"/>
              </a:rPr>
              <a:t> sword under his bed. </a:t>
            </a:r>
            <a:endParaRPr lang="en-US" sz="5400" b="1" cap="none" spc="0" dirty="0">
              <a:ln w="12700">
                <a:solidFill>
                  <a:schemeClr val="accent1"/>
                </a:solidFill>
                <a:prstDash val="solid"/>
              </a:ln>
              <a:solidFill>
                <a:srgbClr val="FFFF00"/>
              </a:solidFill>
              <a:latin typeface="Arial Black" panose="020B0A04020102020204" pitchFamily="34" charset="0"/>
            </a:endParaRPr>
          </a:p>
        </p:txBody>
      </p:sp>
    </p:spTree>
    <p:extLst>
      <p:ext uri="{BB962C8B-B14F-4D97-AF65-F5344CB8AC3E}">
        <p14:creationId xmlns:p14="http://schemas.microsoft.com/office/powerpoint/2010/main" val="39551081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513" y="332656"/>
            <a:ext cx="9112487" cy="3046988"/>
          </a:xfrm>
          <a:prstGeom prst="rect">
            <a:avLst/>
          </a:prstGeom>
        </p:spPr>
        <p:txBody>
          <a:bodyPr wrap="square">
            <a:spAutoFit/>
          </a:bodyPr>
          <a:lstStyle/>
          <a:p>
            <a:pPr algn="ctr"/>
            <a:r>
              <a:rPr lang="en-GB" sz="4800" b="1" u="sng" dirty="0" smtClean="0">
                <a:latin typeface="Segoe Script" panose="030B0504020000000003" pitchFamily="66" charset="0"/>
              </a:rPr>
              <a:t>Prepositions</a:t>
            </a:r>
            <a:endParaRPr lang="en-GB" sz="4800" b="1" u="sng" dirty="0">
              <a:latin typeface="Segoe Script" panose="030B0504020000000003" pitchFamily="66" charset="0"/>
            </a:endParaRPr>
          </a:p>
          <a:p>
            <a:pPr marL="342900" lvl="0" indent="-342900">
              <a:buFont typeface="Arial" panose="020B0604020202020204" pitchFamily="34" charset="0"/>
              <a:buChar char="•"/>
            </a:pPr>
            <a:r>
              <a:rPr lang="en-GB" sz="3600" dirty="0">
                <a:latin typeface="Segoe Script" panose="030B0504020000000003" pitchFamily="66" charset="0"/>
              </a:rPr>
              <a:t>where or when something is in relation to something else</a:t>
            </a:r>
          </a:p>
          <a:p>
            <a:pPr marL="342900" indent="-342900">
              <a:buFont typeface="Arial" panose="020B0604020202020204" pitchFamily="34" charset="0"/>
              <a:buChar char="•"/>
            </a:pPr>
            <a:r>
              <a:rPr lang="en-GB" sz="3600" dirty="0">
                <a:latin typeface="Segoe Script" panose="030B0504020000000003" pitchFamily="66" charset="0"/>
              </a:rPr>
              <a:t>prepositions are followed by </a:t>
            </a:r>
            <a:r>
              <a:rPr lang="en-GB" sz="3600" b="1" dirty="0" smtClean="0">
                <a:latin typeface="Segoe Script" panose="030B0504020000000003" pitchFamily="66" charset="0"/>
              </a:rPr>
              <a:t>nouns</a:t>
            </a:r>
            <a:endParaRPr lang="en-GB" sz="3600" dirty="0" smtClean="0">
              <a:latin typeface="Segoe Script" panose="030B0504020000000003" pitchFamily="66" charset="0"/>
            </a:endParaRPr>
          </a:p>
        </p:txBody>
      </p:sp>
      <p:sp>
        <p:nvSpPr>
          <p:cNvPr id="2" name="Rectangle 1"/>
          <p:cNvSpPr/>
          <p:nvPr/>
        </p:nvSpPr>
        <p:spPr>
          <a:xfrm>
            <a:off x="31513" y="3717032"/>
            <a:ext cx="8788959" cy="2308324"/>
          </a:xfrm>
          <a:prstGeom prst="rect">
            <a:avLst/>
          </a:prstGeom>
        </p:spPr>
        <p:txBody>
          <a:bodyPr wrap="square">
            <a:spAutoFit/>
          </a:bodyPr>
          <a:lstStyle/>
          <a:p>
            <a:r>
              <a:rPr lang="en-GB" sz="3600" dirty="0" smtClean="0">
                <a:latin typeface="Comic Sans MS" panose="030F0702030302020204" pitchFamily="66" charset="0"/>
              </a:rPr>
              <a:t>The children celebrated </a:t>
            </a:r>
            <a:r>
              <a:rPr lang="en-GB" sz="3600" i="1" dirty="0" smtClean="0">
                <a:latin typeface="Comic Sans MS" panose="030F0702030302020204" pitchFamily="66" charset="0"/>
              </a:rPr>
              <a:t>after</a:t>
            </a:r>
            <a:r>
              <a:rPr lang="en-GB" sz="3600" dirty="0" smtClean="0">
                <a:latin typeface="Comic Sans MS" panose="030F0702030302020204" pitchFamily="66" charset="0"/>
              </a:rPr>
              <a:t> the SATS tests.</a:t>
            </a:r>
          </a:p>
          <a:p>
            <a:endParaRPr lang="en-GB" sz="3600" dirty="0" smtClean="0">
              <a:latin typeface="Comic Sans MS" panose="030F0702030302020204" pitchFamily="66" charset="0"/>
            </a:endParaRPr>
          </a:p>
          <a:p>
            <a:r>
              <a:rPr lang="en-GB" sz="3600" dirty="0" smtClean="0">
                <a:latin typeface="Comic Sans MS" panose="030F0702030302020204" pitchFamily="66" charset="0"/>
              </a:rPr>
              <a:t>The children slept </a:t>
            </a:r>
            <a:r>
              <a:rPr lang="en-GB" sz="3600" i="1" dirty="0" smtClean="0">
                <a:latin typeface="Comic Sans MS" panose="030F0702030302020204" pitchFamily="66" charset="0"/>
              </a:rPr>
              <a:t>after</a:t>
            </a:r>
            <a:r>
              <a:rPr lang="en-GB" sz="3600" dirty="0" smtClean="0">
                <a:latin typeface="Comic Sans MS" panose="030F0702030302020204" pitchFamily="66" charset="0"/>
              </a:rPr>
              <a:t> celebrating.</a:t>
            </a:r>
          </a:p>
        </p:txBody>
      </p:sp>
    </p:spTree>
    <p:extLst>
      <p:ext uri="{BB962C8B-B14F-4D97-AF65-F5344CB8AC3E}">
        <p14:creationId xmlns:p14="http://schemas.microsoft.com/office/powerpoint/2010/main" val="3983206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89579"/>
            <a:ext cx="8712968" cy="1107996"/>
          </a:xfrm>
          <a:prstGeom prst="rect">
            <a:avLst/>
          </a:prstGeom>
        </p:spPr>
        <p:txBody>
          <a:bodyPr wrap="square">
            <a:spAutoFit/>
          </a:bodyPr>
          <a:lstStyle/>
          <a:p>
            <a:pPr algn="ctr"/>
            <a:r>
              <a:rPr lang="en-GB" sz="5400" b="1" u="sng" dirty="0" smtClean="0">
                <a:latin typeface="Segoe Script" panose="030B0504020000000003" pitchFamily="66" charset="0"/>
                <a:ea typeface="Times New Roman" panose="02020603050405020304" pitchFamily="18" charset="0"/>
              </a:rPr>
              <a:t>Preposition</a:t>
            </a:r>
            <a:r>
              <a:rPr lang="en-GB" sz="6600" b="1" u="sng" dirty="0" smtClean="0">
                <a:latin typeface="Segoe Script" panose="030B0504020000000003" pitchFamily="66" charset="0"/>
                <a:ea typeface="Times New Roman" panose="02020603050405020304" pitchFamily="18" charset="0"/>
              </a:rPr>
              <a:t> </a:t>
            </a:r>
            <a:r>
              <a:rPr lang="en-GB" sz="5400" b="1" u="sng" dirty="0" smtClean="0">
                <a:latin typeface="Segoe Script" panose="030B0504020000000003" pitchFamily="66" charset="0"/>
                <a:ea typeface="Times New Roman" panose="02020603050405020304" pitchFamily="18" charset="0"/>
              </a:rPr>
              <a:t>Alphabet!</a:t>
            </a:r>
            <a:endParaRPr lang="en-GB" sz="6600" b="1" u="sng" dirty="0">
              <a:latin typeface="Segoe Script" panose="030B0504020000000003" pitchFamily="66" charset="0"/>
            </a:endParaRPr>
          </a:p>
        </p:txBody>
      </p:sp>
      <p:sp>
        <p:nvSpPr>
          <p:cNvPr id="5" name="Rectangle 4"/>
          <p:cNvSpPr/>
          <p:nvPr/>
        </p:nvSpPr>
        <p:spPr>
          <a:xfrm>
            <a:off x="0" y="1493978"/>
            <a:ext cx="9144000" cy="2862322"/>
          </a:xfrm>
          <a:prstGeom prst="rect">
            <a:avLst/>
          </a:prstGeom>
          <a:noFill/>
        </p:spPr>
        <p:txBody>
          <a:bodyPr wrap="square" lIns="91440" tIns="45720" rIns="91440" bIns="45720">
            <a:spAutoFit/>
          </a:bodyPr>
          <a:lstStyle/>
          <a:p>
            <a:r>
              <a:rPr lang="en-US" sz="6000" b="1" cap="none" spc="0" dirty="0" smtClean="0">
                <a:ln w="12700">
                  <a:solidFill>
                    <a:srgbClr val="FFC000"/>
                  </a:solidFill>
                  <a:prstDash val="solid"/>
                </a:ln>
                <a:effectLst>
                  <a:innerShdw blurRad="177800">
                    <a:schemeClr val="accent3">
                      <a:lumMod val="50000"/>
                    </a:schemeClr>
                  </a:innerShdw>
                </a:effectLst>
                <a:latin typeface="Segoe Script" panose="030B0504020000000003" pitchFamily="66" charset="0"/>
              </a:rPr>
              <a:t>A = </a:t>
            </a:r>
            <a:r>
              <a:rPr lang="en-US" sz="6000" b="1" dirty="0" smtClean="0">
                <a:ln w="12700">
                  <a:solidFill>
                    <a:srgbClr val="FFC000"/>
                  </a:solidFill>
                  <a:prstDash val="solid"/>
                </a:ln>
                <a:effectLst>
                  <a:innerShdw blurRad="177800">
                    <a:schemeClr val="accent3">
                      <a:lumMod val="50000"/>
                    </a:schemeClr>
                  </a:innerShdw>
                </a:effectLst>
                <a:latin typeface="Segoe Script" panose="030B0504020000000003" pitchFamily="66" charset="0"/>
              </a:rPr>
              <a:t>at</a:t>
            </a:r>
            <a:endParaRPr lang="en-US" sz="6000" b="1" cap="none" spc="0" dirty="0" smtClean="0">
              <a:ln w="12700">
                <a:solidFill>
                  <a:srgbClr val="FFC000"/>
                </a:solidFill>
                <a:prstDash val="solid"/>
              </a:ln>
              <a:effectLst>
                <a:innerShdw blurRad="177800">
                  <a:schemeClr val="accent3">
                    <a:lumMod val="50000"/>
                  </a:schemeClr>
                </a:innerShdw>
              </a:effectLst>
              <a:latin typeface="Segoe Script" panose="030B0504020000000003" pitchFamily="66" charset="0"/>
            </a:endParaRPr>
          </a:p>
          <a:p>
            <a:r>
              <a:rPr lang="en-US" sz="6000" b="1" dirty="0" smtClean="0">
                <a:ln w="12700">
                  <a:solidFill>
                    <a:srgbClr val="FFC000"/>
                  </a:solidFill>
                  <a:prstDash val="solid"/>
                </a:ln>
                <a:effectLst>
                  <a:innerShdw blurRad="177800">
                    <a:schemeClr val="accent3">
                      <a:lumMod val="50000"/>
                    </a:schemeClr>
                  </a:innerShdw>
                </a:effectLst>
                <a:latin typeface="Segoe Script" panose="030B0504020000000003" pitchFamily="66" charset="0"/>
              </a:rPr>
              <a:t>B = by</a:t>
            </a:r>
          </a:p>
          <a:p>
            <a:r>
              <a:rPr lang="en-US" sz="6000" b="1" cap="none" spc="0" dirty="0" smtClean="0">
                <a:ln w="12700">
                  <a:solidFill>
                    <a:srgbClr val="FFC000"/>
                  </a:solidFill>
                  <a:prstDash val="solid"/>
                </a:ln>
                <a:effectLst>
                  <a:innerShdw blurRad="177800">
                    <a:schemeClr val="accent3">
                      <a:lumMod val="50000"/>
                    </a:schemeClr>
                  </a:innerShdw>
                </a:effectLst>
                <a:latin typeface="Segoe Script" panose="030B0504020000000003" pitchFamily="66" charset="0"/>
              </a:rPr>
              <a:t>C = close to</a:t>
            </a:r>
            <a:endParaRPr lang="en-US" sz="6000" b="1" cap="none" spc="0" dirty="0">
              <a:ln w="12700">
                <a:solidFill>
                  <a:srgbClr val="FFC000"/>
                </a:solidFill>
                <a:prstDash val="solid"/>
              </a:ln>
              <a:solidFill>
                <a:srgbClr val="7030A0"/>
              </a:solidFill>
              <a:effectLst>
                <a:innerShdw blurRad="177800">
                  <a:schemeClr val="accent3">
                    <a:lumMod val="50000"/>
                  </a:schemeClr>
                </a:innerShdw>
              </a:effectLst>
              <a:latin typeface="Segoe Script" panose="030B0504020000000003" pitchFamily="66" charset="0"/>
            </a:endParaRPr>
          </a:p>
        </p:txBody>
      </p:sp>
      <p:sp>
        <p:nvSpPr>
          <p:cNvPr id="6" name="Rectangle 5"/>
          <p:cNvSpPr/>
          <p:nvPr/>
        </p:nvSpPr>
        <p:spPr>
          <a:xfrm>
            <a:off x="503548" y="4581128"/>
            <a:ext cx="8136904" cy="1938992"/>
          </a:xfrm>
          <a:prstGeom prst="rect">
            <a:avLst/>
          </a:prstGeom>
          <a:noFill/>
        </p:spPr>
        <p:txBody>
          <a:bodyPr wrap="square" lIns="91440" tIns="45720" rIns="91440" bIns="45720">
            <a:spAutoFit/>
          </a:bodyPr>
          <a:lstStyle/>
          <a:p>
            <a:pPr algn="ctr"/>
            <a:r>
              <a:rPr lang="en-US" sz="6000" b="1" dirty="0" smtClean="0">
                <a:ln w="0"/>
                <a:latin typeface="Segoe Script" panose="030B0504020000000003" pitchFamily="66" charset="0"/>
              </a:rPr>
              <a:t>Let’s see how far we get… </a:t>
            </a:r>
            <a:endParaRPr lang="en-US" sz="6000" b="1" dirty="0">
              <a:ln w="0"/>
              <a:latin typeface="Segoe Script" panose="030B0504020000000003" pitchFamily="66" charset="0"/>
            </a:endParaRPr>
          </a:p>
        </p:txBody>
      </p:sp>
    </p:spTree>
    <p:extLst>
      <p:ext uri="{BB962C8B-B14F-4D97-AF65-F5344CB8AC3E}">
        <p14:creationId xmlns:p14="http://schemas.microsoft.com/office/powerpoint/2010/main" val="265160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030" t="29129" r="33438" b="18266"/>
          <a:stretch/>
        </p:blipFill>
        <p:spPr bwMode="auto">
          <a:xfrm>
            <a:off x="2276619" y="2014537"/>
            <a:ext cx="2052356" cy="287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64562" y="2456892"/>
            <a:ext cx="405045" cy="121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6" name="Rectangle 5"/>
          <p:cNvSpPr/>
          <p:nvPr/>
        </p:nvSpPr>
        <p:spPr>
          <a:xfrm>
            <a:off x="3077503" y="3996063"/>
            <a:ext cx="684407" cy="121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7" name="Rectangle 6"/>
          <p:cNvSpPr/>
          <p:nvPr/>
        </p:nvSpPr>
        <p:spPr>
          <a:xfrm>
            <a:off x="3073334" y="3226477"/>
            <a:ext cx="405045" cy="121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8" name="Rectangle 7"/>
          <p:cNvSpPr/>
          <p:nvPr/>
        </p:nvSpPr>
        <p:spPr>
          <a:xfrm>
            <a:off x="3111871" y="4614560"/>
            <a:ext cx="933572" cy="121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5" name="Rectangle 4"/>
          <p:cNvSpPr/>
          <p:nvPr/>
        </p:nvSpPr>
        <p:spPr>
          <a:xfrm>
            <a:off x="4328972" y="2171446"/>
            <a:ext cx="2000869" cy="507831"/>
          </a:xfrm>
          <a:prstGeom prst="rect">
            <a:avLst/>
          </a:prstGeom>
        </p:spPr>
        <p:txBody>
          <a:bodyPr wrap="none">
            <a:spAutoFit/>
          </a:bodyPr>
          <a:lstStyle/>
          <a:p>
            <a:r>
              <a:rPr lang="en-GB" sz="1350" b="1" dirty="0">
                <a:latin typeface="Segoe Script" panose="020B0504020000000003" pitchFamily="34" charset="0"/>
              </a:rPr>
              <a:t>What am I writing?</a:t>
            </a:r>
          </a:p>
          <a:p>
            <a:r>
              <a:rPr lang="en-GB" sz="1350" b="1" dirty="0">
                <a:solidFill>
                  <a:srgbClr val="FF0000"/>
                </a:solidFill>
                <a:latin typeface="Segoe Script" panose="020B0504020000000003" pitchFamily="34" charset="0"/>
              </a:rPr>
              <a:t>A </a:t>
            </a:r>
            <a:r>
              <a:rPr lang="en-GB" sz="1350" b="1" dirty="0" smtClean="0">
                <a:solidFill>
                  <a:srgbClr val="FF0000"/>
                </a:solidFill>
                <a:latin typeface="Segoe Script" panose="020B0504020000000003" pitchFamily="34" charset="0"/>
              </a:rPr>
              <a:t>narrative story.</a:t>
            </a:r>
            <a:endParaRPr lang="en-GB" sz="1350" b="1" dirty="0">
              <a:solidFill>
                <a:srgbClr val="FF0000"/>
              </a:solidFill>
              <a:latin typeface="Segoe Script" panose="020B0504020000000003" pitchFamily="34" charset="0"/>
            </a:endParaRPr>
          </a:p>
        </p:txBody>
      </p:sp>
      <p:sp>
        <p:nvSpPr>
          <p:cNvPr id="9" name="Rectangle 8"/>
          <p:cNvSpPr/>
          <p:nvPr/>
        </p:nvSpPr>
        <p:spPr>
          <a:xfrm>
            <a:off x="4275095" y="2901274"/>
            <a:ext cx="3332472" cy="507831"/>
          </a:xfrm>
          <a:prstGeom prst="rect">
            <a:avLst/>
          </a:prstGeom>
        </p:spPr>
        <p:txBody>
          <a:bodyPr wrap="square">
            <a:spAutoFit/>
          </a:bodyPr>
          <a:lstStyle/>
          <a:p>
            <a:r>
              <a:rPr lang="en-GB" sz="1350" b="1" dirty="0">
                <a:latin typeface="Segoe Script" panose="020B0504020000000003" pitchFamily="34" charset="0"/>
              </a:rPr>
              <a:t>Who am I writing it for?</a:t>
            </a:r>
          </a:p>
          <a:p>
            <a:r>
              <a:rPr lang="en-GB" sz="1350" b="1" dirty="0" smtClean="0">
                <a:solidFill>
                  <a:srgbClr val="FF0000"/>
                </a:solidFill>
                <a:latin typeface="Segoe Script" panose="020B0504020000000003" pitchFamily="34" charset="0"/>
              </a:rPr>
              <a:t>Other Year 6 children.</a:t>
            </a:r>
            <a:endParaRPr lang="en-GB" sz="1350" b="1" dirty="0">
              <a:solidFill>
                <a:srgbClr val="FF0000"/>
              </a:solidFill>
              <a:latin typeface="Segoe Script" panose="020B0504020000000003" pitchFamily="34" charset="0"/>
            </a:endParaRPr>
          </a:p>
        </p:txBody>
      </p:sp>
      <p:sp>
        <p:nvSpPr>
          <p:cNvPr id="10" name="Rectangle 9"/>
          <p:cNvSpPr/>
          <p:nvPr/>
        </p:nvSpPr>
        <p:spPr>
          <a:xfrm>
            <a:off x="4328973" y="3672028"/>
            <a:ext cx="3625105" cy="507831"/>
          </a:xfrm>
          <a:prstGeom prst="rect">
            <a:avLst/>
          </a:prstGeom>
        </p:spPr>
        <p:txBody>
          <a:bodyPr wrap="square">
            <a:spAutoFit/>
          </a:bodyPr>
          <a:lstStyle/>
          <a:p>
            <a:r>
              <a:rPr lang="en-GB" sz="1350" b="1" dirty="0">
                <a:latin typeface="Segoe Script" panose="020B0504020000000003" pitchFamily="34" charset="0"/>
              </a:rPr>
              <a:t>Why am I writing it?</a:t>
            </a:r>
          </a:p>
          <a:p>
            <a:r>
              <a:rPr lang="en-GB" sz="1350" b="1" dirty="0">
                <a:solidFill>
                  <a:srgbClr val="FF0000"/>
                </a:solidFill>
                <a:latin typeface="Segoe Script" panose="020B0504020000000003" pitchFamily="34" charset="0"/>
              </a:rPr>
              <a:t>To </a:t>
            </a:r>
            <a:r>
              <a:rPr lang="en-GB" sz="1350" b="1" dirty="0" smtClean="0">
                <a:solidFill>
                  <a:srgbClr val="FF0000"/>
                </a:solidFill>
                <a:latin typeface="Segoe Script" panose="020B0504020000000003" pitchFamily="34" charset="0"/>
              </a:rPr>
              <a:t>entertain my audience.</a:t>
            </a:r>
            <a:endParaRPr lang="en-GB" sz="1350" b="1" dirty="0">
              <a:solidFill>
                <a:srgbClr val="FF0000"/>
              </a:solidFill>
              <a:latin typeface="Segoe Script" panose="020B0504020000000003" pitchFamily="34" charset="0"/>
            </a:endParaRPr>
          </a:p>
        </p:txBody>
      </p:sp>
      <p:sp>
        <p:nvSpPr>
          <p:cNvPr id="11" name="Rectangle 10"/>
          <p:cNvSpPr/>
          <p:nvPr/>
        </p:nvSpPr>
        <p:spPr>
          <a:xfrm>
            <a:off x="4328973" y="4406812"/>
            <a:ext cx="3672027" cy="715581"/>
          </a:xfrm>
          <a:prstGeom prst="rect">
            <a:avLst/>
          </a:prstGeom>
        </p:spPr>
        <p:txBody>
          <a:bodyPr wrap="square">
            <a:spAutoFit/>
          </a:bodyPr>
          <a:lstStyle/>
          <a:p>
            <a:pPr lvl="0"/>
            <a:r>
              <a:rPr lang="en-GB" sz="1350" b="1" dirty="0">
                <a:latin typeface="Segoe Script" panose="020B0504020000000003" pitchFamily="34" charset="0"/>
              </a:rPr>
              <a:t>What am I trying to do?</a:t>
            </a:r>
          </a:p>
          <a:p>
            <a:r>
              <a:rPr lang="en-GB" sz="1350" b="1" dirty="0">
                <a:solidFill>
                  <a:srgbClr val="FF0000"/>
                </a:solidFill>
                <a:latin typeface="Segoe Script" panose="020B0504020000000003" pitchFamily="34" charset="0"/>
              </a:rPr>
              <a:t>To </a:t>
            </a:r>
            <a:r>
              <a:rPr lang="en-GB" sz="1350" b="1" dirty="0" smtClean="0">
                <a:solidFill>
                  <a:srgbClr val="FF0000"/>
                </a:solidFill>
                <a:latin typeface="Segoe Script" panose="020B0504020000000003" pitchFamily="34" charset="0"/>
              </a:rPr>
              <a:t>create suspense and scare my readers.</a:t>
            </a:r>
            <a:endParaRPr lang="en-GB" sz="1350" b="1" dirty="0">
              <a:latin typeface="Segoe Script" panose="020B0504020000000003" pitchFamily="34" charset="0"/>
            </a:endParaRPr>
          </a:p>
        </p:txBody>
      </p:sp>
      <p:sp>
        <p:nvSpPr>
          <p:cNvPr id="12" name="Rectangle 11">
            <a:extLst>
              <a:ext uri="{FF2B5EF4-FFF2-40B4-BE49-F238E27FC236}">
                <a16:creationId xmlns:a16="http://schemas.microsoft.com/office/drawing/2014/main" id="{0F136778-4130-934E-AE69-083A0D384250}"/>
              </a:ext>
            </a:extLst>
          </p:cNvPr>
          <p:cNvSpPr/>
          <p:nvPr/>
        </p:nvSpPr>
        <p:spPr>
          <a:xfrm>
            <a:off x="1520661" y="1164876"/>
            <a:ext cx="6102678" cy="507831"/>
          </a:xfrm>
          <a:prstGeom prst="rect">
            <a:avLst/>
          </a:prstGeom>
        </p:spPr>
        <p:txBody>
          <a:bodyPr wrap="square">
            <a:spAutoFit/>
          </a:bodyPr>
          <a:lstStyle/>
          <a:p>
            <a:pPr algn="ctr"/>
            <a:r>
              <a:rPr lang="en-GB" sz="2700" b="1" dirty="0" smtClean="0">
                <a:latin typeface="Segoe Script" panose="030B0504020000000003" pitchFamily="66" charset="0"/>
              </a:rPr>
              <a:t>Our </a:t>
            </a:r>
            <a:r>
              <a:rPr lang="en-GB" sz="2700" b="1" dirty="0">
                <a:latin typeface="Segoe Script" panose="030B0504020000000003" pitchFamily="66" charset="0"/>
              </a:rPr>
              <a:t>TAPE grid…</a:t>
            </a:r>
            <a:endParaRPr lang="en-GB" sz="2700" dirty="0">
              <a:latin typeface="Segoe Script" panose="030B0504020000000003" pitchFamily="66" charset="0"/>
            </a:endParaRPr>
          </a:p>
        </p:txBody>
      </p:sp>
    </p:spTree>
    <p:extLst>
      <p:ext uri="{BB962C8B-B14F-4D97-AF65-F5344CB8AC3E}">
        <p14:creationId xmlns:p14="http://schemas.microsoft.com/office/powerpoint/2010/main" val="78967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333509"/>
            <a:ext cx="8856984" cy="1446550"/>
          </a:xfrm>
          <a:prstGeom prst="rect">
            <a:avLst/>
          </a:prstGeom>
        </p:spPr>
        <p:txBody>
          <a:bodyPr wrap="square">
            <a:spAutoFit/>
          </a:bodyPr>
          <a:lstStyle/>
          <a:p>
            <a:pPr algn="ctr"/>
            <a:r>
              <a:rPr lang="en-GB" sz="4400" b="1" dirty="0" smtClean="0">
                <a:solidFill>
                  <a:srgbClr val="FF0000"/>
                </a:solidFill>
                <a:latin typeface="Segoe Script" panose="030B0504020000000003" pitchFamily="66" charset="0"/>
              </a:rPr>
              <a:t>Para 1: preparing to go on the quest</a:t>
            </a:r>
            <a:endParaRPr lang="en-GB" sz="4400" b="1" dirty="0">
              <a:solidFill>
                <a:srgbClr val="FF0000"/>
              </a:solidFill>
              <a:latin typeface="Segoe Script" panose="030B0504020000000003" pitchFamily="66" charset="0"/>
            </a:endParaRPr>
          </a:p>
        </p:txBody>
      </p:sp>
      <p:sp>
        <p:nvSpPr>
          <p:cNvPr id="5" name="Rectangle 4"/>
          <p:cNvSpPr/>
          <p:nvPr/>
        </p:nvSpPr>
        <p:spPr>
          <a:xfrm>
            <a:off x="179512" y="1844824"/>
            <a:ext cx="8856984" cy="1446550"/>
          </a:xfrm>
          <a:prstGeom prst="rect">
            <a:avLst/>
          </a:prstGeom>
        </p:spPr>
        <p:txBody>
          <a:bodyPr wrap="square">
            <a:spAutoFit/>
          </a:bodyPr>
          <a:lstStyle/>
          <a:p>
            <a:pPr algn="ctr"/>
            <a:r>
              <a:rPr lang="en-GB" sz="4400" b="1" dirty="0" smtClean="0">
                <a:solidFill>
                  <a:srgbClr val="0070C0"/>
                </a:solidFill>
                <a:latin typeface="Segoe Script" panose="030B0504020000000003" pitchFamily="66" charset="0"/>
              </a:rPr>
              <a:t>Para 2: discussing the quest with father</a:t>
            </a:r>
            <a:endParaRPr lang="en-GB" sz="4400" b="1" dirty="0">
              <a:solidFill>
                <a:srgbClr val="0070C0"/>
              </a:solidFill>
              <a:latin typeface="Segoe Script" panose="030B0504020000000003" pitchFamily="66" charset="0"/>
            </a:endParaRPr>
          </a:p>
        </p:txBody>
      </p:sp>
      <p:sp>
        <p:nvSpPr>
          <p:cNvPr id="6" name="Rectangle 5"/>
          <p:cNvSpPr/>
          <p:nvPr/>
        </p:nvSpPr>
        <p:spPr>
          <a:xfrm>
            <a:off x="179512" y="3349712"/>
            <a:ext cx="8856984" cy="1446550"/>
          </a:xfrm>
          <a:prstGeom prst="rect">
            <a:avLst/>
          </a:prstGeom>
        </p:spPr>
        <p:txBody>
          <a:bodyPr wrap="square">
            <a:spAutoFit/>
          </a:bodyPr>
          <a:lstStyle/>
          <a:p>
            <a:pPr algn="ctr"/>
            <a:r>
              <a:rPr lang="en-GB" sz="4400" b="1" dirty="0" smtClean="0">
                <a:solidFill>
                  <a:srgbClr val="7030A0"/>
                </a:solidFill>
                <a:latin typeface="Segoe Script" panose="030B0504020000000003" pitchFamily="66" charset="0"/>
              </a:rPr>
              <a:t>Para 3: going into battle with the Jabberwocky</a:t>
            </a:r>
            <a:endParaRPr lang="en-GB" sz="4400" b="1" dirty="0">
              <a:solidFill>
                <a:srgbClr val="7030A0"/>
              </a:solidFill>
              <a:latin typeface="Segoe Script" panose="030B0504020000000003" pitchFamily="66" charset="0"/>
            </a:endParaRPr>
          </a:p>
        </p:txBody>
      </p:sp>
      <p:sp>
        <p:nvSpPr>
          <p:cNvPr id="7" name="Rectangle 6"/>
          <p:cNvSpPr/>
          <p:nvPr/>
        </p:nvSpPr>
        <p:spPr>
          <a:xfrm>
            <a:off x="179512" y="5055322"/>
            <a:ext cx="8856984" cy="1446550"/>
          </a:xfrm>
          <a:prstGeom prst="rect">
            <a:avLst/>
          </a:prstGeom>
        </p:spPr>
        <p:txBody>
          <a:bodyPr wrap="square">
            <a:spAutoFit/>
          </a:bodyPr>
          <a:lstStyle/>
          <a:p>
            <a:pPr algn="ctr"/>
            <a:r>
              <a:rPr lang="en-GB" sz="4400" b="1" dirty="0" smtClean="0">
                <a:solidFill>
                  <a:srgbClr val="C00000"/>
                </a:solidFill>
                <a:latin typeface="Segoe Script" panose="030B0504020000000003" pitchFamily="66" charset="0"/>
              </a:rPr>
              <a:t>Para 4: returning home triumphantly</a:t>
            </a:r>
            <a:endParaRPr lang="en-GB" sz="4400" b="1" dirty="0">
              <a:solidFill>
                <a:srgbClr val="C00000"/>
              </a:solidFill>
              <a:latin typeface="Segoe Script" panose="030B0504020000000003" pitchFamily="66" charset="0"/>
            </a:endParaRPr>
          </a:p>
        </p:txBody>
      </p:sp>
    </p:spTree>
    <p:extLst>
      <p:ext uri="{BB962C8B-B14F-4D97-AF65-F5344CB8AC3E}">
        <p14:creationId xmlns:p14="http://schemas.microsoft.com/office/powerpoint/2010/main" val="422747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8793" t="5715" r="8619" b="55515"/>
          <a:stretch/>
        </p:blipFill>
        <p:spPr>
          <a:xfrm>
            <a:off x="5698557" y="0"/>
            <a:ext cx="3456384" cy="3347880"/>
          </a:xfrm>
          <a:prstGeom prst="rect">
            <a:avLst/>
          </a:prstGeom>
        </p:spPr>
      </p:pic>
      <p:sp>
        <p:nvSpPr>
          <p:cNvPr id="4" name="Rectangle 3"/>
          <p:cNvSpPr/>
          <p:nvPr/>
        </p:nvSpPr>
        <p:spPr>
          <a:xfrm rot="19768430">
            <a:off x="948943" y="1373565"/>
            <a:ext cx="4917303" cy="5078313"/>
          </a:xfrm>
          <a:prstGeom prst="rect">
            <a:avLst/>
          </a:prstGeom>
          <a:noFill/>
        </p:spPr>
        <p:txBody>
          <a:bodyPr wrap="square" lIns="91440" tIns="45720" rIns="91440" bIns="45720">
            <a:spAutoFit/>
          </a:bodyPr>
          <a:lstStyle/>
          <a:p>
            <a:pPr algn="ctr"/>
            <a:r>
              <a:rPr lang="en-US" sz="5400" b="1" dirty="0" smtClean="0">
                <a:ln w="22225">
                  <a:solidFill>
                    <a:srgbClr val="FF0000"/>
                  </a:solidFill>
                  <a:prstDash val="solid"/>
                </a:ln>
                <a:solidFill>
                  <a:srgbClr val="FF0000"/>
                </a:solidFill>
                <a:latin typeface="Segoe Script" panose="030B0504020000000003" pitchFamily="66" charset="0"/>
              </a:rPr>
              <a:t>How is the boy/girl feeling about setting off on this quest?</a:t>
            </a:r>
            <a:endParaRPr lang="en-US" sz="5400" b="1" dirty="0">
              <a:ln w="22225">
                <a:solidFill>
                  <a:srgbClr val="FF0000"/>
                </a:solidFill>
                <a:prstDash val="solid"/>
              </a:ln>
              <a:solidFill>
                <a:srgbClr val="FF0000"/>
              </a:solidFill>
              <a:latin typeface="Segoe Script" panose="030B0504020000000003" pitchFamily="66" charset="0"/>
            </a:endParaRPr>
          </a:p>
        </p:txBody>
      </p:sp>
      <p:sp>
        <p:nvSpPr>
          <p:cNvPr id="2" name="TextBox 1"/>
          <p:cNvSpPr txBox="1"/>
          <p:nvPr/>
        </p:nvSpPr>
        <p:spPr>
          <a:xfrm>
            <a:off x="611560" y="260648"/>
            <a:ext cx="3600400" cy="1015663"/>
          </a:xfrm>
          <a:prstGeom prst="rect">
            <a:avLst/>
          </a:prstGeom>
          <a:noFill/>
        </p:spPr>
        <p:txBody>
          <a:bodyPr wrap="square" rtlCol="0">
            <a:spAutoFit/>
          </a:bodyPr>
          <a:lstStyle/>
          <a:p>
            <a:r>
              <a:rPr lang="en-GB" sz="6000" b="1" dirty="0" smtClean="0">
                <a:latin typeface="Segoe Script" panose="030B0504020000000003" pitchFamily="66" charset="0"/>
              </a:rPr>
              <a:t>Think…</a:t>
            </a:r>
            <a:endParaRPr lang="en-GB" sz="6000" b="1" dirty="0">
              <a:latin typeface="Segoe Script" panose="030B0504020000000003" pitchFamily="66" charset="0"/>
            </a:endParaRPr>
          </a:p>
        </p:txBody>
      </p:sp>
    </p:spTree>
    <p:extLst>
      <p:ext uri="{BB962C8B-B14F-4D97-AF65-F5344CB8AC3E}">
        <p14:creationId xmlns:p14="http://schemas.microsoft.com/office/powerpoint/2010/main" val="417955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680"/>
            <a:ext cx="9144000" cy="5693866"/>
          </a:xfrm>
          <a:prstGeom prst="rect">
            <a:avLst/>
          </a:prstGeom>
        </p:spPr>
        <p:txBody>
          <a:bodyPr wrap="square">
            <a:spAutoFit/>
          </a:bodyPr>
          <a:lstStyle/>
          <a:p>
            <a:r>
              <a:rPr lang="en-GB" sz="2800" b="1" dirty="0" smtClean="0">
                <a:latin typeface="Segoe Script" panose="030B0504020000000003" pitchFamily="66" charset="0"/>
              </a:rPr>
              <a:t>With a heavy heart, the boy collected together some essentials for his life or death quest, placing them carefully </a:t>
            </a:r>
            <a:r>
              <a:rPr lang="en-GB" sz="2800" b="1" dirty="0" smtClean="0">
                <a:solidFill>
                  <a:srgbClr val="FF0000"/>
                </a:solidFill>
                <a:latin typeface="Segoe Script" panose="030B0504020000000003" pitchFamily="66" charset="0"/>
              </a:rPr>
              <a:t>into</a:t>
            </a:r>
            <a:r>
              <a:rPr lang="en-GB" sz="2800" b="1" dirty="0" smtClean="0">
                <a:latin typeface="Segoe Script" panose="030B0504020000000003" pitchFamily="66" charset="0"/>
              </a:rPr>
              <a:t> his small rucksack. Trepidation flooded </a:t>
            </a:r>
            <a:r>
              <a:rPr lang="en-GB" sz="2800" b="1" dirty="0" smtClean="0">
                <a:solidFill>
                  <a:srgbClr val="FF0000"/>
                </a:solidFill>
                <a:latin typeface="Segoe Script" panose="030B0504020000000003" pitchFamily="66" charset="0"/>
              </a:rPr>
              <a:t>through</a:t>
            </a:r>
            <a:r>
              <a:rPr lang="en-GB" sz="2800" b="1" dirty="0" smtClean="0">
                <a:latin typeface="Segoe Script" panose="030B0504020000000003" pitchFamily="66" charset="0"/>
              </a:rPr>
              <a:t> him. Before long, the boy </a:t>
            </a:r>
            <a:r>
              <a:rPr lang="en-GB" sz="2800" b="1" dirty="0">
                <a:latin typeface="Segoe Script" panose="030B0504020000000003" pitchFamily="66" charset="0"/>
              </a:rPr>
              <a:t>was standing </a:t>
            </a:r>
            <a:r>
              <a:rPr lang="en-GB" sz="2800" b="1" dirty="0" smtClean="0">
                <a:solidFill>
                  <a:srgbClr val="FF0000"/>
                </a:solidFill>
                <a:latin typeface="Segoe Script" panose="030B0504020000000003" pitchFamily="66" charset="0"/>
              </a:rPr>
              <a:t>outside</a:t>
            </a:r>
            <a:r>
              <a:rPr lang="en-GB" sz="2800" b="1" dirty="0" smtClean="0">
                <a:latin typeface="Segoe Script" panose="030B0504020000000003" pitchFamily="66" charset="0"/>
              </a:rPr>
              <a:t> his house, silently studying its features </a:t>
            </a:r>
            <a:r>
              <a:rPr lang="en-GB" sz="2800" b="1" dirty="0">
                <a:latin typeface="Segoe Script" panose="030B0504020000000003" pitchFamily="66" charset="0"/>
              </a:rPr>
              <a:t>– the yellowing yet sturdy </a:t>
            </a:r>
            <a:r>
              <a:rPr lang="en-GB" sz="2800" b="1" dirty="0" smtClean="0">
                <a:latin typeface="Segoe Script" panose="030B0504020000000003" pitchFamily="66" charset="0"/>
              </a:rPr>
              <a:t>thatched roof, the heavy oak door, the fresh roses, which stood smartly </a:t>
            </a:r>
            <a:r>
              <a:rPr lang="en-GB" sz="2800" b="1" dirty="0" smtClean="0">
                <a:solidFill>
                  <a:srgbClr val="FF0000"/>
                </a:solidFill>
                <a:latin typeface="Segoe Script" panose="030B0504020000000003" pitchFamily="66" charset="0"/>
              </a:rPr>
              <a:t>beyond</a:t>
            </a:r>
            <a:r>
              <a:rPr lang="en-GB" sz="2800" b="1" dirty="0" smtClean="0">
                <a:latin typeface="Segoe Script" panose="030B0504020000000003" pitchFamily="66" charset="0"/>
              </a:rPr>
              <a:t> the tiled pathway. </a:t>
            </a:r>
            <a:r>
              <a:rPr lang="en-GB" sz="2800" b="1" dirty="0">
                <a:latin typeface="Segoe Script" panose="030B0504020000000003" pitchFamily="66" charset="0"/>
              </a:rPr>
              <a:t>Would he ever feel the warmth of home again? Could he dare imagine the danger he was soon to face? </a:t>
            </a:r>
            <a:r>
              <a:rPr lang="en-GB" sz="2800" b="1" dirty="0" smtClean="0">
                <a:latin typeface="Segoe Script" panose="030B0504020000000003" pitchFamily="66" charset="0"/>
              </a:rPr>
              <a:t>As the boy nervously stepped </a:t>
            </a:r>
            <a:r>
              <a:rPr lang="en-GB" sz="2800" b="1" dirty="0" smtClean="0">
                <a:solidFill>
                  <a:srgbClr val="FF0000"/>
                </a:solidFill>
                <a:latin typeface="Segoe Script" panose="030B0504020000000003" pitchFamily="66" charset="0"/>
              </a:rPr>
              <a:t>past </a:t>
            </a:r>
            <a:r>
              <a:rPr lang="en-GB" sz="2800" b="1" dirty="0" smtClean="0">
                <a:latin typeface="Segoe Script" panose="030B0504020000000003" pitchFamily="66" charset="0"/>
              </a:rPr>
              <a:t>the garden gate, he heard a familiar voice </a:t>
            </a:r>
            <a:r>
              <a:rPr lang="en-GB" sz="2800" b="1" dirty="0" smtClean="0">
                <a:solidFill>
                  <a:srgbClr val="FF0000"/>
                </a:solidFill>
                <a:latin typeface="Segoe Script" panose="030B0504020000000003" pitchFamily="66" charset="0"/>
              </a:rPr>
              <a:t>behind</a:t>
            </a:r>
            <a:r>
              <a:rPr lang="en-GB" sz="2800" b="1" dirty="0" smtClean="0">
                <a:latin typeface="Segoe Script" panose="030B0504020000000003" pitchFamily="66" charset="0"/>
              </a:rPr>
              <a:t> him.</a:t>
            </a:r>
            <a:endParaRPr lang="en-GB" sz="2800" b="1" dirty="0">
              <a:latin typeface="Segoe Script" panose="030B0504020000000003" pitchFamily="66" charset="0"/>
            </a:endParaRPr>
          </a:p>
        </p:txBody>
      </p:sp>
      <p:sp>
        <p:nvSpPr>
          <p:cNvPr id="5" name="Rectangle 4"/>
          <p:cNvSpPr/>
          <p:nvPr/>
        </p:nvSpPr>
        <p:spPr>
          <a:xfrm rot="19604743">
            <a:off x="319681" y="2741587"/>
            <a:ext cx="7941598" cy="1569660"/>
          </a:xfrm>
          <a:prstGeom prst="rect">
            <a:avLst/>
          </a:prstGeom>
        </p:spPr>
        <p:txBody>
          <a:bodyPr wrap="none">
            <a:spAutoFit/>
          </a:bodyPr>
          <a:lstStyle/>
          <a:p>
            <a:pPr algn="ctr"/>
            <a:r>
              <a:rPr lang="en-US" sz="9600" b="1" dirty="0">
                <a:ln>
                  <a:prstDash val="solid"/>
                </a:ln>
                <a:solidFill>
                  <a:srgbClr val="FF0000"/>
                </a:solidFill>
                <a:latin typeface="Comic Sans MS" panose="030F0702030302020204" pitchFamily="66" charset="0"/>
              </a:rPr>
              <a:t>-prepositions</a:t>
            </a:r>
          </a:p>
        </p:txBody>
      </p:sp>
    </p:spTree>
    <p:extLst>
      <p:ext uri="{BB962C8B-B14F-4D97-AF65-F5344CB8AC3E}">
        <p14:creationId xmlns:p14="http://schemas.microsoft.com/office/powerpoint/2010/main" val="384401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54" y="4005064"/>
            <a:ext cx="8496944" cy="1015663"/>
          </a:xfrm>
          <a:prstGeom prst="rect">
            <a:avLst/>
          </a:prstGeom>
          <a:noFill/>
        </p:spPr>
        <p:txBody>
          <a:bodyPr wrap="square" rtlCol="0">
            <a:spAutoFit/>
          </a:bodyPr>
          <a:lstStyle/>
          <a:p>
            <a:pPr algn="ctr"/>
            <a:r>
              <a:rPr lang="en-GB" sz="6000" dirty="0" smtClean="0">
                <a:solidFill>
                  <a:schemeClr val="accent6">
                    <a:lumMod val="75000"/>
                  </a:schemeClr>
                </a:solidFill>
                <a:latin typeface="Arial Black" panose="020B0A04020102020204" pitchFamily="34" charset="0"/>
              </a:rPr>
              <a:t>RQs x 2 together</a:t>
            </a:r>
            <a:endParaRPr lang="en-GB" sz="6000" dirty="0">
              <a:solidFill>
                <a:schemeClr val="accent6">
                  <a:lumMod val="75000"/>
                </a:schemeClr>
              </a:solidFill>
              <a:latin typeface="Arial Black" panose="020B0A04020102020204" pitchFamily="34" charset="0"/>
            </a:endParaRPr>
          </a:p>
        </p:txBody>
      </p:sp>
      <p:sp>
        <p:nvSpPr>
          <p:cNvPr id="3" name="Rectangle 2"/>
          <p:cNvSpPr/>
          <p:nvPr/>
        </p:nvSpPr>
        <p:spPr>
          <a:xfrm>
            <a:off x="2843808" y="4906207"/>
            <a:ext cx="2811924" cy="1015663"/>
          </a:xfrm>
          <a:prstGeom prst="rect">
            <a:avLst/>
          </a:prstGeom>
        </p:spPr>
        <p:txBody>
          <a:bodyPr wrap="none">
            <a:spAutoFit/>
          </a:bodyPr>
          <a:lstStyle/>
          <a:p>
            <a:pPr algn="ctr"/>
            <a:r>
              <a:rPr lang="en-GB" sz="6000" dirty="0" smtClean="0">
                <a:solidFill>
                  <a:schemeClr val="accent2">
                    <a:lumMod val="75000"/>
                  </a:schemeClr>
                </a:solidFill>
                <a:latin typeface="Arial Black" panose="020B0A04020102020204" pitchFamily="34" charset="0"/>
              </a:rPr>
              <a:t>Segue</a:t>
            </a:r>
            <a:endParaRPr lang="en-GB" sz="6000" dirty="0">
              <a:solidFill>
                <a:schemeClr val="accent2">
                  <a:lumMod val="75000"/>
                </a:schemeClr>
              </a:solidFill>
              <a:latin typeface="Arial Black" panose="020B0A04020102020204" pitchFamily="34" charset="0"/>
            </a:endParaRPr>
          </a:p>
        </p:txBody>
      </p:sp>
      <p:sp>
        <p:nvSpPr>
          <p:cNvPr id="4" name="TextBox 3"/>
          <p:cNvSpPr txBox="1"/>
          <p:nvPr/>
        </p:nvSpPr>
        <p:spPr>
          <a:xfrm>
            <a:off x="131043" y="1070000"/>
            <a:ext cx="8666446" cy="1015663"/>
          </a:xfrm>
          <a:prstGeom prst="rect">
            <a:avLst/>
          </a:prstGeom>
          <a:noFill/>
        </p:spPr>
        <p:txBody>
          <a:bodyPr wrap="square" rtlCol="0">
            <a:spAutoFit/>
          </a:bodyPr>
          <a:lstStyle/>
          <a:p>
            <a:pPr algn="ctr"/>
            <a:r>
              <a:rPr lang="en-GB" sz="6000" dirty="0" smtClean="0">
                <a:solidFill>
                  <a:srgbClr val="0070C0"/>
                </a:solidFill>
                <a:latin typeface="Arial Black" panose="020B0A04020102020204" pitchFamily="34" charset="0"/>
              </a:rPr>
              <a:t>Fronted adverbials</a:t>
            </a:r>
            <a:endParaRPr lang="en-GB" sz="6000" dirty="0">
              <a:solidFill>
                <a:srgbClr val="0070C0"/>
              </a:solidFill>
              <a:latin typeface="Arial Black" panose="020B0A04020102020204" pitchFamily="34" charset="0"/>
            </a:endParaRPr>
          </a:p>
        </p:txBody>
      </p:sp>
      <p:sp>
        <p:nvSpPr>
          <p:cNvPr id="5" name="Rectangle 4"/>
          <p:cNvSpPr/>
          <p:nvPr/>
        </p:nvSpPr>
        <p:spPr>
          <a:xfrm>
            <a:off x="131043" y="3099723"/>
            <a:ext cx="8291565" cy="1015663"/>
          </a:xfrm>
          <a:prstGeom prst="rect">
            <a:avLst/>
          </a:prstGeom>
        </p:spPr>
        <p:txBody>
          <a:bodyPr wrap="none">
            <a:spAutoFit/>
          </a:bodyPr>
          <a:lstStyle/>
          <a:p>
            <a:pPr algn="ctr"/>
            <a:r>
              <a:rPr lang="en-GB" sz="6000" dirty="0" smtClean="0">
                <a:solidFill>
                  <a:srgbClr val="7030A0"/>
                </a:solidFill>
                <a:latin typeface="Arial Black" panose="020B0A04020102020204" pitchFamily="34" charset="0"/>
              </a:rPr>
              <a:t>Subordinate clause</a:t>
            </a:r>
            <a:endParaRPr lang="en-GB" sz="6000" dirty="0">
              <a:solidFill>
                <a:srgbClr val="7030A0"/>
              </a:solidFill>
              <a:latin typeface="Arial Black" panose="020B0A04020102020204" pitchFamily="34" charset="0"/>
            </a:endParaRPr>
          </a:p>
        </p:txBody>
      </p:sp>
      <p:sp>
        <p:nvSpPr>
          <p:cNvPr id="6" name="Rectangle 5"/>
          <p:cNvSpPr/>
          <p:nvPr/>
        </p:nvSpPr>
        <p:spPr>
          <a:xfrm>
            <a:off x="1020625" y="2097418"/>
            <a:ext cx="6633419" cy="1015663"/>
          </a:xfrm>
          <a:prstGeom prst="rect">
            <a:avLst/>
          </a:prstGeom>
        </p:spPr>
        <p:txBody>
          <a:bodyPr wrap="none">
            <a:spAutoFit/>
          </a:bodyPr>
          <a:lstStyle/>
          <a:p>
            <a:pPr algn="ctr"/>
            <a:r>
              <a:rPr lang="en-GB" sz="6000" dirty="0" smtClean="0">
                <a:solidFill>
                  <a:srgbClr val="00B050"/>
                </a:solidFill>
                <a:latin typeface="Arial Black" panose="020B0A04020102020204" pitchFamily="34" charset="0"/>
              </a:rPr>
              <a:t>Short sentence</a:t>
            </a:r>
            <a:endParaRPr lang="en-GB" sz="6000" dirty="0">
              <a:solidFill>
                <a:srgbClr val="00B050"/>
              </a:solidFill>
              <a:latin typeface="Arial Black" panose="020B0A04020102020204" pitchFamily="34" charset="0"/>
            </a:endParaRPr>
          </a:p>
        </p:txBody>
      </p:sp>
      <p:sp>
        <p:nvSpPr>
          <p:cNvPr id="7" name="Rectangle 6"/>
          <p:cNvSpPr/>
          <p:nvPr/>
        </p:nvSpPr>
        <p:spPr>
          <a:xfrm>
            <a:off x="1737622" y="52557"/>
            <a:ext cx="5453288" cy="1015663"/>
          </a:xfrm>
          <a:prstGeom prst="rect">
            <a:avLst/>
          </a:prstGeom>
        </p:spPr>
        <p:txBody>
          <a:bodyPr wrap="none">
            <a:spAutoFit/>
          </a:bodyPr>
          <a:lstStyle/>
          <a:p>
            <a:pPr algn="ctr"/>
            <a:r>
              <a:rPr lang="en-GB" sz="6000" dirty="0" smtClean="0">
                <a:solidFill>
                  <a:srgbClr val="FF0000"/>
                </a:solidFill>
                <a:latin typeface="Arial Black" panose="020B0A04020102020204" pitchFamily="34" charset="0"/>
              </a:rPr>
              <a:t>Prepositions</a:t>
            </a:r>
            <a:endParaRPr lang="en-GB" sz="60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2869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680"/>
            <a:ext cx="9144000" cy="3785652"/>
          </a:xfrm>
          <a:prstGeom prst="rect">
            <a:avLst/>
          </a:prstGeom>
        </p:spPr>
        <p:txBody>
          <a:bodyPr wrap="square">
            <a:spAutoFit/>
          </a:bodyPr>
          <a:lstStyle/>
          <a:p>
            <a:r>
              <a:rPr lang="en-GB" sz="4000" b="1" dirty="0" smtClean="0">
                <a:solidFill>
                  <a:srgbClr val="0070C0"/>
                </a:solidFill>
                <a:latin typeface="Segoe Script" panose="030B0504020000000003" pitchFamily="66" charset="0"/>
              </a:rPr>
              <a:t>With a heavy heart,</a:t>
            </a:r>
            <a:r>
              <a:rPr lang="en-GB" sz="4000" b="1" dirty="0" smtClean="0">
                <a:latin typeface="Segoe Script" panose="030B0504020000000003" pitchFamily="66" charset="0"/>
              </a:rPr>
              <a:t> the boy collected together some essentials for his life or death quest, placing them carefully into his small rucksack. </a:t>
            </a:r>
            <a:r>
              <a:rPr lang="en-GB" sz="4000" b="1" dirty="0" smtClean="0">
                <a:solidFill>
                  <a:srgbClr val="00B050"/>
                </a:solidFill>
                <a:latin typeface="Segoe Script" panose="030B0504020000000003" pitchFamily="66" charset="0"/>
              </a:rPr>
              <a:t>Trepidation flooded through him. </a:t>
            </a:r>
            <a:endParaRPr lang="en-GB" sz="4000" b="1" dirty="0">
              <a:solidFill>
                <a:srgbClr val="00B050"/>
              </a:solidFill>
              <a:latin typeface="Segoe Script" panose="030B0504020000000003" pitchFamily="66" charset="0"/>
            </a:endParaRPr>
          </a:p>
        </p:txBody>
      </p:sp>
      <p:sp>
        <p:nvSpPr>
          <p:cNvPr id="3" name="TextBox 2"/>
          <p:cNvSpPr txBox="1"/>
          <p:nvPr/>
        </p:nvSpPr>
        <p:spPr>
          <a:xfrm>
            <a:off x="2051720" y="4725144"/>
            <a:ext cx="4392488" cy="584775"/>
          </a:xfrm>
          <a:prstGeom prst="rect">
            <a:avLst/>
          </a:prstGeom>
          <a:noFill/>
        </p:spPr>
        <p:txBody>
          <a:bodyPr wrap="square" rtlCol="0">
            <a:spAutoFit/>
          </a:bodyPr>
          <a:lstStyle/>
          <a:p>
            <a:pPr algn="ctr"/>
            <a:r>
              <a:rPr lang="en-GB" sz="3200" dirty="0" smtClean="0">
                <a:solidFill>
                  <a:srgbClr val="0070C0"/>
                </a:solidFill>
                <a:latin typeface="Arial Black" panose="020B0A04020102020204" pitchFamily="34" charset="0"/>
              </a:rPr>
              <a:t>Fronted adverbial</a:t>
            </a:r>
            <a:endParaRPr lang="en-GB" sz="3200" dirty="0">
              <a:solidFill>
                <a:srgbClr val="0070C0"/>
              </a:solidFill>
              <a:latin typeface="Arial Black" panose="020B0A04020102020204" pitchFamily="34" charset="0"/>
            </a:endParaRPr>
          </a:p>
        </p:txBody>
      </p:sp>
      <p:sp>
        <p:nvSpPr>
          <p:cNvPr id="4" name="Rectangle 3"/>
          <p:cNvSpPr/>
          <p:nvPr/>
        </p:nvSpPr>
        <p:spPr>
          <a:xfrm>
            <a:off x="2339752" y="5408343"/>
            <a:ext cx="3629135" cy="584775"/>
          </a:xfrm>
          <a:prstGeom prst="rect">
            <a:avLst/>
          </a:prstGeom>
        </p:spPr>
        <p:txBody>
          <a:bodyPr wrap="none">
            <a:spAutoFit/>
          </a:bodyPr>
          <a:lstStyle/>
          <a:p>
            <a:pPr algn="ctr"/>
            <a:r>
              <a:rPr lang="en-GB" sz="3200" dirty="0" smtClean="0">
                <a:solidFill>
                  <a:srgbClr val="00B050"/>
                </a:solidFill>
                <a:latin typeface="Arial Black" panose="020B0A04020102020204" pitchFamily="34" charset="0"/>
              </a:rPr>
              <a:t>Short sentence</a:t>
            </a:r>
            <a:endParaRPr lang="en-GB" sz="3200" dirty="0">
              <a:solidFill>
                <a:srgbClr val="00B050"/>
              </a:solidFill>
              <a:latin typeface="Arial Black" panose="020B0A04020102020204" pitchFamily="34" charset="0"/>
            </a:endParaRPr>
          </a:p>
        </p:txBody>
      </p:sp>
    </p:spTree>
    <p:extLst>
      <p:ext uri="{BB962C8B-B14F-4D97-AF65-F5344CB8AC3E}">
        <p14:creationId xmlns:p14="http://schemas.microsoft.com/office/powerpoint/2010/main" val="169718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27584" y="1700808"/>
            <a:ext cx="7416824" cy="923330"/>
          </a:xfrm>
          <a:prstGeom prst="rect">
            <a:avLst/>
          </a:prstGeom>
        </p:spPr>
        <p:txBody>
          <a:bodyPr wrap="square">
            <a:spAutoFit/>
          </a:bodyPr>
          <a:lstStyle/>
          <a:p>
            <a:pPr algn="ctr"/>
            <a:r>
              <a:rPr lang="en-GB" sz="5400" b="1" dirty="0" smtClean="0">
                <a:latin typeface="Segoe Script" panose="030B0504020000000003" pitchFamily="66" charset="0"/>
              </a:rPr>
              <a:t>What’s a narrative?</a:t>
            </a:r>
            <a:endParaRPr lang="en-GB" sz="5400" b="1" dirty="0">
              <a:latin typeface="Segoe Script" panose="030B0504020000000003" pitchFamily="66" charset="0"/>
            </a:endParaRPr>
          </a:p>
        </p:txBody>
      </p:sp>
    </p:spTree>
    <p:extLst>
      <p:ext uri="{BB962C8B-B14F-4D97-AF65-F5344CB8AC3E}">
        <p14:creationId xmlns:p14="http://schemas.microsoft.com/office/powerpoint/2010/main" val="38507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5016758"/>
          </a:xfrm>
          <a:prstGeom prst="rect">
            <a:avLst/>
          </a:prstGeom>
        </p:spPr>
        <p:txBody>
          <a:bodyPr wrap="square">
            <a:spAutoFit/>
          </a:bodyPr>
          <a:lstStyle/>
          <a:p>
            <a:r>
              <a:rPr lang="en-GB" sz="4000" b="1" dirty="0" smtClean="0">
                <a:solidFill>
                  <a:srgbClr val="0070C0"/>
                </a:solidFill>
                <a:latin typeface="Segoe Script" panose="030B0504020000000003" pitchFamily="66" charset="0"/>
              </a:rPr>
              <a:t>Before long, </a:t>
            </a:r>
            <a:r>
              <a:rPr lang="en-GB" sz="4000" b="1" dirty="0" smtClean="0">
                <a:latin typeface="Segoe Script" panose="030B0504020000000003" pitchFamily="66" charset="0"/>
              </a:rPr>
              <a:t>the boy </a:t>
            </a:r>
            <a:r>
              <a:rPr lang="en-GB" sz="4000" b="1" dirty="0">
                <a:latin typeface="Segoe Script" panose="030B0504020000000003" pitchFamily="66" charset="0"/>
              </a:rPr>
              <a:t>was standing </a:t>
            </a:r>
            <a:r>
              <a:rPr lang="en-GB" sz="4000" b="1" dirty="0" smtClean="0">
                <a:latin typeface="Segoe Script" panose="030B0504020000000003" pitchFamily="66" charset="0"/>
              </a:rPr>
              <a:t>outside his house, silently studying its features </a:t>
            </a:r>
            <a:r>
              <a:rPr lang="en-GB" sz="4000" b="1" dirty="0">
                <a:latin typeface="Segoe Script" panose="030B0504020000000003" pitchFamily="66" charset="0"/>
              </a:rPr>
              <a:t>– the yellowing yet sturdy </a:t>
            </a:r>
            <a:r>
              <a:rPr lang="en-GB" sz="4000" b="1" dirty="0" smtClean="0">
                <a:latin typeface="Segoe Script" panose="030B0504020000000003" pitchFamily="66" charset="0"/>
              </a:rPr>
              <a:t>thatched roof, the heavy oak door, the fresh roses</a:t>
            </a:r>
            <a:r>
              <a:rPr lang="en-GB" sz="4000" b="1" dirty="0" smtClean="0">
                <a:solidFill>
                  <a:srgbClr val="7030A0"/>
                </a:solidFill>
                <a:latin typeface="Segoe Script" panose="030B0504020000000003" pitchFamily="66" charset="0"/>
              </a:rPr>
              <a:t>, which stood smartly beyond the tiled pathway. </a:t>
            </a:r>
            <a:endParaRPr lang="en-GB" sz="4000" b="1" dirty="0">
              <a:solidFill>
                <a:srgbClr val="7030A0"/>
              </a:solidFill>
              <a:latin typeface="Segoe Script" panose="030B0504020000000003" pitchFamily="66" charset="0"/>
            </a:endParaRPr>
          </a:p>
        </p:txBody>
      </p:sp>
      <p:sp>
        <p:nvSpPr>
          <p:cNvPr id="4" name="TextBox 3"/>
          <p:cNvSpPr txBox="1"/>
          <p:nvPr/>
        </p:nvSpPr>
        <p:spPr>
          <a:xfrm>
            <a:off x="2051720" y="5219176"/>
            <a:ext cx="4392488" cy="584775"/>
          </a:xfrm>
          <a:prstGeom prst="rect">
            <a:avLst/>
          </a:prstGeom>
          <a:noFill/>
        </p:spPr>
        <p:txBody>
          <a:bodyPr wrap="square" rtlCol="0">
            <a:spAutoFit/>
          </a:bodyPr>
          <a:lstStyle/>
          <a:p>
            <a:pPr algn="ctr"/>
            <a:r>
              <a:rPr lang="en-GB" sz="3200" dirty="0" smtClean="0">
                <a:solidFill>
                  <a:srgbClr val="0070C0"/>
                </a:solidFill>
                <a:latin typeface="Arial Black" panose="020B0A04020102020204" pitchFamily="34" charset="0"/>
              </a:rPr>
              <a:t>Fronted adverbial</a:t>
            </a:r>
            <a:endParaRPr lang="en-GB" sz="3200" dirty="0">
              <a:solidFill>
                <a:srgbClr val="0070C0"/>
              </a:solidFill>
              <a:latin typeface="Arial Black" panose="020B0A04020102020204" pitchFamily="34" charset="0"/>
            </a:endParaRPr>
          </a:p>
        </p:txBody>
      </p:sp>
      <p:sp>
        <p:nvSpPr>
          <p:cNvPr id="6" name="Rectangle 5"/>
          <p:cNvSpPr/>
          <p:nvPr/>
        </p:nvSpPr>
        <p:spPr>
          <a:xfrm>
            <a:off x="1897648" y="5922040"/>
            <a:ext cx="4513351" cy="584775"/>
          </a:xfrm>
          <a:prstGeom prst="rect">
            <a:avLst/>
          </a:prstGeom>
        </p:spPr>
        <p:txBody>
          <a:bodyPr wrap="none">
            <a:spAutoFit/>
          </a:bodyPr>
          <a:lstStyle/>
          <a:p>
            <a:pPr algn="ctr"/>
            <a:r>
              <a:rPr lang="en-GB" sz="3200" dirty="0" smtClean="0">
                <a:solidFill>
                  <a:srgbClr val="7030A0"/>
                </a:solidFill>
                <a:latin typeface="Arial Black" panose="020B0A04020102020204" pitchFamily="34" charset="0"/>
              </a:rPr>
              <a:t>Subordinate clause</a:t>
            </a:r>
            <a:endParaRPr lang="en-GB" sz="3200" dirty="0">
              <a:solidFill>
                <a:srgbClr val="7030A0"/>
              </a:solidFill>
              <a:latin typeface="Arial Black" panose="020B0A04020102020204" pitchFamily="34" charset="0"/>
            </a:endParaRPr>
          </a:p>
        </p:txBody>
      </p:sp>
    </p:spTree>
    <p:extLst>
      <p:ext uri="{BB962C8B-B14F-4D97-AF65-F5344CB8AC3E}">
        <p14:creationId xmlns:p14="http://schemas.microsoft.com/office/powerpoint/2010/main" val="25115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9144000" cy="4401205"/>
          </a:xfrm>
          <a:prstGeom prst="rect">
            <a:avLst/>
          </a:prstGeom>
        </p:spPr>
        <p:txBody>
          <a:bodyPr wrap="square">
            <a:spAutoFit/>
          </a:bodyPr>
          <a:lstStyle/>
          <a:p>
            <a:r>
              <a:rPr lang="en-GB" sz="4000" b="1" dirty="0" smtClean="0">
                <a:solidFill>
                  <a:schemeClr val="accent6">
                    <a:lumMod val="75000"/>
                  </a:schemeClr>
                </a:solidFill>
                <a:latin typeface="Segoe Script" panose="030B0504020000000003" pitchFamily="66" charset="0"/>
              </a:rPr>
              <a:t>Would </a:t>
            </a:r>
            <a:r>
              <a:rPr lang="en-GB" sz="4000" b="1" dirty="0">
                <a:solidFill>
                  <a:schemeClr val="accent6">
                    <a:lumMod val="75000"/>
                  </a:schemeClr>
                </a:solidFill>
                <a:latin typeface="Segoe Script" panose="030B0504020000000003" pitchFamily="66" charset="0"/>
              </a:rPr>
              <a:t>he ever feel the warmth of home again? Could he dare imagine the danger he was soon to face? </a:t>
            </a:r>
            <a:r>
              <a:rPr lang="en-GB" sz="4000" b="1" dirty="0" smtClean="0">
                <a:latin typeface="Segoe Script" panose="030B0504020000000003" pitchFamily="66" charset="0"/>
              </a:rPr>
              <a:t>As the boy nervously stepped past the garden gate, </a:t>
            </a:r>
            <a:r>
              <a:rPr lang="en-GB" sz="4000" b="1" dirty="0" smtClean="0">
                <a:solidFill>
                  <a:schemeClr val="accent2">
                    <a:lumMod val="75000"/>
                  </a:schemeClr>
                </a:solidFill>
                <a:latin typeface="Segoe Script" panose="030B0504020000000003" pitchFamily="66" charset="0"/>
              </a:rPr>
              <a:t>he heard a familiar voice behind him…</a:t>
            </a:r>
            <a:endParaRPr lang="en-GB" sz="4000" b="1" dirty="0">
              <a:solidFill>
                <a:schemeClr val="accent2">
                  <a:lumMod val="75000"/>
                </a:schemeClr>
              </a:solidFill>
              <a:latin typeface="Segoe Script" panose="030B0504020000000003" pitchFamily="66" charset="0"/>
            </a:endParaRPr>
          </a:p>
        </p:txBody>
      </p:sp>
      <p:sp>
        <p:nvSpPr>
          <p:cNvPr id="4" name="TextBox 3"/>
          <p:cNvSpPr txBox="1"/>
          <p:nvPr/>
        </p:nvSpPr>
        <p:spPr>
          <a:xfrm>
            <a:off x="2123728" y="4214728"/>
            <a:ext cx="4392488" cy="1077218"/>
          </a:xfrm>
          <a:prstGeom prst="rect">
            <a:avLst/>
          </a:prstGeom>
          <a:noFill/>
        </p:spPr>
        <p:txBody>
          <a:bodyPr wrap="square" rtlCol="0">
            <a:spAutoFit/>
          </a:bodyPr>
          <a:lstStyle/>
          <a:p>
            <a:pPr algn="ctr"/>
            <a:r>
              <a:rPr lang="en-GB" sz="3200" dirty="0" smtClean="0">
                <a:solidFill>
                  <a:schemeClr val="accent6">
                    <a:lumMod val="75000"/>
                  </a:schemeClr>
                </a:solidFill>
                <a:latin typeface="Arial Black" panose="020B0A04020102020204" pitchFamily="34" charset="0"/>
              </a:rPr>
              <a:t>Rhetorical questions x 2</a:t>
            </a:r>
            <a:endParaRPr lang="en-GB" sz="3200" dirty="0">
              <a:solidFill>
                <a:schemeClr val="accent6">
                  <a:lumMod val="75000"/>
                </a:schemeClr>
              </a:solidFill>
              <a:latin typeface="Arial Black" panose="020B0A04020102020204" pitchFamily="34" charset="0"/>
            </a:endParaRPr>
          </a:p>
        </p:txBody>
      </p:sp>
      <p:sp>
        <p:nvSpPr>
          <p:cNvPr id="6" name="Rectangle 5"/>
          <p:cNvSpPr/>
          <p:nvPr/>
        </p:nvSpPr>
        <p:spPr>
          <a:xfrm>
            <a:off x="3347864" y="5291946"/>
            <a:ext cx="1587871" cy="584775"/>
          </a:xfrm>
          <a:prstGeom prst="rect">
            <a:avLst/>
          </a:prstGeom>
        </p:spPr>
        <p:txBody>
          <a:bodyPr wrap="none">
            <a:spAutoFit/>
          </a:bodyPr>
          <a:lstStyle/>
          <a:p>
            <a:pPr algn="ctr"/>
            <a:r>
              <a:rPr lang="en-GB" sz="3200" dirty="0" smtClean="0">
                <a:solidFill>
                  <a:schemeClr val="accent2">
                    <a:lumMod val="75000"/>
                  </a:schemeClr>
                </a:solidFill>
                <a:latin typeface="Arial Black" panose="020B0A04020102020204" pitchFamily="34" charset="0"/>
              </a:rPr>
              <a:t>Segue</a:t>
            </a:r>
            <a:endParaRPr lang="en-GB" sz="3200" dirty="0">
              <a:solidFill>
                <a:schemeClr val="accent2">
                  <a:lumMod val="75000"/>
                </a:schemeClr>
              </a:solidFill>
              <a:latin typeface="Arial Black" panose="020B0A04020102020204" pitchFamily="34" charset="0"/>
            </a:endParaRPr>
          </a:p>
        </p:txBody>
      </p:sp>
    </p:spTree>
    <p:extLst>
      <p:ext uri="{BB962C8B-B14F-4D97-AF65-F5344CB8AC3E}">
        <p14:creationId xmlns:p14="http://schemas.microsoft.com/office/powerpoint/2010/main" val="349012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764704"/>
            <a:ext cx="8136904" cy="2123658"/>
          </a:xfrm>
          <a:prstGeom prst="rect">
            <a:avLst/>
          </a:prstGeom>
        </p:spPr>
        <p:txBody>
          <a:bodyPr wrap="square">
            <a:spAutoFit/>
          </a:bodyPr>
          <a:lstStyle/>
          <a:p>
            <a:pPr algn="ctr"/>
            <a:r>
              <a:rPr lang="en-GB" sz="6600" b="1" dirty="0" smtClean="0">
                <a:latin typeface="Segoe Script" panose="030B0504020000000003" pitchFamily="66" charset="0"/>
              </a:rPr>
              <a:t>Time to showcase some work.</a:t>
            </a:r>
            <a:endParaRPr lang="en-GB" sz="6600" dirty="0">
              <a:latin typeface="Segoe Script" panose="030B0504020000000003" pitchFamily="66" charset="0"/>
            </a:endParaRPr>
          </a:p>
        </p:txBody>
      </p:sp>
    </p:spTree>
    <p:extLst>
      <p:ext uri="{BB962C8B-B14F-4D97-AF65-F5344CB8AC3E}">
        <p14:creationId xmlns:p14="http://schemas.microsoft.com/office/powerpoint/2010/main" val="26905202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27584" y="1700808"/>
            <a:ext cx="7416824" cy="4247317"/>
          </a:xfrm>
          <a:prstGeom prst="rect">
            <a:avLst/>
          </a:prstGeom>
        </p:spPr>
        <p:txBody>
          <a:bodyPr wrap="square">
            <a:spAutoFit/>
          </a:bodyPr>
          <a:lstStyle/>
          <a:p>
            <a:pPr algn="ctr"/>
            <a:r>
              <a:rPr lang="en-GB" sz="5400" b="1" dirty="0" smtClean="0">
                <a:latin typeface="Segoe Script" panose="030B0504020000000003" pitchFamily="66" charset="0"/>
              </a:rPr>
              <a:t>Week 27 English</a:t>
            </a:r>
          </a:p>
          <a:p>
            <a:pPr algn="ctr"/>
            <a:r>
              <a:rPr lang="en-GB" sz="5400" b="1" dirty="0" smtClean="0">
                <a:latin typeface="Segoe Script" panose="030B0504020000000003" pitchFamily="66" charset="0"/>
              </a:rPr>
              <a:t>Wednesday –using direct speech in our narrative writing</a:t>
            </a:r>
            <a:endParaRPr lang="en-GB" sz="5400" b="1" dirty="0">
              <a:latin typeface="Segoe Script" panose="030B0504020000000003" pitchFamily="66" charset="0"/>
            </a:endParaRPr>
          </a:p>
        </p:txBody>
      </p:sp>
    </p:spTree>
    <p:extLst>
      <p:ext uri="{BB962C8B-B14F-4D97-AF65-F5344CB8AC3E}">
        <p14:creationId xmlns:p14="http://schemas.microsoft.com/office/powerpoint/2010/main" val="3677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030" t="29129" r="33438" b="18266"/>
          <a:stretch/>
        </p:blipFill>
        <p:spPr bwMode="auto">
          <a:xfrm>
            <a:off x="2276619" y="2014537"/>
            <a:ext cx="2052356" cy="287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64562" y="2456892"/>
            <a:ext cx="405045" cy="121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6" name="Rectangle 5"/>
          <p:cNvSpPr/>
          <p:nvPr/>
        </p:nvSpPr>
        <p:spPr>
          <a:xfrm>
            <a:off x="3077503" y="3996063"/>
            <a:ext cx="684407" cy="121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7" name="Rectangle 6"/>
          <p:cNvSpPr/>
          <p:nvPr/>
        </p:nvSpPr>
        <p:spPr>
          <a:xfrm>
            <a:off x="3073334" y="3226477"/>
            <a:ext cx="405045" cy="121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8" name="Rectangle 7"/>
          <p:cNvSpPr/>
          <p:nvPr/>
        </p:nvSpPr>
        <p:spPr>
          <a:xfrm>
            <a:off x="3111871" y="4614560"/>
            <a:ext cx="933572" cy="121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5" name="Rectangle 4"/>
          <p:cNvSpPr/>
          <p:nvPr/>
        </p:nvSpPr>
        <p:spPr>
          <a:xfrm>
            <a:off x="4328972" y="2171446"/>
            <a:ext cx="2000869" cy="507831"/>
          </a:xfrm>
          <a:prstGeom prst="rect">
            <a:avLst/>
          </a:prstGeom>
        </p:spPr>
        <p:txBody>
          <a:bodyPr wrap="none">
            <a:spAutoFit/>
          </a:bodyPr>
          <a:lstStyle/>
          <a:p>
            <a:r>
              <a:rPr lang="en-GB" sz="1350" b="1" dirty="0">
                <a:latin typeface="Segoe Script" panose="020B0504020000000003" pitchFamily="34" charset="0"/>
              </a:rPr>
              <a:t>What am I writing?</a:t>
            </a:r>
          </a:p>
          <a:p>
            <a:r>
              <a:rPr lang="en-GB" sz="1350" b="1" dirty="0">
                <a:solidFill>
                  <a:srgbClr val="FF0000"/>
                </a:solidFill>
                <a:latin typeface="Segoe Script" panose="020B0504020000000003" pitchFamily="34" charset="0"/>
              </a:rPr>
              <a:t>A </a:t>
            </a:r>
            <a:r>
              <a:rPr lang="en-GB" sz="1350" b="1" dirty="0" smtClean="0">
                <a:solidFill>
                  <a:srgbClr val="FF0000"/>
                </a:solidFill>
                <a:latin typeface="Segoe Script" panose="020B0504020000000003" pitchFamily="34" charset="0"/>
              </a:rPr>
              <a:t>narrative story.</a:t>
            </a:r>
            <a:endParaRPr lang="en-GB" sz="1350" b="1" dirty="0">
              <a:solidFill>
                <a:srgbClr val="FF0000"/>
              </a:solidFill>
              <a:latin typeface="Segoe Script" panose="020B0504020000000003" pitchFamily="34" charset="0"/>
            </a:endParaRPr>
          </a:p>
        </p:txBody>
      </p:sp>
      <p:sp>
        <p:nvSpPr>
          <p:cNvPr id="9" name="Rectangle 8"/>
          <p:cNvSpPr/>
          <p:nvPr/>
        </p:nvSpPr>
        <p:spPr>
          <a:xfrm>
            <a:off x="4275095" y="2901274"/>
            <a:ext cx="3332472" cy="507831"/>
          </a:xfrm>
          <a:prstGeom prst="rect">
            <a:avLst/>
          </a:prstGeom>
        </p:spPr>
        <p:txBody>
          <a:bodyPr wrap="square">
            <a:spAutoFit/>
          </a:bodyPr>
          <a:lstStyle/>
          <a:p>
            <a:r>
              <a:rPr lang="en-GB" sz="1350" b="1" dirty="0">
                <a:latin typeface="Segoe Script" panose="020B0504020000000003" pitchFamily="34" charset="0"/>
              </a:rPr>
              <a:t>Who am I writing it for?</a:t>
            </a:r>
          </a:p>
          <a:p>
            <a:r>
              <a:rPr lang="en-GB" sz="1350" b="1" dirty="0" smtClean="0">
                <a:solidFill>
                  <a:srgbClr val="FF0000"/>
                </a:solidFill>
                <a:latin typeface="Segoe Script" panose="020B0504020000000003" pitchFamily="34" charset="0"/>
              </a:rPr>
              <a:t>Other Year 6 children.</a:t>
            </a:r>
            <a:endParaRPr lang="en-GB" sz="1350" b="1" dirty="0">
              <a:solidFill>
                <a:srgbClr val="FF0000"/>
              </a:solidFill>
              <a:latin typeface="Segoe Script" panose="020B0504020000000003" pitchFamily="34" charset="0"/>
            </a:endParaRPr>
          </a:p>
        </p:txBody>
      </p:sp>
      <p:sp>
        <p:nvSpPr>
          <p:cNvPr id="10" name="Rectangle 9"/>
          <p:cNvSpPr/>
          <p:nvPr/>
        </p:nvSpPr>
        <p:spPr>
          <a:xfrm>
            <a:off x="4328973" y="3672028"/>
            <a:ext cx="3625105" cy="507831"/>
          </a:xfrm>
          <a:prstGeom prst="rect">
            <a:avLst/>
          </a:prstGeom>
        </p:spPr>
        <p:txBody>
          <a:bodyPr wrap="square">
            <a:spAutoFit/>
          </a:bodyPr>
          <a:lstStyle/>
          <a:p>
            <a:r>
              <a:rPr lang="en-GB" sz="1350" b="1" dirty="0">
                <a:latin typeface="Segoe Script" panose="020B0504020000000003" pitchFamily="34" charset="0"/>
              </a:rPr>
              <a:t>Why am I writing it?</a:t>
            </a:r>
          </a:p>
          <a:p>
            <a:r>
              <a:rPr lang="en-GB" sz="1350" b="1" dirty="0">
                <a:solidFill>
                  <a:srgbClr val="FF0000"/>
                </a:solidFill>
                <a:latin typeface="Segoe Script" panose="020B0504020000000003" pitchFamily="34" charset="0"/>
              </a:rPr>
              <a:t>To </a:t>
            </a:r>
            <a:r>
              <a:rPr lang="en-GB" sz="1350" b="1" dirty="0" smtClean="0">
                <a:solidFill>
                  <a:srgbClr val="FF0000"/>
                </a:solidFill>
                <a:latin typeface="Segoe Script" panose="020B0504020000000003" pitchFamily="34" charset="0"/>
              </a:rPr>
              <a:t>entertain my audience.</a:t>
            </a:r>
            <a:endParaRPr lang="en-GB" sz="1350" b="1" dirty="0">
              <a:solidFill>
                <a:srgbClr val="FF0000"/>
              </a:solidFill>
              <a:latin typeface="Segoe Script" panose="020B0504020000000003" pitchFamily="34" charset="0"/>
            </a:endParaRPr>
          </a:p>
        </p:txBody>
      </p:sp>
      <p:sp>
        <p:nvSpPr>
          <p:cNvPr id="11" name="Rectangle 10"/>
          <p:cNvSpPr/>
          <p:nvPr/>
        </p:nvSpPr>
        <p:spPr>
          <a:xfrm>
            <a:off x="4328973" y="4406812"/>
            <a:ext cx="3672027" cy="715581"/>
          </a:xfrm>
          <a:prstGeom prst="rect">
            <a:avLst/>
          </a:prstGeom>
        </p:spPr>
        <p:txBody>
          <a:bodyPr wrap="square">
            <a:spAutoFit/>
          </a:bodyPr>
          <a:lstStyle/>
          <a:p>
            <a:pPr lvl="0"/>
            <a:r>
              <a:rPr lang="en-GB" sz="1350" b="1" dirty="0">
                <a:latin typeface="Segoe Script" panose="020B0504020000000003" pitchFamily="34" charset="0"/>
              </a:rPr>
              <a:t>What am I trying to do?</a:t>
            </a:r>
          </a:p>
          <a:p>
            <a:r>
              <a:rPr lang="en-GB" sz="1350" b="1" dirty="0">
                <a:solidFill>
                  <a:srgbClr val="FF0000"/>
                </a:solidFill>
                <a:latin typeface="Segoe Script" panose="020B0504020000000003" pitchFamily="34" charset="0"/>
              </a:rPr>
              <a:t>To </a:t>
            </a:r>
            <a:r>
              <a:rPr lang="en-GB" sz="1350" b="1" dirty="0" smtClean="0">
                <a:solidFill>
                  <a:srgbClr val="FF0000"/>
                </a:solidFill>
                <a:latin typeface="Segoe Script" panose="020B0504020000000003" pitchFamily="34" charset="0"/>
              </a:rPr>
              <a:t>create suspense and scare my readers.</a:t>
            </a:r>
            <a:endParaRPr lang="en-GB" sz="1350" b="1" dirty="0">
              <a:latin typeface="Segoe Script" panose="020B0504020000000003" pitchFamily="34" charset="0"/>
            </a:endParaRPr>
          </a:p>
        </p:txBody>
      </p:sp>
      <p:sp>
        <p:nvSpPr>
          <p:cNvPr id="12" name="Rectangle 11">
            <a:extLst>
              <a:ext uri="{FF2B5EF4-FFF2-40B4-BE49-F238E27FC236}">
                <a16:creationId xmlns:a16="http://schemas.microsoft.com/office/drawing/2014/main" id="{0F136778-4130-934E-AE69-083A0D384250}"/>
              </a:ext>
            </a:extLst>
          </p:cNvPr>
          <p:cNvSpPr/>
          <p:nvPr/>
        </p:nvSpPr>
        <p:spPr>
          <a:xfrm>
            <a:off x="1520661" y="1164876"/>
            <a:ext cx="6102678" cy="507831"/>
          </a:xfrm>
          <a:prstGeom prst="rect">
            <a:avLst/>
          </a:prstGeom>
        </p:spPr>
        <p:txBody>
          <a:bodyPr wrap="square">
            <a:spAutoFit/>
          </a:bodyPr>
          <a:lstStyle/>
          <a:p>
            <a:pPr algn="ctr"/>
            <a:r>
              <a:rPr lang="en-GB" sz="2700" b="1" dirty="0" smtClean="0">
                <a:latin typeface="Segoe Script" panose="030B0504020000000003" pitchFamily="66" charset="0"/>
              </a:rPr>
              <a:t>Our </a:t>
            </a:r>
            <a:r>
              <a:rPr lang="en-GB" sz="2700" b="1" dirty="0">
                <a:latin typeface="Segoe Script" panose="030B0504020000000003" pitchFamily="66" charset="0"/>
              </a:rPr>
              <a:t>TAPE grid…</a:t>
            </a:r>
            <a:endParaRPr lang="en-GB" sz="2700" dirty="0">
              <a:latin typeface="Segoe Script" panose="030B0504020000000003" pitchFamily="66" charset="0"/>
            </a:endParaRPr>
          </a:p>
        </p:txBody>
      </p:sp>
    </p:spTree>
    <p:extLst>
      <p:ext uri="{BB962C8B-B14F-4D97-AF65-F5344CB8AC3E}">
        <p14:creationId xmlns:p14="http://schemas.microsoft.com/office/powerpoint/2010/main" val="223203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47700" y="548680"/>
            <a:ext cx="7772400" cy="900000"/>
          </a:xfrm>
        </p:spPr>
        <p:txBody>
          <a:bodyPr>
            <a:normAutofit fontScale="90000"/>
          </a:bodyPr>
          <a:lstStyle/>
          <a:p>
            <a:pPr eaLnBrk="1" hangingPunct="1"/>
            <a:r>
              <a:rPr lang="en-GB" altLang="en-US" sz="8900" b="1" u="sng" dirty="0" smtClean="0">
                <a:latin typeface="Segoe Script" panose="030B0504020000000003" pitchFamily="66" charset="0"/>
              </a:rPr>
              <a:t>Direct Speech</a:t>
            </a:r>
            <a:endParaRPr lang="en-GB" altLang="en-US" sz="6000" b="1" u="sng" dirty="0" smtClean="0">
              <a:latin typeface="Segoe Script" panose="030B0504020000000003" pitchFamily="66" charset="0"/>
            </a:endParaRPr>
          </a:p>
        </p:txBody>
      </p:sp>
      <p:sp>
        <p:nvSpPr>
          <p:cNvPr id="2" name="Rectangle 1"/>
          <p:cNvSpPr/>
          <p:nvPr/>
        </p:nvSpPr>
        <p:spPr>
          <a:xfrm>
            <a:off x="251520" y="2420888"/>
            <a:ext cx="8784976" cy="2585323"/>
          </a:xfrm>
          <a:prstGeom prst="rect">
            <a:avLst/>
          </a:prstGeom>
        </p:spPr>
        <p:txBody>
          <a:bodyPr wrap="square">
            <a:spAutoFit/>
          </a:bodyPr>
          <a:lstStyle/>
          <a:p>
            <a:r>
              <a:rPr lang="en-GB" altLang="en-US" sz="5400" b="1" dirty="0" smtClean="0">
                <a:latin typeface="Segoe Script" panose="030B0504020000000003" pitchFamily="66" charset="0"/>
              </a:rPr>
              <a:t>“Please take care, my son!” cried the boy’s father, loudly.</a:t>
            </a:r>
            <a:endParaRPr lang="en-GB" sz="5400" b="1" dirty="0">
              <a:latin typeface="Segoe Script" panose="030B0504020000000003" pitchFamily="66" charset="0"/>
            </a:endParaRPr>
          </a:p>
        </p:txBody>
      </p:sp>
    </p:spTree>
    <p:extLst>
      <p:ext uri="{BB962C8B-B14F-4D97-AF65-F5344CB8AC3E}">
        <p14:creationId xmlns:p14="http://schemas.microsoft.com/office/powerpoint/2010/main" val="24638888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152400"/>
            <a:ext cx="9144000" cy="1143000"/>
          </a:xfrm>
        </p:spPr>
        <p:txBody>
          <a:bodyPr>
            <a:normAutofit fontScale="90000"/>
          </a:bodyPr>
          <a:lstStyle/>
          <a:p>
            <a:r>
              <a:rPr lang="en-GB" altLang="en-US" sz="4000" b="1" dirty="0">
                <a:latin typeface="Segoe Script" panose="030B0504020000000003" pitchFamily="66" charset="0"/>
              </a:rPr>
              <a:t>“Please take care, my son!” cried the boy’s father, loudly.</a:t>
            </a:r>
            <a:endParaRPr lang="en-GB" sz="4000" b="1" dirty="0">
              <a:latin typeface="Segoe Script" panose="030B0504020000000003" pitchFamily="66" charset="0"/>
            </a:endParaRPr>
          </a:p>
        </p:txBody>
      </p:sp>
      <p:sp>
        <p:nvSpPr>
          <p:cNvPr id="3075" name="Rectangle 3"/>
          <p:cNvSpPr>
            <a:spLocks noGrp="1" noChangeArrowheads="1"/>
          </p:cNvSpPr>
          <p:nvPr>
            <p:ph type="body" idx="1"/>
          </p:nvPr>
        </p:nvSpPr>
        <p:spPr>
          <a:xfrm>
            <a:off x="152400" y="1524000"/>
            <a:ext cx="8839200" cy="5105400"/>
          </a:xfrm>
        </p:spPr>
        <p:txBody>
          <a:bodyPr>
            <a:normAutofit fontScale="92500" lnSpcReduction="20000"/>
          </a:bodyPr>
          <a:lstStyle/>
          <a:p>
            <a:pPr eaLnBrk="1" hangingPunct="1">
              <a:buFont typeface="Wingdings" panose="05000000000000000000" pitchFamily="2" charset="2"/>
              <a:buChar char="ü"/>
            </a:pPr>
            <a:r>
              <a:rPr lang="en-GB" altLang="en-US" sz="3500" dirty="0" smtClean="0">
                <a:latin typeface="Segoe Script" panose="030B0504020000000003" pitchFamily="66" charset="0"/>
              </a:rPr>
              <a:t>All of the spoken words must be put inside speech marks  “  ”</a:t>
            </a:r>
          </a:p>
          <a:p>
            <a:pPr eaLnBrk="1" hangingPunct="1">
              <a:buFont typeface="Wingdings" panose="05000000000000000000" pitchFamily="2" charset="2"/>
              <a:buChar char="ü"/>
            </a:pPr>
            <a:r>
              <a:rPr lang="en-GB" altLang="en-US" sz="3500" dirty="0" smtClean="0">
                <a:latin typeface="Segoe Script" panose="030B0504020000000003" pitchFamily="66" charset="0"/>
              </a:rPr>
              <a:t>The first spoken word has a capital letter</a:t>
            </a:r>
          </a:p>
          <a:p>
            <a:pPr eaLnBrk="1" hangingPunct="1">
              <a:buFont typeface="Wingdings" panose="05000000000000000000" pitchFamily="2" charset="2"/>
              <a:buChar char="ü"/>
            </a:pPr>
            <a:r>
              <a:rPr lang="en-GB" altLang="en-US" sz="3500" dirty="0" smtClean="0">
                <a:latin typeface="Segoe Script" panose="030B0504020000000003" pitchFamily="66" charset="0"/>
              </a:rPr>
              <a:t>The punctuation at the end of the speech goes BEFORE the ”</a:t>
            </a:r>
          </a:p>
          <a:p>
            <a:pPr eaLnBrk="1" hangingPunct="1">
              <a:buFont typeface="Wingdings" panose="05000000000000000000" pitchFamily="2" charset="2"/>
              <a:buChar char="ü"/>
            </a:pPr>
            <a:r>
              <a:rPr lang="en-GB" altLang="en-US" sz="3500" dirty="0" smtClean="0">
                <a:latin typeface="Segoe Script" panose="030B0504020000000003" pitchFamily="66" charset="0"/>
              </a:rPr>
              <a:t>The first word of the reporting clause does NOT have a capital letter.</a:t>
            </a:r>
          </a:p>
          <a:p>
            <a:pPr eaLnBrk="1" hangingPunct="1">
              <a:buFont typeface="Wingdings" panose="05000000000000000000" pitchFamily="2" charset="2"/>
              <a:buChar char="ü"/>
            </a:pPr>
            <a:r>
              <a:rPr lang="en-GB" altLang="en-US" sz="3500" dirty="0" smtClean="0">
                <a:latin typeface="Segoe Script" panose="030B0504020000000003" pitchFamily="66" charset="0"/>
              </a:rPr>
              <a:t>Use an adverb with the reporting clause.</a:t>
            </a:r>
          </a:p>
          <a:p>
            <a:pPr eaLnBrk="1" hangingPunct="1">
              <a:buFont typeface="Wingdings" panose="05000000000000000000" pitchFamily="2" charset="2"/>
              <a:buChar char="ü"/>
            </a:pPr>
            <a:r>
              <a:rPr lang="en-GB" altLang="en-US" sz="3500" dirty="0" smtClean="0">
                <a:latin typeface="Segoe Script" panose="030B0504020000000003" pitchFamily="66" charset="0"/>
              </a:rPr>
              <a:t>Miss a line for a new speaker.</a:t>
            </a:r>
          </a:p>
          <a:p>
            <a:pPr eaLnBrk="1" hangingPunct="1">
              <a:buFont typeface="Wingdings" panose="05000000000000000000" pitchFamily="2" charset="2"/>
              <a:buChar char="ü"/>
            </a:pPr>
            <a:endParaRPr lang="en-GB" altLang="en-US" dirty="0" smtClean="0">
              <a:solidFill>
                <a:srgbClr val="FFFF00"/>
              </a:solidFill>
            </a:endParaRPr>
          </a:p>
          <a:p>
            <a:pPr eaLnBrk="1" hangingPunct="1">
              <a:buFontTx/>
              <a:buNone/>
            </a:pPr>
            <a:endParaRPr lang="en-GB" altLang="en-US" dirty="0" smtClean="0">
              <a:solidFill>
                <a:srgbClr val="FFFF00"/>
              </a:solidFill>
            </a:endParaRPr>
          </a:p>
        </p:txBody>
      </p:sp>
    </p:spTree>
    <p:extLst>
      <p:ext uri="{BB962C8B-B14F-4D97-AF65-F5344CB8AC3E}">
        <p14:creationId xmlns:p14="http://schemas.microsoft.com/office/powerpoint/2010/main" val="21445381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626" y="332656"/>
            <a:ext cx="8784976" cy="954107"/>
          </a:xfrm>
          <a:prstGeom prst="rect">
            <a:avLst/>
          </a:prstGeom>
        </p:spPr>
        <p:txBody>
          <a:bodyPr wrap="square">
            <a:spAutoFit/>
          </a:bodyPr>
          <a:lstStyle/>
          <a:p>
            <a:r>
              <a:rPr lang="en-GB" altLang="en-US" sz="2800" b="1" dirty="0" smtClean="0">
                <a:latin typeface="Segoe Script" panose="030B0504020000000003" pitchFamily="66" charset="0"/>
              </a:rPr>
              <a:t>“Please take care, my son!” cried the boy’s father, loudly.</a:t>
            </a:r>
            <a:endParaRPr lang="en-GB" sz="2800" b="1" dirty="0">
              <a:latin typeface="Segoe Script" panose="030B0504020000000003" pitchFamily="66" charset="0"/>
            </a:endParaRPr>
          </a:p>
        </p:txBody>
      </p:sp>
      <p:sp>
        <p:nvSpPr>
          <p:cNvPr id="5" name="Rectangle 4"/>
          <p:cNvSpPr/>
          <p:nvPr/>
        </p:nvSpPr>
        <p:spPr>
          <a:xfrm>
            <a:off x="295626" y="1691806"/>
            <a:ext cx="8784976" cy="954107"/>
          </a:xfrm>
          <a:prstGeom prst="rect">
            <a:avLst/>
          </a:prstGeom>
        </p:spPr>
        <p:txBody>
          <a:bodyPr wrap="square">
            <a:spAutoFit/>
          </a:bodyPr>
          <a:lstStyle/>
          <a:p>
            <a:r>
              <a:rPr lang="en-GB" altLang="en-US" sz="2800" b="1" dirty="0" smtClean="0">
                <a:latin typeface="Segoe Script" panose="030B0504020000000003" pitchFamily="66" charset="0"/>
              </a:rPr>
              <a:t>“What should I worry about?” the boy asked, anxiously.</a:t>
            </a:r>
            <a:endParaRPr lang="en-GB" sz="2800" b="1" dirty="0">
              <a:latin typeface="Segoe Script" panose="030B0504020000000003" pitchFamily="66" charset="0"/>
            </a:endParaRPr>
          </a:p>
        </p:txBody>
      </p:sp>
      <p:sp>
        <p:nvSpPr>
          <p:cNvPr id="6" name="Rectangle 5"/>
          <p:cNvSpPr/>
          <p:nvPr/>
        </p:nvSpPr>
        <p:spPr>
          <a:xfrm>
            <a:off x="306847" y="3050956"/>
            <a:ext cx="8856984" cy="1384995"/>
          </a:xfrm>
          <a:prstGeom prst="rect">
            <a:avLst/>
          </a:prstGeom>
        </p:spPr>
        <p:txBody>
          <a:bodyPr wrap="square">
            <a:spAutoFit/>
          </a:bodyPr>
          <a:lstStyle/>
          <a:p>
            <a:r>
              <a:rPr lang="en-GB" altLang="en-US" sz="2800" b="1" dirty="0" smtClean="0">
                <a:latin typeface="Segoe Script" panose="030B0504020000000003" pitchFamily="66" charset="0"/>
              </a:rPr>
              <a:t>“The … the … the monstrous J-J-Jabberwocky!” his father replied, choking on his words.</a:t>
            </a:r>
            <a:endParaRPr lang="en-GB" sz="2800" b="1" dirty="0">
              <a:latin typeface="Segoe Script" panose="030B0504020000000003" pitchFamily="66" charset="0"/>
            </a:endParaRPr>
          </a:p>
        </p:txBody>
      </p:sp>
      <p:sp>
        <p:nvSpPr>
          <p:cNvPr id="7" name="Rectangle 6"/>
          <p:cNvSpPr/>
          <p:nvPr/>
        </p:nvSpPr>
        <p:spPr>
          <a:xfrm>
            <a:off x="306847" y="4653136"/>
            <a:ext cx="8784976" cy="1384995"/>
          </a:xfrm>
          <a:prstGeom prst="rect">
            <a:avLst/>
          </a:prstGeom>
        </p:spPr>
        <p:txBody>
          <a:bodyPr wrap="square">
            <a:spAutoFit/>
          </a:bodyPr>
          <a:lstStyle/>
          <a:p>
            <a:r>
              <a:rPr lang="en-GB" altLang="en-US" sz="2800" b="1" dirty="0" smtClean="0">
                <a:latin typeface="Segoe Script" panose="030B0504020000000003" pitchFamily="66" charset="0"/>
              </a:rPr>
              <a:t>Listening carefully, the boy hugged his father tightly. Then, he took a fearful step forward into the unknown…</a:t>
            </a:r>
            <a:endParaRPr lang="en-GB" sz="2800" b="1" dirty="0">
              <a:latin typeface="Segoe Script" panose="030B0504020000000003" pitchFamily="66" charset="0"/>
            </a:endParaRPr>
          </a:p>
        </p:txBody>
      </p:sp>
    </p:spTree>
    <p:extLst>
      <p:ext uri="{BB962C8B-B14F-4D97-AF65-F5344CB8AC3E}">
        <p14:creationId xmlns:p14="http://schemas.microsoft.com/office/powerpoint/2010/main" val="36349310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152400"/>
            <a:ext cx="9144000" cy="1143000"/>
          </a:xfrm>
        </p:spPr>
        <p:txBody>
          <a:bodyPr>
            <a:normAutofit fontScale="90000"/>
          </a:bodyPr>
          <a:lstStyle/>
          <a:p>
            <a:r>
              <a:rPr lang="en-GB" altLang="en-US" sz="4000" b="1" dirty="0">
                <a:latin typeface="Segoe Script" panose="030B0504020000000003" pitchFamily="66" charset="0"/>
              </a:rPr>
              <a:t>“What should I worry about?” the boy asked, anxiously.</a:t>
            </a:r>
            <a:endParaRPr lang="en-GB" sz="4000" b="1" dirty="0">
              <a:latin typeface="Segoe Script" panose="030B0504020000000003" pitchFamily="66" charset="0"/>
            </a:endParaRPr>
          </a:p>
        </p:txBody>
      </p:sp>
      <p:sp>
        <p:nvSpPr>
          <p:cNvPr id="3075" name="Rectangle 3"/>
          <p:cNvSpPr>
            <a:spLocks noGrp="1" noChangeArrowheads="1"/>
          </p:cNvSpPr>
          <p:nvPr>
            <p:ph type="body" idx="1"/>
          </p:nvPr>
        </p:nvSpPr>
        <p:spPr>
          <a:xfrm>
            <a:off x="152400" y="1524000"/>
            <a:ext cx="8839200" cy="5105400"/>
          </a:xfrm>
        </p:spPr>
        <p:txBody>
          <a:bodyPr>
            <a:normAutofit fontScale="92500" lnSpcReduction="20000"/>
          </a:bodyPr>
          <a:lstStyle/>
          <a:p>
            <a:pPr eaLnBrk="1" hangingPunct="1">
              <a:buFont typeface="Wingdings" panose="05000000000000000000" pitchFamily="2" charset="2"/>
              <a:buChar char="ü"/>
            </a:pPr>
            <a:r>
              <a:rPr lang="en-GB" altLang="en-US" sz="3500" dirty="0" smtClean="0">
                <a:latin typeface="Segoe Script" panose="030B0504020000000003" pitchFamily="66" charset="0"/>
              </a:rPr>
              <a:t>All of the spoken words must be put inside speech marks  “  ”</a:t>
            </a:r>
          </a:p>
          <a:p>
            <a:pPr eaLnBrk="1" hangingPunct="1">
              <a:buFont typeface="Wingdings" panose="05000000000000000000" pitchFamily="2" charset="2"/>
              <a:buChar char="ü"/>
            </a:pPr>
            <a:r>
              <a:rPr lang="en-GB" altLang="en-US" sz="3500" dirty="0" smtClean="0">
                <a:latin typeface="Segoe Script" panose="030B0504020000000003" pitchFamily="66" charset="0"/>
              </a:rPr>
              <a:t>The first spoken word has a capital letter</a:t>
            </a:r>
          </a:p>
          <a:p>
            <a:pPr eaLnBrk="1" hangingPunct="1">
              <a:buFont typeface="Wingdings" panose="05000000000000000000" pitchFamily="2" charset="2"/>
              <a:buChar char="ü"/>
            </a:pPr>
            <a:r>
              <a:rPr lang="en-GB" altLang="en-US" sz="3500" dirty="0" smtClean="0">
                <a:latin typeface="Segoe Script" panose="030B0504020000000003" pitchFamily="66" charset="0"/>
              </a:rPr>
              <a:t>The punctuation at the end of the speech goes BEFORE the ”</a:t>
            </a:r>
          </a:p>
          <a:p>
            <a:pPr eaLnBrk="1" hangingPunct="1">
              <a:buFont typeface="Wingdings" panose="05000000000000000000" pitchFamily="2" charset="2"/>
              <a:buChar char="ü"/>
            </a:pPr>
            <a:r>
              <a:rPr lang="en-GB" altLang="en-US" sz="3500" dirty="0" smtClean="0">
                <a:latin typeface="Segoe Script" panose="030B0504020000000003" pitchFamily="66" charset="0"/>
              </a:rPr>
              <a:t>The first word of the reporting clause does NOT have a capital letter.</a:t>
            </a:r>
          </a:p>
          <a:p>
            <a:pPr eaLnBrk="1" hangingPunct="1">
              <a:buFont typeface="Wingdings" panose="05000000000000000000" pitchFamily="2" charset="2"/>
              <a:buChar char="ü"/>
            </a:pPr>
            <a:r>
              <a:rPr lang="en-GB" altLang="en-US" sz="3500" dirty="0" smtClean="0">
                <a:latin typeface="Segoe Script" panose="030B0504020000000003" pitchFamily="66" charset="0"/>
              </a:rPr>
              <a:t>Use an adverb with the reporting clause.</a:t>
            </a:r>
          </a:p>
          <a:p>
            <a:pPr eaLnBrk="1" hangingPunct="1">
              <a:buFont typeface="Wingdings" panose="05000000000000000000" pitchFamily="2" charset="2"/>
              <a:buChar char="ü"/>
            </a:pPr>
            <a:r>
              <a:rPr lang="en-GB" altLang="en-US" sz="3500" dirty="0" smtClean="0">
                <a:latin typeface="Segoe Script" panose="030B0504020000000003" pitchFamily="66" charset="0"/>
              </a:rPr>
              <a:t>Miss a line for a new speaker.</a:t>
            </a:r>
          </a:p>
          <a:p>
            <a:pPr eaLnBrk="1" hangingPunct="1">
              <a:buFont typeface="Wingdings" panose="05000000000000000000" pitchFamily="2" charset="2"/>
              <a:buChar char="ü"/>
            </a:pPr>
            <a:endParaRPr lang="en-GB" altLang="en-US" dirty="0" smtClean="0">
              <a:solidFill>
                <a:srgbClr val="FFFF00"/>
              </a:solidFill>
            </a:endParaRPr>
          </a:p>
          <a:p>
            <a:pPr eaLnBrk="1" hangingPunct="1">
              <a:buFontTx/>
              <a:buNone/>
            </a:pPr>
            <a:endParaRPr lang="en-GB" altLang="en-US" dirty="0" smtClean="0">
              <a:solidFill>
                <a:srgbClr val="FFFF00"/>
              </a:solidFill>
            </a:endParaRPr>
          </a:p>
        </p:txBody>
      </p:sp>
    </p:spTree>
    <p:extLst>
      <p:ext uri="{BB962C8B-B14F-4D97-AF65-F5344CB8AC3E}">
        <p14:creationId xmlns:p14="http://schemas.microsoft.com/office/powerpoint/2010/main" val="10259469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36512" y="1628800"/>
            <a:ext cx="9144000" cy="1143000"/>
          </a:xfrm>
        </p:spPr>
        <p:txBody>
          <a:bodyPr>
            <a:normAutofit fontScale="90000"/>
          </a:bodyPr>
          <a:lstStyle/>
          <a:p>
            <a:r>
              <a:rPr lang="en-GB" altLang="en-US" sz="4000" b="1" dirty="0">
                <a:latin typeface="Segoe Script" panose="030B0504020000000003" pitchFamily="66" charset="0"/>
              </a:rPr>
              <a:t>“What should I worry about?” the boy asked, anxiously.</a:t>
            </a:r>
            <a:endParaRPr lang="en-GB" sz="4000" b="1" dirty="0">
              <a:latin typeface="Segoe Script" panose="030B0504020000000003" pitchFamily="66" charset="0"/>
            </a:endParaRPr>
          </a:p>
        </p:txBody>
      </p:sp>
    </p:spTree>
    <p:extLst>
      <p:ext uri="{BB962C8B-B14F-4D97-AF65-F5344CB8AC3E}">
        <p14:creationId xmlns:p14="http://schemas.microsoft.com/office/powerpoint/2010/main" val="3700665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7559" y="188640"/>
            <a:ext cx="6696744" cy="892552"/>
          </a:xfrm>
          <a:prstGeom prst="rect">
            <a:avLst/>
          </a:prstGeom>
        </p:spPr>
        <p:txBody>
          <a:bodyPr wrap="square">
            <a:spAutoFit/>
          </a:bodyPr>
          <a:lstStyle/>
          <a:p>
            <a:pPr algn="ctr"/>
            <a:r>
              <a:rPr lang="en-GB" sz="2600" b="1" dirty="0" smtClean="0">
                <a:latin typeface="Segoe Script" panose="030B0504020000000003" pitchFamily="66" charset="0"/>
              </a:rPr>
              <a:t>Let’s have another look at an extract from  the baby impala text.</a:t>
            </a:r>
            <a:endParaRPr lang="en-GB" sz="2600" b="1" dirty="0">
              <a:latin typeface="Segoe Script" panose="030B0504020000000003" pitchFamily="66" charset="0"/>
            </a:endParaRPr>
          </a:p>
        </p:txBody>
      </p:sp>
      <p:sp>
        <p:nvSpPr>
          <p:cNvPr id="8" name="Rectangle 7"/>
          <p:cNvSpPr/>
          <p:nvPr/>
        </p:nvSpPr>
        <p:spPr>
          <a:xfrm>
            <a:off x="2336283" y="1081192"/>
            <a:ext cx="3959297" cy="892552"/>
          </a:xfrm>
          <a:prstGeom prst="rect">
            <a:avLst/>
          </a:prstGeom>
        </p:spPr>
        <p:txBody>
          <a:bodyPr wrap="square">
            <a:spAutoFit/>
          </a:bodyPr>
          <a:lstStyle/>
          <a:p>
            <a:pPr algn="ctr"/>
            <a:r>
              <a:rPr lang="en-GB" sz="2600" b="1" dirty="0" smtClean="0">
                <a:latin typeface="Segoe Script" panose="030B0504020000000003" pitchFamily="66" charset="0"/>
              </a:rPr>
              <a:t>This is an example of a </a:t>
            </a:r>
            <a:r>
              <a:rPr lang="en-GB" sz="2600" b="1" dirty="0" smtClean="0">
                <a:solidFill>
                  <a:srgbClr val="FF0000"/>
                </a:solidFill>
                <a:latin typeface="Segoe Script" panose="030B0504020000000003" pitchFamily="66" charset="0"/>
              </a:rPr>
              <a:t>narrative</a:t>
            </a:r>
            <a:r>
              <a:rPr lang="en-GB" sz="2600" b="1" dirty="0" smtClean="0">
                <a:latin typeface="Segoe Script" panose="030B0504020000000003" pitchFamily="66" charset="0"/>
              </a:rPr>
              <a:t>.</a:t>
            </a:r>
            <a:endParaRPr lang="en-GB" sz="2600" b="1" dirty="0">
              <a:latin typeface="Segoe Script" panose="030B0504020000000003" pitchFamily="66" charset="0"/>
            </a:endParaRPr>
          </a:p>
        </p:txBody>
      </p:sp>
      <p:sp>
        <p:nvSpPr>
          <p:cNvPr id="9" name="Rectangle 8"/>
          <p:cNvSpPr/>
          <p:nvPr/>
        </p:nvSpPr>
        <p:spPr>
          <a:xfrm>
            <a:off x="1654063" y="4869160"/>
            <a:ext cx="5975521" cy="1754326"/>
          </a:xfrm>
          <a:prstGeom prst="rect">
            <a:avLst/>
          </a:prstGeom>
        </p:spPr>
        <p:txBody>
          <a:bodyPr wrap="square">
            <a:spAutoFit/>
          </a:bodyPr>
          <a:lstStyle/>
          <a:p>
            <a:pPr algn="ctr"/>
            <a:r>
              <a:rPr lang="en-GB" sz="3600" b="1" dirty="0" smtClean="0">
                <a:latin typeface="Segoe Script" panose="030B0504020000000003" pitchFamily="66" charset="0"/>
              </a:rPr>
              <a:t>In your pairs, </a:t>
            </a:r>
            <a:r>
              <a:rPr lang="en-GB" sz="3600" b="1" u="sng" dirty="0" smtClean="0">
                <a:latin typeface="Segoe Script" panose="030B0504020000000003" pitchFamily="66" charset="0"/>
              </a:rPr>
              <a:t>identify five features </a:t>
            </a:r>
            <a:r>
              <a:rPr lang="en-GB" sz="3600" b="1" dirty="0" smtClean="0">
                <a:latin typeface="Segoe Script" panose="030B0504020000000003" pitchFamily="66" charset="0"/>
              </a:rPr>
              <a:t>of narrative writing.</a:t>
            </a:r>
            <a:endParaRPr lang="en-GB" sz="3600" b="1" dirty="0">
              <a:latin typeface="Segoe Script" panose="030B0504020000000003" pitchFamily="66"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636" y="2008576"/>
            <a:ext cx="3384376" cy="269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529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764704"/>
            <a:ext cx="8136904" cy="3139321"/>
          </a:xfrm>
          <a:prstGeom prst="rect">
            <a:avLst/>
          </a:prstGeom>
        </p:spPr>
        <p:txBody>
          <a:bodyPr wrap="square">
            <a:spAutoFit/>
          </a:bodyPr>
          <a:lstStyle/>
          <a:p>
            <a:pPr algn="ctr"/>
            <a:r>
              <a:rPr lang="en-GB" sz="6600" b="1" dirty="0" smtClean="0">
                <a:latin typeface="Segoe Script" panose="030B0504020000000003" pitchFamily="66" charset="0"/>
              </a:rPr>
              <a:t>Time to showcase some direct speech.</a:t>
            </a:r>
            <a:endParaRPr lang="en-GB" sz="6600" dirty="0">
              <a:latin typeface="Segoe Script" panose="030B0504020000000003" pitchFamily="66" charset="0"/>
            </a:endParaRPr>
          </a:p>
        </p:txBody>
      </p:sp>
    </p:spTree>
    <p:extLst>
      <p:ext uri="{BB962C8B-B14F-4D97-AF65-F5344CB8AC3E}">
        <p14:creationId xmlns:p14="http://schemas.microsoft.com/office/powerpoint/2010/main" val="8044369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9729" y="1376772"/>
            <a:ext cx="5822571" cy="1800493"/>
          </a:xfrm>
          <a:prstGeom prst="rect">
            <a:avLst/>
          </a:prstGeom>
          <a:noFill/>
        </p:spPr>
        <p:txBody>
          <a:bodyPr wrap="square" rtlCol="0">
            <a:spAutoFit/>
          </a:bodyPr>
          <a:lstStyle/>
          <a:p>
            <a:pPr algn="ctr"/>
            <a:r>
              <a:rPr lang="en-GB" sz="4050" b="1" u="sng" dirty="0">
                <a:latin typeface="Arial" panose="020B0604020202020204" pitchFamily="34" charset="0"/>
                <a:cs typeface="Arial" panose="020B0604020202020204" pitchFamily="34" charset="0"/>
              </a:rPr>
              <a:t>Week </a:t>
            </a:r>
            <a:r>
              <a:rPr lang="en-GB" sz="4050" b="1" u="sng" dirty="0" smtClean="0">
                <a:latin typeface="Arial" panose="020B0604020202020204" pitchFamily="34" charset="0"/>
                <a:cs typeface="Arial" panose="020B0604020202020204" pitchFamily="34" charset="0"/>
              </a:rPr>
              <a:t>27 </a:t>
            </a:r>
            <a:endParaRPr lang="en-GB" sz="4050" b="1" u="sng" dirty="0">
              <a:latin typeface="Arial" panose="020B0604020202020204" pitchFamily="34" charset="0"/>
              <a:cs typeface="Arial" panose="020B0604020202020204" pitchFamily="34" charset="0"/>
            </a:endParaRPr>
          </a:p>
          <a:p>
            <a:pPr algn="ctr"/>
            <a:r>
              <a:rPr lang="en-GB" sz="4050" b="1" u="sng" dirty="0">
                <a:latin typeface="Arial" panose="020B0604020202020204" pitchFamily="34" charset="0"/>
                <a:cs typeface="Arial" panose="020B0604020202020204" pitchFamily="34" charset="0"/>
              </a:rPr>
              <a:t>Wednesday Spellings</a:t>
            </a:r>
          </a:p>
          <a:p>
            <a:endParaRPr lang="en-GB" sz="30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2F82477-77E1-EB4C-929E-93344CC2C197}"/>
              </a:ext>
            </a:extLst>
          </p:cNvPr>
          <p:cNvSpPr txBox="1"/>
          <p:nvPr/>
        </p:nvSpPr>
        <p:spPr>
          <a:xfrm>
            <a:off x="2778874" y="3344415"/>
            <a:ext cx="3586253" cy="871264"/>
          </a:xfrm>
          <a:prstGeom prst="rect">
            <a:avLst/>
          </a:prstGeom>
          <a:noFill/>
        </p:spPr>
        <p:txBody>
          <a:bodyPr wrap="square" rtlCol="0">
            <a:spAutoFit/>
          </a:bodyPr>
          <a:lstStyle/>
          <a:p>
            <a:pPr algn="ctr"/>
            <a:r>
              <a:rPr lang="en-GB" sz="2531" b="1" dirty="0">
                <a:latin typeface="Arial" panose="020B0604020202020204" pitchFamily="34" charset="0"/>
                <a:cs typeface="Arial" panose="020B0604020202020204" pitchFamily="34" charset="0"/>
              </a:rPr>
              <a:t>hyphenated </a:t>
            </a:r>
            <a:r>
              <a:rPr lang="en-GB" sz="2531" b="1" dirty="0" smtClean="0">
                <a:latin typeface="Arial" panose="020B0604020202020204" pitchFamily="34" charset="0"/>
                <a:cs typeface="Arial" panose="020B0604020202020204" pitchFamily="34" charset="0"/>
              </a:rPr>
              <a:t>compound adjectives</a:t>
            </a:r>
            <a:endParaRPr lang="en-GB" sz="2531"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5557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FAFD8E-32B5-044B-A150-7278723BE220}"/>
              </a:ext>
            </a:extLst>
          </p:cNvPr>
          <p:cNvPicPr>
            <a:picLocks noChangeAspect="1"/>
          </p:cNvPicPr>
          <p:nvPr/>
        </p:nvPicPr>
        <p:blipFill rotWithShape="1">
          <a:blip r:embed="rId2"/>
          <a:srcRect l="12368" t="24862" r="13737" b="4864"/>
          <a:stretch/>
        </p:blipFill>
        <p:spPr>
          <a:xfrm>
            <a:off x="5638967" y="1262190"/>
            <a:ext cx="2585545" cy="4642467"/>
          </a:xfrm>
          <a:prstGeom prst="rect">
            <a:avLst/>
          </a:prstGeom>
          <a:effectLst>
            <a:outerShdw blurRad="50800" dist="38100" dir="13500000" algn="br" rotWithShape="0">
              <a:prstClr val="black">
                <a:alpha val="40000"/>
              </a:prstClr>
            </a:outerShdw>
          </a:effectLst>
        </p:spPr>
      </p:pic>
      <p:sp>
        <p:nvSpPr>
          <p:cNvPr id="7" name="Pentagon 6">
            <a:extLst>
              <a:ext uri="{FF2B5EF4-FFF2-40B4-BE49-F238E27FC236}">
                <a16:creationId xmlns:a16="http://schemas.microsoft.com/office/drawing/2014/main" id="{D420D82F-2639-AF4F-8E6D-D565ECEC2229}"/>
              </a:ext>
            </a:extLst>
          </p:cNvPr>
          <p:cNvSpPr/>
          <p:nvPr/>
        </p:nvSpPr>
        <p:spPr>
          <a:xfrm>
            <a:off x="738383" y="2345501"/>
            <a:ext cx="4496268" cy="2166999"/>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anchor="ctr"/>
          <a:lstStyle/>
          <a:p>
            <a:r>
              <a:rPr lang="en-GB" altLang="en-US" sz="2700" dirty="0">
                <a:solidFill>
                  <a:schemeClr val="tx1"/>
                </a:solidFill>
                <a:latin typeface="Arial" panose="020B0604020202020204" pitchFamily="34" charset="0"/>
                <a:cs typeface="Arial" panose="020B0604020202020204" pitchFamily="34" charset="0"/>
              </a:rPr>
              <a:t>Here are </a:t>
            </a:r>
            <a:r>
              <a:rPr lang="en-GB" altLang="en-US" sz="2700" dirty="0" smtClean="0">
                <a:solidFill>
                  <a:schemeClr val="tx1"/>
                </a:solidFill>
                <a:latin typeface="Arial" panose="020B0604020202020204" pitchFamily="34" charset="0"/>
                <a:cs typeface="Arial" panose="020B0604020202020204" pitchFamily="34" charset="0"/>
              </a:rPr>
              <a:t>your hyphenated prefix spellings </a:t>
            </a:r>
            <a:r>
              <a:rPr lang="en-GB" altLang="en-US" sz="2700" dirty="0">
                <a:solidFill>
                  <a:schemeClr val="tx1"/>
                </a:solidFill>
                <a:latin typeface="Arial" panose="020B0604020202020204" pitchFamily="34" charset="0"/>
                <a:cs typeface="Arial" panose="020B0604020202020204" pitchFamily="34" charset="0"/>
              </a:rPr>
              <a:t>words for this week. </a:t>
            </a:r>
          </a:p>
        </p:txBody>
      </p:sp>
      <p:sp>
        <p:nvSpPr>
          <p:cNvPr id="3" name="TextBox 2"/>
          <p:cNvSpPr txBox="1"/>
          <p:nvPr/>
        </p:nvSpPr>
        <p:spPr>
          <a:xfrm>
            <a:off x="899592" y="692696"/>
            <a:ext cx="2808312" cy="830997"/>
          </a:xfrm>
          <a:prstGeom prst="rect">
            <a:avLst/>
          </a:prstGeom>
          <a:noFill/>
        </p:spPr>
        <p:txBody>
          <a:bodyPr wrap="square" rtlCol="0">
            <a:spAutoFit/>
          </a:bodyPr>
          <a:lstStyle/>
          <a:p>
            <a:r>
              <a:rPr lang="en-GB" sz="4800" dirty="0" smtClean="0">
                <a:solidFill>
                  <a:srgbClr val="FF0000"/>
                </a:solidFill>
                <a:latin typeface="Arial Black" panose="020B0A04020102020204" pitchFamily="34" charset="0"/>
              </a:rPr>
              <a:t>RECAP!</a:t>
            </a:r>
            <a:endParaRPr lang="en-GB" sz="48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0955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B53A7939-EFBB-FF4C-8541-46B816DBF9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7337" y="857250"/>
            <a:ext cx="3909327" cy="5143500"/>
          </a:xfrm>
          <a:prstGeom prst="rect">
            <a:avLst/>
          </a:prstGeom>
        </p:spPr>
      </p:pic>
    </p:spTree>
    <p:extLst>
      <p:ext uri="{BB962C8B-B14F-4D97-AF65-F5344CB8AC3E}">
        <p14:creationId xmlns:p14="http://schemas.microsoft.com/office/powerpoint/2010/main" val="36865929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p:cNvPicPr>
            <a:picLocks noChangeAspect="1"/>
          </p:cNvPicPr>
          <p:nvPr/>
        </p:nvPicPr>
        <p:blipFill>
          <a:blip r:embed="rId2">
            <a:extLst>
              <a:ext uri="{28A0092B-C50C-407E-A947-70E740481C1C}">
                <a14:useLocalDpi xmlns:a14="http://schemas.microsoft.com/office/drawing/2010/main" val="0"/>
              </a:ext>
            </a:extLst>
          </a:blip>
          <a:srcRect b="29095"/>
          <a:stretch>
            <a:fillRect/>
          </a:stretch>
        </p:blipFill>
        <p:spPr bwMode="auto">
          <a:xfrm>
            <a:off x="1377950" y="1619250"/>
            <a:ext cx="3243263"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1"/>
          <p:cNvSpPr>
            <a:spLocks noChangeArrowheads="1"/>
          </p:cNvSpPr>
          <p:nvPr/>
        </p:nvSpPr>
        <p:spPr bwMode="auto">
          <a:xfrm>
            <a:off x="1452563" y="765175"/>
            <a:ext cx="6238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GB" altLang="en-US" dirty="0"/>
              <a:t>A </a:t>
            </a:r>
            <a:r>
              <a:rPr lang="en-GB" altLang="en-US" b="1" dirty="0"/>
              <a:t>compound adjective </a:t>
            </a:r>
            <a:r>
              <a:rPr lang="en-GB" altLang="en-US" dirty="0"/>
              <a:t>is an adjective that </a:t>
            </a:r>
          </a:p>
          <a:p>
            <a:pPr algn="ctr" eaLnBrk="1" hangingPunct="1"/>
            <a:r>
              <a:rPr lang="en-GB" altLang="en-US" dirty="0"/>
              <a:t>comprises of more than one word. </a:t>
            </a:r>
          </a:p>
        </p:txBody>
      </p:sp>
      <p:sp>
        <p:nvSpPr>
          <p:cNvPr id="4" name="text 1"/>
          <p:cNvSpPr>
            <a:spLocks noChangeArrowheads="1"/>
          </p:cNvSpPr>
          <p:nvPr/>
        </p:nvSpPr>
        <p:spPr bwMode="auto">
          <a:xfrm>
            <a:off x="1695450" y="2409825"/>
            <a:ext cx="25860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GB" altLang="en-US"/>
              <a:t>Usually, a </a:t>
            </a:r>
            <a:r>
              <a:rPr lang="en-GB" altLang="en-US" b="1"/>
              <a:t>hyphen</a:t>
            </a:r>
            <a:r>
              <a:rPr lang="en-GB" altLang="en-US"/>
              <a:t> (or sometimes more than one hyphen) is used to link the words together to show that it is one adjective and to avoid any ambiguity.</a:t>
            </a:r>
          </a:p>
        </p:txBody>
      </p:sp>
      <p:pic>
        <p:nvPicPr>
          <p:cNvPr id="9221" name="Picture 7"/>
          <p:cNvPicPr>
            <a:picLocks noChangeAspect="1"/>
          </p:cNvPicPr>
          <p:nvPr/>
        </p:nvPicPr>
        <p:blipFill>
          <a:blip r:embed="rId3">
            <a:extLst>
              <a:ext uri="{28A0092B-C50C-407E-A947-70E740481C1C}">
                <a14:useLocalDpi xmlns:a14="http://schemas.microsoft.com/office/drawing/2010/main" val="0"/>
              </a:ext>
            </a:extLst>
          </a:blip>
          <a:srcRect t="2" b="39629"/>
          <a:stretch>
            <a:fillRect/>
          </a:stretch>
        </p:blipFill>
        <p:spPr bwMode="auto">
          <a:xfrm>
            <a:off x="4281488" y="1952625"/>
            <a:ext cx="340995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2"/>
          <p:cNvSpPr>
            <a:spLocks noChangeArrowheads="1"/>
          </p:cNvSpPr>
          <p:nvPr/>
        </p:nvSpPr>
        <p:spPr bwMode="auto">
          <a:xfrm>
            <a:off x="1811338" y="2300288"/>
            <a:ext cx="23764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GB" altLang="en-US"/>
              <a:t>Can you spot the compound adjective in this sentence?</a:t>
            </a:r>
          </a:p>
        </p:txBody>
      </p:sp>
      <p:sp>
        <p:nvSpPr>
          <p:cNvPr id="11" name="text 3"/>
          <p:cNvSpPr>
            <a:spLocks noChangeArrowheads="1"/>
          </p:cNvSpPr>
          <p:nvPr/>
        </p:nvSpPr>
        <p:spPr bwMode="auto">
          <a:xfrm>
            <a:off x="1765300" y="2314575"/>
            <a:ext cx="24701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GB" altLang="en-US"/>
              <a:t>The stingy man walked straight past the volunteers holding the charity collection buckets - he was such a cold-hearted</a:t>
            </a:r>
            <a:r>
              <a:rPr lang="en-GB" altLang="en-US" b="1"/>
              <a:t> </a:t>
            </a:r>
            <a:r>
              <a:rPr lang="en-GB" altLang="en-US"/>
              <a:t>individual.</a:t>
            </a:r>
          </a:p>
        </p:txBody>
      </p:sp>
      <p:sp>
        <p:nvSpPr>
          <p:cNvPr id="9" name="Oval 8"/>
          <p:cNvSpPr/>
          <p:nvPr/>
        </p:nvSpPr>
        <p:spPr>
          <a:xfrm>
            <a:off x="2397125" y="3717925"/>
            <a:ext cx="1482725" cy="330200"/>
          </a:xfrm>
          <a:prstGeom prst="ellipse">
            <a:avLst/>
          </a:prstGeom>
          <a:noFill/>
          <a:ln w="28575">
            <a:solidFill>
              <a:srgbClr val="9246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996971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6"/>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11" grpId="0"/>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755650" y="765175"/>
            <a:ext cx="7632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GB" altLang="en-US"/>
              <a:t>On the following slides, clues will be given to other hyphenated compound adjectives that have been used to describe nouns. </a:t>
            </a:r>
          </a:p>
        </p:txBody>
      </p:sp>
      <p:grpSp>
        <p:nvGrpSpPr>
          <p:cNvPr id="25" name="Group 2"/>
          <p:cNvGrpSpPr>
            <a:grpSpLocks/>
          </p:cNvGrpSpPr>
          <p:nvPr/>
        </p:nvGrpSpPr>
        <p:grpSpPr bwMode="auto">
          <a:xfrm>
            <a:off x="4705350" y="1776413"/>
            <a:ext cx="3683000" cy="4316412"/>
            <a:chOff x="4704770" y="1776752"/>
            <a:chExt cx="3683580" cy="4316073"/>
          </a:xfrm>
        </p:grpSpPr>
        <p:sp>
          <p:nvSpPr>
            <p:cNvPr id="24" name="Rectangle 23"/>
            <p:cNvSpPr/>
            <p:nvPr/>
          </p:nvSpPr>
          <p:spPr>
            <a:xfrm>
              <a:off x="4704770" y="1776752"/>
              <a:ext cx="3683580" cy="135879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10247" name="Group 21"/>
            <p:cNvGrpSpPr>
              <a:grpSpLocks/>
            </p:cNvGrpSpPr>
            <p:nvPr/>
          </p:nvGrpSpPr>
          <p:grpSpPr bwMode="auto">
            <a:xfrm>
              <a:off x="4704770" y="1934979"/>
              <a:ext cx="3683580" cy="4157846"/>
              <a:chOff x="4704770" y="1934979"/>
              <a:chExt cx="3683580" cy="4157846"/>
            </a:xfrm>
          </p:grpSpPr>
          <p:sp>
            <p:nvSpPr>
              <p:cNvPr id="14" name="Rectangle 13"/>
              <p:cNvSpPr/>
              <p:nvPr/>
            </p:nvSpPr>
            <p:spPr>
              <a:xfrm>
                <a:off x="4704770" y="3135546"/>
                <a:ext cx="3683580" cy="295727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10249" name="Group 17"/>
              <p:cNvGrpSpPr>
                <a:grpSpLocks/>
              </p:cNvGrpSpPr>
              <p:nvPr/>
            </p:nvGrpSpPr>
            <p:grpSpPr bwMode="auto">
              <a:xfrm>
                <a:off x="4804990" y="1934979"/>
                <a:ext cx="3494279" cy="1200329"/>
                <a:chOff x="4804990" y="1882726"/>
                <a:chExt cx="3494279" cy="1200329"/>
              </a:xfrm>
            </p:grpSpPr>
            <p:sp>
              <p:nvSpPr>
                <p:cNvPr id="10251" name="Rectangle 11"/>
                <p:cNvSpPr>
                  <a:spLocks noChangeArrowheads="1"/>
                </p:cNvSpPr>
                <p:nvPr/>
              </p:nvSpPr>
              <p:spPr bwMode="auto">
                <a:xfrm>
                  <a:off x="4804990" y="1882726"/>
                  <a:ext cx="34942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a:t>Ebenezer Scrooge was much detested in his town for being a miserly and 	    </a:t>
                  </a:r>
                </a:p>
                <a:p>
                  <a:pPr eaLnBrk="1" hangingPunct="1"/>
                  <a:r>
                    <a:rPr lang="en-GB" altLang="en-US"/>
                    <a:t>individual.</a:t>
                  </a:r>
                </a:p>
              </p:txBody>
            </p:sp>
            <p:cxnSp>
              <p:nvCxnSpPr>
                <p:cNvPr id="16" name="Straight Connector 15"/>
                <p:cNvCxnSpPr/>
                <p:nvPr/>
              </p:nvCxnSpPr>
              <p:spPr>
                <a:xfrm>
                  <a:off x="6130570" y="2700735"/>
                  <a:ext cx="19418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250" name="Picture 18"/>
              <p:cNvPicPr>
                <a:picLocks noChangeAspect="1"/>
              </p:cNvPicPr>
              <p:nvPr/>
            </p:nvPicPr>
            <p:blipFill>
              <a:blip r:embed="rId2" cstate="print">
                <a:extLst>
                  <a:ext uri="{28A0092B-C50C-407E-A947-70E740481C1C}">
                    <a14:useLocalDpi xmlns:a14="http://schemas.microsoft.com/office/drawing/2010/main" val="0"/>
                  </a:ext>
                </a:extLst>
              </a:blip>
              <a:srcRect b="29050"/>
              <a:stretch>
                <a:fillRect/>
              </a:stretch>
            </p:blipFill>
            <p:spPr bwMode="auto">
              <a:xfrm>
                <a:off x="5615507" y="3386467"/>
                <a:ext cx="1862106" cy="270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3" name="answer"/>
          <p:cNvSpPr txBox="1">
            <a:spLocks noChangeArrowheads="1"/>
          </p:cNvSpPr>
          <p:nvPr/>
        </p:nvSpPr>
        <p:spPr bwMode="auto">
          <a:xfrm>
            <a:off x="6130925" y="2446338"/>
            <a:ext cx="18288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GB" altLang="en-US" sz="1700" b="1"/>
              <a:t>tight-fisted</a:t>
            </a:r>
          </a:p>
        </p:txBody>
      </p:sp>
      <p:pic>
        <p:nvPicPr>
          <p:cNvPr id="22" name="Picture 21"/>
          <p:cNvPicPr>
            <a:picLocks noChangeAspect="1"/>
          </p:cNvPicPr>
          <p:nvPr/>
        </p:nvPicPr>
        <p:blipFill rotWithShape="1">
          <a:blip r:embed="rId3"/>
          <a:srcRect t="23319" b="4682"/>
          <a:stretch/>
        </p:blipFill>
        <p:spPr>
          <a:xfrm>
            <a:off x="1190008" y="1652027"/>
            <a:ext cx="1941832" cy="4369261"/>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506494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755650" y="765175"/>
            <a:ext cx="7632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GB" altLang="en-US"/>
              <a:t>Can you figure out this hyphenated compound </a:t>
            </a:r>
          </a:p>
          <a:p>
            <a:pPr algn="ctr" eaLnBrk="1" hangingPunct="1"/>
            <a:r>
              <a:rPr lang="en-GB" altLang="en-US"/>
              <a:t>adjective and spell it on a whiteboard?</a:t>
            </a:r>
            <a:endParaRPr lang="en-GB" altLang="en-US">
              <a:solidFill>
                <a:srgbClr val="92D050"/>
              </a:solidFill>
            </a:endParaRPr>
          </a:p>
        </p:txBody>
      </p:sp>
      <p:grpSp>
        <p:nvGrpSpPr>
          <p:cNvPr id="7" name="Group 1"/>
          <p:cNvGrpSpPr>
            <a:grpSpLocks/>
          </p:cNvGrpSpPr>
          <p:nvPr/>
        </p:nvGrpSpPr>
        <p:grpSpPr bwMode="auto">
          <a:xfrm>
            <a:off x="755650" y="1776413"/>
            <a:ext cx="3822700" cy="4344987"/>
            <a:chOff x="755650" y="1776752"/>
            <a:chExt cx="3822917" cy="4345370"/>
          </a:xfrm>
        </p:grpSpPr>
        <p:grpSp>
          <p:nvGrpSpPr>
            <p:cNvPr id="11279" name="Group 1"/>
            <p:cNvGrpSpPr>
              <a:grpSpLocks/>
            </p:cNvGrpSpPr>
            <p:nvPr/>
          </p:nvGrpSpPr>
          <p:grpSpPr bwMode="auto">
            <a:xfrm>
              <a:off x="755650" y="1776752"/>
              <a:ext cx="3822917" cy="4345370"/>
              <a:chOff x="755650" y="1776752"/>
              <a:chExt cx="3822917" cy="4345370"/>
            </a:xfrm>
          </p:grpSpPr>
          <p:sp>
            <p:nvSpPr>
              <p:cNvPr id="20" name="Rectangle 19"/>
              <p:cNvSpPr/>
              <p:nvPr/>
            </p:nvSpPr>
            <p:spPr>
              <a:xfrm>
                <a:off x="762000" y="1776752"/>
                <a:ext cx="3816567" cy="431679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Rectangle 9"/>
              <p:cNvSpPr/>
              <p:nvPr/>
            </p:nvSpPr>
            <p:spPr>
              <a:xfrm>
                <a:off x="755650" y="4785329"/>
                <a:ext cx="3816567" cy="13367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84" name="Rectangle 4"/>
              <p:cNvSpPr>
                <a:spLocks noChangeArrowheads="1"/>
              </p:cNvSpPr>
              <p:nvPr/>
            </p:nvSpPr>
            <p:spPr bwMode="auto">
              <a:xfrm>
                <a:off x="886587" y="4820523"/>
                <a:ext cx="356760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a:t>My little sister, Nancy, is so stubborn when it comes to what she wants to do. She definitely is a		 little lady. </a:t>
                </a:r>
              </a:p>
            </p:txBody>
          </p:sp>
        </p:grpSp>
        <p:cxnSp>
          <p:nvCxnSpPr>
            <p:cNvPr id="26" name="Straight Connector 25"/>
            <p:cNvCxnSpPr/>
            <p:nvPr/>
          </p:nvCxnSpPr>
          <p:spPr>
            <a:xfrm flipV="1">
              <a:off x="1154136" y="5895090"/>
              <a:ext cx="1641568" cy="47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128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1126" y="2054440"/>
              <a:ext cx="2252907" cy="274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answer"/>
          <p:cNvSpPr txBox="1">
            <a:spLocks noChangeArrowheads="1"/>
          </p:cNvSpPr>
          <p:nvPr/>
        </p:nvSpPr>
        <p:spPr bwMode="auto">
          <a:xfrm>
            <a:off x="1060450" y="5578475"/>
            <a:ext cx="18288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GB" altLang="en-US" sz="1700" b="1"/>
              <a:t>pig-headed</a:t>
            </a:r>
          </a:p>
        </p:txBody>
      </p:sp>
      <p:pic>
        <p:nvPicPr>
          <p:cNvPr id="21" name="Picture 20"/>
          <p:cNvPicPr>
            <a:picLocks noChangeAspect="1"/>
          </p:cNvPicPr>
          <p:nvPr/>
        </p:nvPicPr>
        <p:blipFill rotWithShape="1">
          <a:blip r:embed="rId3"/>
          <a:srcRect t="23319" b="4682"/>
          <a:stretch/>
        </p:blipFill>
        <p:spPr>
          <a:xfrm>
            <a:off x="5868144" y="1797087"/>
            <a:ext cx="1941832" cy="4369261"/>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641718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755650" y="765175"/>
            <a:ext cx="7632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GB" altLang="en-US"/>
              <a:t>Can you figure out this hyphenated compound </a:t>
            </a:r>
          </a:p>
          <a:p>
            <a:pPr algn="ctr" eaLnBrk="1" hangingPunct="1"/>
            <a:r>
              <a:rPr lang="en-GB" altLang="en-US"/>
              <a:t>adjective and spell it on a whiteboard?</a:t>
            </a:r>
            <a:endParaRPr lang="en-GB" altLang="en-US">
              <a:solidFill>
                <a:srgbClr val="92D050"/>
              </a:solidFill>
            </a:endParaRPr>
          </a:p>
        </p:txBody>
      </p:sp>
      <p:grpSp>
        <p:nvGrpSpPr>
          <p:cNvPr id="28" name="Group 2"/>
          <p:cNvGrpSpPr>
            <a:grpSpLocks/>
          </p:cNvGrpSpPr>
          <p:nvPr/>
        </p:nvGrpSpPr>
        <p:grpSpPr bwMode="auto">
          <a:xfrm>
            <a:off x="4702175" y="1776413"/>
            <a:ext cx="3686175" cy="4316412"/>
            <a:chOff x="4702937" y="1776752"/>
            <a:chExt cx="3685413" cy="4316073"/>
          </a:xfrm>
        </p:grpSpPr>
        <p:grpSp>
          <p:nvGrpSpPr>
            <p:cNvPr id="11271" name="Group 2"/>
            <p:cNvGrpSpPr>
              <a:grpSpLocks/>
            </p:cNvGrpSpPr>
            <p:nvPr/>
          </p:nvGrpSpPr>
          <p:grpSpPr bwMode="auto">
            <a:xfrm>
              <a:off x="4704770" y="1776752"/>
              <a:ext cx="3683580" cy="4316073"/>
              <a:chOff x="4704770" y="1776752"/>
              <a:chExt cx="3683580" cy="4316073"/>
            </a:xfrm>
          </p:grpSpPr>
          <p:sp>
            <p:nvSpPr>
              <p:cNvPr id="24" name="Rectangle 23"/>
              <p:cNvSpPr/>
              <p:nvPr/>
            </p:nvSpPr>
            <p:spPr>
              <a:xfrm>
                <a:off x="4704525" y="1776752"/>
                <a:ext cx="3683825" cy="160959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11274" name="Group 21"/>
              <p:cNvGrpSpPr>
                <a:grpSpLocks/>
              </p:cNvGrpSpPr>
              <p:nvPr/>
            </p:nvGrpSpPr>
            <p:grpSpPr bwMode="auto">
              <a:xfrm>
                <a:off x="4704770" y="1875539"/>
                <a:ext cx="3683580" cy="4217286"/>
                <a:chOff x="4704770" y="1875539"/>
                <a:chExt cx="3683580" cy="4217286"/>
              </a:xfrm>
            </p:grpSpPr>
            <p:sp>
              <p:nvSpPr>
                <p:cNvPr id="14" name="Rectangle 13"/>
                <p:cNvSpPr/>
                <p:nvPr/>
              </p:nvSpPr>
              <p:spPr>
                <a:xfrm>
                  <a:off x="4704525" y="3353015"/>
                  <a:ext cx="3683825" cy="273981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11276" name="Group 17"/>
                <p:cNvGrpSpPr>
                  <a:grpSpLocks/>
                </p:cNvGrpSpPr>
                <p:nvPr/>
              </p:nvGrpSpPr>
              <p:grpSpPr bwMode="auto">
                <a:xfrm>
                  <a:off x="4799420" y="1875539"/>
                  <a:ext cx="3494279" cy="1477328"/>
                  <a:chOff x="4799420" y="1823286"/>
                  <a:chExt cx="3494279" cy="1477328"/>
                </a:xfrm>
              </p:grpSpPr>
              <p:sp>
                <p:nvSpPr>
                  <p:cNvPr id="11277" name="Rectangle 11"/>
                  <p:cNvSpPr>
                    <a:spLocks noChangeArrowheads="1"/>
                  </p:cNvSpPr>
                  <p:nvPr/>
                </p:nvSpPr>
                <p:spPr bwMode="auto">
                  <a:xfrm>
                    <a:off x="4799420" y="1823286"/>
                    <a:ext cx="349427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a:t>Fearing for his life, Frederick rocketed away from the 			crocodile. He didn’t want to be the creature’s next meal!</a:t>
                    </a:r>
                  </a:p>
                </p:txBody>
              </p:sp>
              <p:cxnSp>
                <p:nvCxnSpPr>
                  <p:cNvPr id="16" name="Straight Connector 15"/>
                  <p:cNvCxnSpPr/>
                  <p:nvPr/>
                </p:nvCxnSpPr>
                <p:spPr>
                  <a:xfrm>
                    <a:off x="4902921" y="2661050"/>
                    <a:ext cx="175065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11272"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02937" y="3485253"/>
              <a:ext cx="2919550" cy="25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answer"/>
          <p:cNvSpPr txBox="1">
            <a:spLocks noChangeArrowheads="1"/>
          </p:cNvSpPr>
          <p:nvPr/>
        </p:nvSpPr>
        <p:spPr bwMode="auto">
          <a:xfrm>
            <a:off x="4799013" y="2416175"/>
            <a:ext cx="18288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GB" altLang="en-US" sz="1700" b="1"/>
              <a:t>man-eating</a:t>
            </a:r>
          </a:p>
        </p:txBody>
      </p:sp>
      <p:pic>
        <p:nvPicPr>
          <p:cNvPr id="21" name="Picture 20"/>
          <p:cNvPicPr>
            <a:picLocks noChangeAspect="1"/>
          </p:cNvPicPr>
          <p:nvPr/>
        </p:nvPicPr>
        <p:blipFill rotWithShape="1">
          <a:blip r:embed="rId3"/>
          <a:srcRect t="23319" b="4682"/>
          <a:stretch/>
        </p:blipFill>
        <p:spPr>
          <a:xfrm>
            <a:off x="1190008" y="1652027"/>
            <a:ext cx="1941832" cy="4369261"/>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069191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p:cNvGrpSpPr>
          <p:nvPr/>
        </p:nvGrpSpPr>
        <p:grpSpPr bwMode="auto">
          <a:xfrm>
            <a:off x="179512" y="1776413"/>
            <a:ext cx="8208838" cy="4344987"/>
            <a:chOff x="755650" y="1776752"/>
            <a:chExt cx="7632700" cy="4345370"/>
          </a:xfrm>
        </p:grpSpPr>
        <p:sp>
          <p:nvSpPr>
            <p:cNvPr id="20" name="Rectangle 19"/>
            <p:cNvSpPr/>
            <p:nvPr/>
          </p:nvSpPr>
          <p:spPr>
            <a:xfrm>
              <a:off x="762000" y="1776752"/>
              <a:ext cx="7626350" cy="431679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2294" name="Picture 5"/>
            <p:cNvPicPr>
              <a:picLocks noChangeAspect="1"/>
            </p:cNvPicPr>
            <p:nvPr/>
          </p:nvPicPr>
          <p:blipFill>
            <a:blip r:embed="rId2">
              <a:extLst>
                <a:ext uri="{28A0092B-C50C-407E-A947-70E740481C1C}">
                  <a14:useLocalDpi xmlns:a14="http://schemas.microsoft.com/office/drawing/2010/main" val="0"/>
                </a:ext>
              </a:extLst>
            </a:blip>
            <a:srcRect t="15427"/>
            <a:stretch>
              <a:fillRect/>
            </a:stretch>
          </p:blipFill>
          <p:spPr bwMode="auto">
            <a:xfrm>
              <a:off x="1445929" y="1776752"/>
              <a:ext cx="5326877" cy="339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0591" y="2855443"/>
              <a:ext cx="1300700" cy="312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755650" y="4785329"/>
              <a:ext cx="7632700" cy="13367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297" name="Rectangle 4"/>
            <p:cNvSpPr>
              <a:spLocks noChangeArrowheads="1"/>
            </p:cNvSpPr>
            <p:nvPr/>
          </p:nvSpPr>
          <p:spPr bwMode="auto">
            <a:xfrm>
              <a:off x="1027919" y="5120233"/>
              <a:ext cx="73604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a:t>Sadly, the council had decided to close down the </a:t>
              </a:r>
            </a:p>
            <a:p>
              <a:pPr eaLnBrk="1" hangingPunct="1"/>
              <a:r>
                <a:rPr lang="en-GB" altLang="en-US"/>
                <a:t>library. Barely anyone ever visited it to borrow books these days.</a:t>
              </a:r>
            </a:p>
          </p:txBody>
        </p:sp>
        <p:cxnSp>
          <p:nvCxnSpPr>
            <p:cNvPr id="26" name="Straight Connector 25"/>
            <p:cNvCxnSpPr/>
            <p:nvPr/>
          </p:nvCxnSpPr>
          <p:spPr>
            <a:xfrm flipV="1">
              <a:off x="6130925" y="5380695"/>
              <a:ext cx="1641475" cy="47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076825" y="3073853"/>
              <a:ext cx="609600" cy="45247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300" name="TextBox 10"/>
            <p:cNvSpPr txBox="1">
              <a:spLocks noChangeArrowheads="1"/>
            </p:cNvSpPr>
            <p:nvPr/>
          </p:nvSpPr>
          <p:spPr bwMode="auto">
            <a:xfrm>
              <a:off x="5016305" y="3153259"/>
              <a:ext cx="87317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sz="1200" b="1" dirty="0"/>
                <a:t>CLOSED</a:t>
              </a:r>
            </a:p>
          </p:txBody>
        </p:sp>
      </p:grpSp>
      <p:sp>
        <p:nvSpPr>
          <p:cNvPr id="27" name="answer"/>
          <p:cNvSpPr txBox="1">
            <a:spLocks noChangeArrowheads="1"/>
          </p:cNvSpPr>
          <p:nvPr/>
        </p:nvSpPr>
        <p:spPr bwMode="auto">
          <a:xfrm>
            <a:off x="5943600" y="5089525"/>
            <a:ext cx="18288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GB" altLang="en-US" sz="1700" b="1"/>
              <a:t>little-used</a:t>
            </a:r>
          </a:p>
        </p:txBody>
      </p:sp>
      <p:pic>
        <p:nvPicPr>
          <p:cNvPr id="14" name="Picture 13"/>
          <p:cNvPicPr>
            <a:picLocks noChangeAspect="1"/>
          </p:cNvPicPr>
          <p:nvPr/>
        </p:nvPicPr>
        <p:blipFill rotWithShape="1">
          <a:blip r:embed="rId4"/>
          <a:srcRect t="23319" b="4682"/>
          <a:stretch/>
        </p:blipFill>
        <p:spPr>
          <a:xfrm>
            <a:off x="187394" y="386889"/>
            <a:ext cx="1941832" cy="4369261"/>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764646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838" t="23099" r="27944" b="30001"/>
          <a:stretch/>
        </p:blipFill>
        <p:spPr>
          <a:xfrm>
            <a:off x="8657" y="620688"/>
            <a:ext cx="9135343" cy="4896544"/>
          </a:xfrm>
          <a:prstGeom prst="rect">
            <a:avLst/>
          </a:prstGeom>
        </p:spPr>
      </p:pic>
    </p:spTree>
    <p:extLst>
      <p:ext uri="{BB962C8B-B14F-4D97-AF65-F5344CB8AC3E}">
        <p14:creationId xmlns:p14="http://schemas.microsoft.com/office/powerpoint/2010/main" val="4045947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370975"/>
          </a:xfrm>
          <a:prstGeom prst="rect">
            <a:avLst/>
          </a:prstGeom>
        </p:spPr>
        <p:txBody>
          <a:bodyPr wrap="square">
            <a:spAutoFit/>
          </a:bodyPr>
          <a:lstStyle/>
          <a:p>
            <a:pPr>
              <a:spcAft>
                <a:spcPts val="0"/>
              </a:spcAft>
            </a:pPr>
            <a:r>
              <a:rPr lang="en-US" sz="2400" dirty="0">
                <a:latin typeface="Arial" panose="020B0604020202020204" pitchFamily="34" charset="0"/>
                <a:ea typeface="Times New Roman" panose="02020603050405020304" pitchFamily="18" charset="0"/>
                <a:cs typeface="Arial" panose="020B0604020202020204" pitchFamily="34" charset="0"/>
              </a:rPr>
              <a:t>Terror filled the air. The impala doe, eyes bulging with fear, leaped awkwardly across the dry stream bed. She hesitated. She was not quite sure whether to leap up the steep bank and so go on to safety. The fawn watched her from the bank. His anxious cries were constantly drowned by the roar and crackle of the fire.</a:t>
            </a:r>
            <a:endParaRPr lang="en-GB" sz="2400"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2400" dirty="0">
                <a:latin typeface="Arial" panose="020B0604020202020204" pitchFamily="34" charset="0"/>
                <a:ea typeface="Times New Roman" panose="02020603050405020304" pitchFamily="18" charset="0"/>
                <a:cs typeface="Arial" panose="020B0604020202020204" pitchFamily="34" charset="0"/>
              </a:rPr>
              <a:t>     </a:t>
            </a:r>
            <a:endParaRPr lang="en-GB" sz="2400"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2400" dirty="0">
                <a:latin typeface="Arial" panose="020B0604020202020204" pitchFamily="34" charset="0"/>
                <a:ea typeface="Times New Roman" panose="02020603050405020304" pitchFamily="18" charset="0"/>
                <a:cs typeface="Arial" panose="020B0604020202020204" pitchFamily="34" charset="0"/>
              </a:rPr>
              <a:t>Before long, his mother came back to him in one beautiful bound. Above her, smoke and burning grass swept over the edge of the bank, like a curtain shutting out the sky. The impala doe suddenly lay down, partly covering her baby.</a:t>
            </a:r>
            <a:endParaRPr lang="en-GB" sz="2400"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2400" dirty="0">
                <a:latin typeface="Arial" panose="020B0604020202020204" pitchFamily="34" charset="0"/>
                <a:ea typeface="Times New Roman" panose="02020603050405020304" pitchFamily="18" charset="0"/>
                <a:cs typeface="Arial" panose="020B0604020202020204" pitchFamily="34" charset="0"/>
              </a:rPr>
              <a:t> </a:t>
            </a:r>
            <a:endParaRPr lang="en-GB" sz="2400"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2400" dirty="0">
                <a:latin typeface="Arial" panose="020B0604020202020204" pitchFamily="34" charset="0"/>
                <a:ea typeface="Times New Roman" panose="02020603050405020304" pitchFamily="18" charset="0"/>
                <a:cs typeface="Arial" panose="020B0604020202020204" pitchFamily="34" charset="0"/>
              </a:rPr>
              <a:t>The fire quickly leaped across the dry river bed. It flared up. In a few moments, the air was almost too hot to breathe. Soon, the flames had gone; only smoke and ash remained. A welcome breath of air swept softly down the dried river bed. The smoke swirled and eddied, before beginning to lift upwards. For the impala and her baby, the danger had passed. Relief filled the air.</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536018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71600" y="510927"/>
            <a:ext cx="7416824" cy="5078313"/>
          </a:xfrm>
          <a:prstGeom prst="rect">
            <a:avLst/>
          </a:prstGeom>
        </p:spPr>
        <p:txBody>
          <a:bodyPr wrap="square">
            <a:spAutoFit/>
          </a:bodyPr>
          <a:lstStyle/>
          <a:p>
            <a:pPr algn="ctr"/>
            <a:r>
              <a:rPr lang="en-GB" sz="5400" b="1" dirty="0" smtClean="0">
                <a:latin typeface="Segoe Script" panose="030B0504020000000003" pitchFamily="66" charset="0"/>
              </a:rPr>
              <a:t>Week 27 English</a:t>
            </a:r>
          </a:p>
          <a:p>
            <a:pPr algn="ctr"/>
            <a:r>
              <a:rPr lang="en-GB" sz="5400" b="1" dirty="0" smtClean="0">
                <a:latin typeface="Segoe Script" panose="030B0504020000000003" pitchFamily="66" charset="0"/>
              </a:rPr>
              <a:t>Thursday</a:t>
            </a:r>
          </a:p>
          <a:p>
            <a:pPr algn="ctr"/>
            <a:r>
              <a:rPr lang="en-GB" sz="5400" b="1" dirty="0" smtClean="0">
                <a:latin typeface="Segoe Script" panose="030B0504020000000003" pitchFamily="66" charset="0"/>
              </a:rPr>
              <a:t>– using shorter sentences to write our third </a:t>
            </a:r>
            <a:r>
              <a:rPr lang="en-GB" sz="5400" b="1" smtClean="0">
                <a:latin typeface="Segoe Script" panose="030B0504020000000003" pitchFamily="66" charset="0"/>
              </a:rPr>
              <a:t>and fourth paragraphs</a:t>
            </a:r>
            <a:r>
              <a:rPr lang="en-GB" sz="5400" b="1" dirty="0" smtClean="0">
                <a:latin typeface="Segoe Script" panose="030B0504020000000003" pitchFamily="66" charset="0"/>
              </a:rPr>
              <a:t>.</a:t>
            </a:r>
            <a:endParaRPr lang="en-GB" sz="5400" b="1" dirty="0">
              <a:latin typeface="Segoe Script" panose="030B0504020000000003" pitchFamily="66" charset="0"/>
            </a:endParaRPr>
          </a:p>
        </p:txBody>
      </p:sp>
    </p:spTree>
    <p:extLst>
      <p:ext uri="{BB962C8B-B14F-4D97-AF65-F5344CB8AC3E}">
        <p14:creationId xmlns:p14="http://schemas.microsoft.com/office/powerpoint/2010/main" val="57055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030" t="29129" r="33438" b="18266"/>
          <a:stretch/>
        </p:blipFill>
        <p:spPr bwMode="auto">
          <a:xfrm>
            <a:off x="2276619" y="2014537"/>
            <a:ext cx="2052356" cy="287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64562" y="2456892"/>
            <a:ext cx="405045" cy="121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6" name="Rectangle 5"/>
          <p:cNvSpPr/>
          <p:nvPr/>
        </p:nvSpPr>
        <p:spPr>
          <a:xfrm>
            <a:off x="3077503" y="3996063"/>
            <a:ext cx="684407" cy="121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7" name="Rectangle 6"/>
          <p:cNvSpPr/>
          <p:nvPr/>
        </p:nvSpPr>
        <p:spPr>
          <a:xfrm>
            <a:off x="3073334" y="3226477"/>
            <a:ext cx="405045" cy="121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8" name="Rectangle 7"/>
          <p:cNvSpPr/>
          <p:nvPr/>
        </p:nvSpPr>
        <p:spPr>
          <a:xfrm>
            <a:off x="3111871" y="4614560"/>
            <a:ext cx="933572" cy="121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5" name="Rectangle 4"/>
          <p:cNvSpPr/>
          <p:nvPr/>
        </p:nvSpPr>
        <p:spPr>
          <a:xfrm>
            <a:off x="4328972" y="2171446"/>
            <a:ext cx="2000869" cy="507831"/>
          </a:xfrm>
          <a:prstGeom prst="rect">
            <a:avLst/>
          </a:prstGeom>
        </p:spPr>
        <p:txBody>
          <a:bodyPr wrap="none">
            <a:spAutoFit/>
          </a:bodyPr>
          <a:lstStyle/>
          <a:p>
            <a:r>
              <a:rPr lang="en-GB" sz="1350" b="1" dirty="0">
                <a:latin typeface="Segoe Script" panose="020B0504020000000003" pitchFamily="34" charset="0"/>
              </a:rPr>
              <a:t>What am I writing?</a:t>
            </a:r>
          </a:p>
          <a:p>
            <a:r>
              <a:rPr lang="en-GB" sz="1350" b="1" dirty="0">
                <a:solidFill>
                  <a:srgbClr val="FF0000"/>
                </a:solidFill>
                <a:latin typeface="Segoe Script" panose="020B0504020000000003" pitchFamily="34" charset="0"/>
              </a:rPr>
              <a:t>A </a:t>
            </a:r>
            <a:r>
              <a:rPr lang="en-GB" sz="1350" b="1" dirty="0" smtClean="0">
                <a:solidFill>
                  <a:srgbClr val="FF0000"/>
                </a:solidFill>
                <a:latin typeface="Segoe Script" panose="020B0504020000000003" pitchFamily="34" charset="0"/>
              </a:rPr>
              <a:t>narrative story.</a:t>
            </a:r>
            <a:endParaRPr lang="en-GB" sz="1350" b="1" dirty="0">
              <a:solidFill>
                <a:srgbClr val="FF0000"/>
              </a:solidFill>
              <a:latin typeface="Segoe Script" panose="020B0504020000000003" pitchFamily="34" charset="0"/>
            </a:endParaRPr>
          </a:p>
        </p:txBody>
      </p:sp>
      <p:sp>
        <p:nvSpPr>
          <p:cNvPr id="9" name="Rectangle 8"/>
          <p:cNvSpPr/>
          <p:nvPr/>
        </p:nvSpPr>
        <p:spPr>
          <a:xfrm>
            <a:off x="4275095" y="2901274"/>
            <a:ext cx="3332472" cy="507831"/>
          </a:xfrm>
          <a:prstGeom prst="rect">
            <a:avLst/>
          </a:prstGeom>
        </p:spPr>
        <p:txBody>
          <a:bodyPr wrap="square">
            <a:spAutoFit/>
          </a:bodyPr>
          <a:lstStyle/>
          <a:p>
            <a:r>
              <a:rPr lang="en-GB" sz="1350" b="1" dirty="0">
                <a:latin typeface="Segoe Script" panose="020B0504020000000003" pitchFamily="34" charset="0"/>
              </a:rPr>
              <a:t>Who am I writing it for?</a:t>
            </a:r>
          </a:p>
          <a:p>
            <a:r>
              <a:rPr lang="en-GB" sz="1350" b="1" dirty="0" smtClean="0">
                <a:solidFill>
                  <a:srgbClr val="FF0000"/>
                </a:solidFill>
                <a:latin typeface="Segoe Script" panose="020B0504020000000003" pitchFamily="34" charset="0"/>
              </a:rPr>
              <a:t>Other Year 6 children.</a:t>
            </a:r>
            <a:endParaRPr lang="en-GB" sz="1350" b="1" dirty="0">
              <a:solidFill>
                <a:srgbClr val="FF0000"/>
              </a:solidFill>
              <a:latin typeface="Segoe Script" panose="020B0504020000000003" pitchFamily="34" charset="0"/>
            </a:endParaRPr>
          </a:p>
        </p:txBody>
      </p:sp>
      <p:sp>
        <p:nvSpPr>
          <p:cNvPr id="10" name="Rectangle 9"/>
          <p:cNvSpPr/>
          <p:nvPr/>
        </p:nvSpPr>
        <p:spPr>
          <a:xfrm>
            <a:off x="4328973" y="3672028"/>
            <a:ext cx="3625105" cy="507831"/>
          </a:xfrm>
          <a:prstGeom prst="rect">
            <a:avLst/>
          </a:prstGeom>
        </p:spPr>
        <p:txBody>
          <a:bodyPr wrap="square">
            <a:spAutoFit/>
          </a:bodyPr>
          <a:lstStyle/>
          <a:p>
            <a:r>
              <a:rPr lang="en-GB" sz="1350" b="1" dirty="0">
                <a:latin typeface="Segoe Script" panose="020B0504020000000003" pitchFamily="34" charset="0"/>
              </a:rPr>
              <a:t>Why am I writing it?</a:t>
            </a:r>
          </a:p>
          <a:p>
            <a:r>
              <a:rPr lang="en-GB" sz="1350" b="1" dirty="0">
                <a:solidFill>
                  <a:srgbClr val="FF0000"/>
                </a:solidFill>
                <a:latin typeface="Segoe Script" panose="020B0504020000000003" pitchFamily="34" charset="0"/>
              </a:rPr>
              <a:t>To </a:t>
            </a:r>
            <a:r>
              <a:rPr lang="en-GB" sz="1350" b="1" dirty="0" smtClean="0">
                <a:solidFill>
                  <a:srgbClr val="FF0000"/>
                </a:solidFill>
                <a:latin typeface="Segoe Script" panose="020B0504020000000003" pitchFamily="34" charset="0"/>
              </a:rPr>
              <a:t>entertain my audience.</a:t>
            </a:r>
            <a:endParaRPr lang="en-GB" sz="1350" b="1" dirty="0">
              <a:solidFill>
                <a:srgbClr val="FF0000"/>
              </a:solidFill>
              <a:latin typeface="Segoe Script" panose="020B0504020000000003" pitchFamily="34" charset="0"/>
            </a:endParaRPr>
          </a:p>
        </p:txBody>
      </p:sp>
      <p:sp>
        <p:nvSpPr>
          <p:cNvPr id="11" name="Rectangle 10"/>
          <p:cNvSpPr/>
          <p:nvPr/>
        </p:nvSpPr>
        <p:spPr>
          <a:xfrm>
            <a:off x="4328973" y="4406812"/>
            <a:ext cx="3672027" cy="715581"/>
          </a:xfrm>
          <a:prstGeom prst="rect">
            <a:avLst/>
          </a:prstGeom>
        </p:spPr>
        <p:txBody>
          <a:bodyPr wrap="square">
            <a:spAutoFit/>
          </a:bodyPr>
          <a:lstStyle/>
          <a:p>
            <a:pPr lvl="0"/>
            <a:r>
              <a:rPr lang="en-GB" sz="1350" b="1" dirty="0">
                <a:latin typeface="Segoe Script" panose="020B0504020000000003" pitchFamily="34" charset="0"/>
              </a:rPr>
              <a:t>What am I trying to do?</a:t>
            </a:r>
          </a:p>
          <a:p>
            <a:r>
              <a:rPr lang="en-GB" sz="1350" b="1" dirty="0">
                <a:solidFill>
                  <a:srgbClr val="FF0000"/>
                </a:solidFill>
                <a:latin typeface="Segoe Script" panose="020B0504020000000003" pitchFamily="34" charset="0"/>
              </a:rPr>
              <a:t>To </a:t>
            </a:r>
            <a:r>
              <a:rPr lang="en-GB" sz="1350" b="1" dirty="0" smtClean="0">
                <a:solidFill>
                  <a:srgbClr val="FF0000"/>
                </a:solidFill>
                <a:latin typeface="Segoe Script" panose="020B0504020000000003" pitchFamily="34" charset="0"/>
              </a:rPr>
              <a:t>create suspense and scare my readers.</a:t>
            </a:r>
            <a:endParaRPr lang="en-GB" sz="1350" b="1" dirty="0">
              <a:latin typeface="Segoe Script" panose="020B0504020000000003" pitchFamily="34" charset="0"/>
            </a:endParaRPr>
          </a:p>
        </p:txBody>
      </p:sp>
      <p:sp>
        <p:nvSpPr>
          <p:cNvPr id="12" name="Rectangle 11">
            <a:extLst>
              <a:ext uri="{FF2B5EF4-FFF2-40B4-BE49-F238E27FC236}">
                <a16:creationId xmlns:a16="http://schemas.microsoft.com/office/drawing/2014/main" id="{0F136778-4130-934E-AE69-083A0D384250}"/>
              </a:ext>
            </a:extLst>
          </p:cNvPr>
          <p:cNvSpPr/>
          <p:nvPr/>
        </p:nvSpPr>
        <p:spPr>
          <a:xfrm>
            <a:off x="1520661" y="1164876"/>
            <a:ext cx="6102678" cy="507831"/>
          </a:xfrm>
          <a:prstGeom prst="rect">
            <a:avLst/>
          </a:prstGeom>
        </p:spPr>
        <p:txBody>
          <a:bodyPr wrap="square">
            <a:spAutoFit/>
          </a:bodyPr>
          <a:lstStyle/>
          <a:p>
            <a:pPr algn="ctr"/>
            <a:r>
              <a:rPr lang="en-GB" sz="2700" b="1" dirty="0" smtClean="0">
                <a:latin typeface="Segoe Script" panose="030B0504020000000003" pitchFamily="66" charset="0"/>
              </a:rPr>
              <a:t>Our </a:t>
            </a:r>
            <a:r>
              <a:rPr lang="en-GB" sz="2700" b="1" dirty="0">
                <a:latin typeface="Segoe Script" panose="030B0504020000000003" pitchFamily="66" charset="0"/>
              </a:rPr>
              <a:t>TAPE grid…</a:t>
            </a:r>
            <a:endParaRPr lang="en-GB" sz="2700" dirty="0">
              <a:latin typeface="Segoe Script" panose="030B0504020000000003" pitchFamily="66" charset="0"/>
            </a:endParaRPr>
          </a:p>
        </p:txBody>
      </p:sp>
    </p:spTree>
    <p:extLst>
      <p:ext uri="{BB962C8B-B14F-4D97-AF65-F5344CB8AC3E}">
        <p14:creationId xmlns:p14="http://schemas.microsoft.com/office/powerpoint/2010/main" val="271700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 y="188640"/>
            <a:ext cx="9108504" cy="3170099"/>
          </a:xfrm>
          <a:prstGeom prst="rect">
            <a:avLst/>
          </a:prstGeom>
        </p:spPr>
        <p:txBody>
          <a:bodyPr wrap="square">
            <a:spAutoFit/>
          </a:bodyPr>
          <a:lstStyle/>
          <a:p>
            <a:pPr algn="ctr"/>
            <a:r>
              <a:rPr lang="en-GB" sz="4000" b="1" dirty="0" smtClean="0">
                <a:solidFill>
                  <a:srgbClr val="FF0000"/>
                </a:solidFill>
                <a:latin typeface="Segoe Script" panose="030B0504020000000003" pitchFamily="66" charset="0"/>
              </a:rPr>
              <a:t>Firstly, the monster pounced forwards. Then, it swung its scaly tail around. Then, it knocked the boy off his feet. Then, the boy cried loudly.</a:t>
            </a:r>
            <a:endParaRPr lang="en-GB" sz="4000" dirty="0">
              <a:solidFill>
                <a:srgbClr val="FF0000"/>
              </a:solidFill>
              <a:latin typeface="Segoe Script" panose="030B0504020000000003" pitchFamily="66" charset="0"/>
            </a:endParaRPr>
          </a:p>
        </p:txBody>
      </p:sp>
      <p:sp>
        <p:nvSpPr>
          <p:cNvPr id="5" name="Rectangle 4"/>
          <p:cNvSpPr/>
          <p:nvPr/>
        </p:nvSpPr>
        <p:spPr>
          <a:xfrm>
            <a:off x="486006" y="3573016"/>
            <a:ext cx="8136904" cy="2554545"/>
          </a:xfrm>
          <a:prstGeom prst="rect">
            <a:avLst/>
          </a:prstGeom>
        </p:spPr>
        <p:txBody>
          <a:bodyPr wrap="square">
            <a:spAutoFit/>
          </a:bodyPr>
          <a:lstStyle/>
          <a:p>
            <a:pPr algn="ctr"/>
            <a:r>
              <a:rPr lang="en-GB" sz="4000" b="1" dirty="0" smtClean="0">
                <a:solidFill>
                  <a:srgbClr val="FF0000"/>
                </a:solidFill>
                <a:latin typeface="Segoe Script" panose="030B0504020000000003" pitchFamily="66" charset="0"/>
              </a:rPr>
              <a:t>The monster pounced. Its scaly whip crackled. The boy stumbled. He whimpered agonisingly.</a:t>
            </a:r>
            <a:endParaRPr lang="en-GB" sz="4000" dirty="0">
              <a:solidFill>
                <a:srgbClr val="FF0000"/>
              </a:solidFill>
              <a:latin typeface="Segoe Script" panose="030B0504020000000003" pitchFamily="66" charset="0"/>
            </a:endParaRPr>
          </a:p>
        </p:txBody>
      </p:sp>
    </p:spTree>
    <p:extLst>
      <p:ext uri="{BB962C8B-B14F-4D97-AF65-F5344CB8AC3E}">
        <p14:creationId xmlns:p14="http://schemas.microsoft.com/office/powerpoint/2010/main" val="387352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 y="168975"/>
            <a:ext cx="9108504" cy="3170099"/>
          </a:xfrm>
          <a:prstGeom prst="rect">
            <a:avLst/>
          </a:prstGeom>
        </p:spPr>
        <p:txBody>
          <a:bodyPr wrap="square">
            <a:spAutoFit/>
          </a:bodyPr>
          <a:lstStyle/>
          <a:p>
            <a:pPr algn="ctr"/>
            <a:r>
              <a:rPr lang="en-GB" sz="4000" b="1" dirty="0" smtClean="0">
                <a:solidFill>
                  <a:srgbClr val="FF0000"/>
                </a:solidFill>
                <a:latin typeface="Segoe Script" panose="030B0504020000000003" pitchFamily="66" charset="0"/>
              </a:rPr>
              <a:t>After that, the boy grabbed his deadly </a:t>
            </a:r>
            <a:r>
              <a:rPr lang="en-GB" sz="4000" b="1" dirty="0" err="1" smtClean="0">
                <a:solidFill>
                  <a:srgbClr val="FF0000"/>
                </a:solidFill>
                <a:latin typeface="Segoe Script" panose="030B0504020000000003" pitchFamily="66" charset="0"/>
              </a:rPr>
              <a:t>vorpal</a:t>
            </a:r>
            <a:r>
              <a:rPr lang="en-GB" sz="4000" b="1" dirty="0" smtClean="0">
                <a:solidFill>
                  <a:srgbClr val="FF0000"/>
                </a:solidFill>
                <a:latin typeface="Segoe Script" panose="030B0504020000000003" pitchFamily="66" charset="0"/>
              </a:rPr>
              <a:t> sword. Then, he swung it around. Then, he hit the ferocious monster. Soon, the deadly beast died.</a:t>
            </a:r>
            <a:endParaRPr lang="en-GB" sz="4000" dirty="0">
              <a:solidFill>
                <a:srgbClr val="FF0000"/>
              </a:solidFill>
              <a:latin typeface="Segoe Script" panose="030B0504020000000003" pitchFamily="66" charset="0"/>
            </a:endParaRPr>
          </a:p>
        </p:txBody>
      </p:sp>
      <p:sp>
        <p:nvSpPr>
          <p:cNvPr id="5" name="Rectangle 4"/>
          <p:cNvSpPr/>
          <p:nvPr/>
        </p:nvSpPr>
        <p:spPr>
          <a:xfrm>
            <a:off x="486006" y="3741505"/>
            <a:ext cx="8136904" cy="707886"/>
          </a:xfrm>
          <a:prstGeom prst="rect">
            <a:avLst/>
          </a:prstGeom>
        </p:spPr>
        <p:txBody>
          <a:bodyPr wrap="square">
            <a:spAutoFit/>
          </a:bodyPr>
          <a:lstStyle/>
          <a:p>
            <a:pPr algn="ctr"/>
            <a:r>
              <a:rPr lang="en-GB" sz="4000" b="1" dirty="0" smtClean="0">
                <a:solidFill>
                  <a:srgbClr val="FF0000"/>
                </a:solidFill>
                <a:latin typeface="Segoe Script" panose="030B0504020000000003" pitchFamily="66" charset="0"/>
              </a:rPr>
              <a:t>Your go – 13 words or less.</a:t>
            </a:r>
            <a:endParaRPr lang="en-GB" sz="4000" dirty="0">
              <a:solidFill>
                <a:srgbClr val="FF0000"/>
              </a:solidFill>
              <a:latin typeface="Segoe Script" panose="030B0504020000000003" pitchFamily="66" charset="0"/>
            </a:endParaRPr>
          </a:p>
        </p:txBody>
      </p:sp>
      <p:sp>
        <p:nvSpPr>
          <p:cNvPr id="6" name="Rectangle 5"/>
          <p:cNvSpPr/>
          <p:nvPr/>
        </p:nvSpPr>
        <p:spPr>
          <a:xfrm>
            <a:off x="486006" y="3429000"/>
            <a:ext cx="8136904" cy="1938992"/>
          </a:xfrm>
          <a:prstGeom prst="rect">
            <a:avLst/>
          </a:prstGeom>
        </p:spPr>
        <p:txBody>
          <a:bodyPr wrap="square">
            <a:spAutoFit/>
          </a:bodyPr>
          <a:lstStyle/>
          <a:p>
            <a:pPr algn="ctr"/>
            <a:r>
              <a:rPr lang="en-GB" sz="4000" b="1" dirty="0">
                <a:solidFill>
                  <a:srgbClr val="FF0000"/>
                </a:solidFill>
                <a:latin typeface="Segoe Script" panose="030B0504020000000003" pitchFamily="66" charset="0"/>
              </a:rPr>
              <a:t>He seized his </a:t>
            </a:r>
            <a:r>
              <a:rPr lang="en-GB" sz="4000" b="1" dirty="0" err="1">
                <a:solidFill>
                  <a:srgbClr val="FF0000"/>
                </a:solidFill>
                <a:latin typeface="Segoe Script" panose="030B0504020000000003" pitchFamily="66" charset="0"/>
              </a:rPr>
              <a:t>vorpal</a:t>
            </a:r>
            <a:r>
              <a:rPr lang="en-GB" sz="4000" b="1" dirty="0">
                <a:solidFill>
                  <a:srgbClr val="FF0000"/>
                </a:solidFill>
                <a:latin typeface="Segoe Script" panose="030B0504020000000003" pitchFamily="66" charset="0"/>
              </a:rPr>
              <a:t> sword. He struck the monster. The creature collapsed, lifeless.</a:t>
            </a:r>
            <a:endParaRPr lang="en-GB" sz="4000" dirty="0">
              <a:solidFill>
                <a:srgbClr val="FF0000"/>
              </a:solidFill>
              <a:latin typeface="Segoe Script" panose="030B0504020000000003" pitchFamily="66" charset="0"/>
            </a:endParaRPr>
          </a:p>
        </p:txBody>
      </p:sp>
    </p:spTree>
    <p:extLst>
      <p:ext uri="{BB962C8B-B14F-4D97-AF65-F5344CB8AC3E}">
        <p14:creationId xmlns:p14="http://schemas.microsoft.com/office/powerpoint/2010/main" val="249273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6006" y="404664"/>
            <a:ext cx="8136904" cy="6124754"/>
          </a:xfrm>
          <a:prstGeom prst="rect">
            <a:avLst/>
          </a:prstGeom>
        </p:spPr>
        <p:txBody>
          <a:bodyPr wrap="square">
            <a:spAutoFit/>
          </a:bodyPr>
          <a:lstStyle/>
          <a:p>
            <a:pPr algn="ctr"/>
            <a:r>
              <a:rPr lang="en-GB" sz="4400" b="1" dirty="0" smtClean="0">
                <a:solidFill>
                  <a:srgbClr val="FF0000"/>
                </a:solidFill>
                <a:latin typeface="Segoe Script" panose="030B0504020000000003" pitchFamily="66" charset="0"/>
              </a:rPr>
              <a:t>The monster pounced. Its scaly whip crackled. The boy stumbled. He whimpered </a:t>
            </a:r>
            <a:r>
              <a:rPr lang="en-GB" sz="4400" b="1" dirty="0">
                <a:solidFill>
                  <a:srgbClr val="FF0000"/>
                </a:solidFill>
                <a:latin typeface="Segoe Script" panose="030B0504020000000003" pitchFamily="66" charset="0"/>
              </a:rPr>
              <a:t>agonisingly. He seized his </a:t>
            </a:r>
            <a:r>
              <a:rPr lang="en-GB" sz="4400" b="1" dirty="0" err="1">
                <a:solidFill>
                  <a:srgbClr val="FF0000"/>
                </a:solidFill>
                <a:latin typeface="Segoe Script" panose="030B0504020000000003" pitchFamily="66" charset="0"/>
              </a:rPr>
              <a:t>vorpal</a:t>
            </a:r>
            <a:r>
              <a:rPr lang="en-GB" sz="4400" b="1" dirty="0">
                <a:solidFill>
                  <a:srgbClr val="FF0000"/>
                </a:solidFill>
                <a:latin typeface="Segoe Script" panose="030B0504020000000003" pitchFamily="66" charset="0"/>
              </a:rPr>
              <a:t> sword. He struck the monster. The creature collapsed, lifeless.</a:t>
            </a:r>
            <a:endParaRPr lang="en-GB" sz="4400" dirty="0">
              <a:solidFill>
                <a:srgbClr val="FF0000"/>
              </a:solidFill>
              <a:latin typeface="Segoe Script" panose="030B0504020000000003" pitchFamily="66" charset="0"/>
            </a:endParaRPr>
          </a:p>
          <a:p>
            <a:pPr algn="ctr"/>
            <a:endParaRPr lang="en-GB" sz="4000" dirty="0">
              <a:solidFill>
                <a:srgbClr val="FF0000"/>
              </a:solidFill>
              <a:latin typeface="Segoe Script" panose="030B0504020000000003" pitchFamily="66" charset="0"/>
            </a:endParaRPr>
          </a:p>
        </p:txBody>
      </p:sp>
    </p:spTree>
    <p:extLst>
      <p:ext uri="{BB962C8B-B14F-4D97-AF65-F5344CB8AC3E}">
        <p14:creationId xmlns:p14="http://schemas.microsoft.com/office/powerpoint/2010/main" val="2852805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836712"/>
            <a:ext cx="8136904" cy="2123658"/>
          </a:xfrm>
          <a:prstGeom prst="rect">
            <a:avLst/>
          </a:prstGeom>
        </p:spPr>
        <p:txBody>
          <a:bodyPr wrap="square">
            <a:spAutoFit/>
          </a:bodyPr>
          <a:lstStyle/>
          <a:p>
            <a:pPr algn="ctr"/>
            <a:r>
              <a:rPr lang="en-GB" sz="6600" b="1" dirty="0" smtClean="0">
                <a:latin typeface="Segoe Script" panose="030B0504020000000003" pitchFamily="66" charset="0"/>
              </a:rPr>
              <a:t>Time to showcase some work.</a:t>
            </a:r>
            <a:endParaRPr lang="en-GB" sz="6600" dirty="0">
              <a:latin typeface="Segoe Script" panose="030B0504020000000003" pitchFamily="66" charset="0"/>
            </a:endParaRPr>
          </a:p>
        </p:txBody>
      </p:sp>
    </p:spTree>
    <p:extLst>
      <p:ext uri="{BB962C8B-B14F-4D97-AF65-F5344CB8AC3E}">
        <p14:creationId xmlns:p14="http://schemas.microsoft.com/office/powerpoint/2010/main" val="30507158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8793" t="5715" r="8619" b="55515"/>
          <a:stretch/>
        </p:blipFill>
        <p:spPr>
          <a:xfrm>
            <a:off x="5244221" y="168976"/>
            <a:ext cx="3456384" cy="3347880"/>
          </a:xfrm>
          <a:prstGeom prst="rect">
            <a:avLst/>
          </a:prstGeom>
        </p:spPr>
      </p:pic>
      <p:sp>
        <p:nvSpPr>
          <p:cNvPr id="4" name="Rectangle 3"/>
          <p:cNvSpPr/>
          <p:nvPr/>
        </p:nvSpPr>
        <p:spPr>
          <a:xfrm rot="19768430">
            <a:off x="290922" y="1574060"/>
            <a:ext cx="4917303" cy="4247317"/>
          </a:xfrm>
          <a:prstGeom prst="rect">
            <a:avLst/>
          </a:prstGeom>
          <a:noFill/>
        </p:spPr>
        <p:txBody>
          <a:bodyPr wrap="square" lIns="91440" tIns="45720" rIns="91440" bIns="45720">
            <a:spAutoFit/>
          </a:bodyPr>
          <a:lstStyle/>
          <a:p>
            <a:pPr algn="ctr"/>
            <a:r>
              <a:rPr lang="en-US" sz="5400" b="1" dirty="0" smtClean="0">
                <a:ln w="22225">
                  <a:solidFill>
                    <a:srgbClr val="FF0000"/>
                  </a:solidFill>
                  <a:prstDash val="solid"/>
                </a:ln>
                <a:solidFill>
                  <a:srgbClr val="FF0000"/>
                </a:solidFill>
                <a:latin typeface="Segoe Script" panose="030B0504020000000003" pitchFamily="66" charset="0"/>
              </a:rPr>
              <a:t>How is the boy/girl feeling, on the way back home?</a:t>
            </a:r>
            <a:endParaRPr lang="en-US" sz="5400" b="1" dirty="0">
              <a:ln w="22225">
                <a:solidFill>
                  <a:srgbClr val="FF0000"/>
                </a:solidFill>
                <a:prstDash val="solid"/>
              </a:ln>
              <a:solidFill>
                <a:srgbClr val="FF0000"/>
              </a:solidFill>
              <a:latin typeface="Segoe Script" panose="030B0504020000000003" pitchFamily="66" charset="0"/>
            </a:endParaRPr>
          </a:p>
        </p:txBody>
      </p:sp>
      <p:sp>
        <p:nvSpPr>
          <p:cNvPr id="2" name="TextBox 1"/>
          <p:cNvSpPr txBox="1"/>
          <p:nvPr/>
        </p:nvSpPr>
        <p:spPr>
          <a:xfrm>
            <a:off x="611560" y="260648"/>
            <a:ext cx="3600400" cy="1015663"/>
          </a:xfrm>
          <a:prstGeom prst="rect">
            <a:avLst/>
          </a:prstGeom>
          <a:noFill/>
        </p:spPr>
        <p:txBody>
          <a:bodyPr wrap="square" rtlCol="0">
            <a:spAutoFit/>
          </a:bodyPr>
          <a:lstStyle/>
          <a:p>
            <a:r>
              <a:rPr lang="en-GB" sz="6000" b="1" dirty="0" smtClean="0">
                <a:latin typeface="Segoe Script" panose="030B0504020000000003" pitchFamily="66" charset="0"/>
              </a:rPr>
              <a:t>Think…</a:t>
            </a:r>
            <a:endParaRPr lang="en-GB" sz="6000" b="1" dirty="0">
              <a:latin typeface="Segoe Script" panose="030B0504020000000003" pitchFamily="66" charset="0"/>
            </a:endParaRPr>
          </a:p>
        </p:txBody>
      </p:sp>
      <p:sp>
        <p:nvSpPr>
          <p:cNvPr id="5" name="Arc 4"/>
          <p:cNvSpPr/>
          <p:nvPr/>
        </p:nvSpPr>
        <p:spPr>
          <a:xfrm rot="5400000">
            <a:off x="6068278" y="1398806"/>
            <a:ext cx="1490171" cy="510000"/>
          </a:xfrm>
          <a:prstGeom prst="arc">
            <a:avLst>
              <a:gd name="adj1" fmla="val 19218929"/>
              <a:gd name="adj2" fmla="val 288109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64998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9144000" cy="4401205"/>
          </a:xfrm>
          <a:prstGeom prst="rect">
            <a:avLst/>
          </a:prstGeom>
        </p:spPr>
        <p:txBody>
          <a:bodyPr wrap="square">
            <a:spAutoFit/>
          </a:bodyPr>
          <a:lstStyle/>
          <a:p>
            <a:r>
              <a:rPr lang="en-GB" sz="4000" b="1" dirty="0" smtClean="0">
                <a:solidFill>
                  <a:srgbClr val="0070C0"/>
                </a:solidFill>
                <a:latin typeface="Segoe Script" panose="030B0504020000000003" pitchFamily="66" charset="0"/>
              </a:rPr>
              <a:t>With a spring in his step,</a:t>
            </a:r>
            <a:r>
              <a:rPr lang="en-GB" sz="4000" b="1" dirty="0" smtClean="0">
                <a:latin typeface="Segoe Script" panose="030B0504020000000003" pitchFamily="66" charset="0"/>
              </a:rPr>
              <a:t> the boy swiftly gathered up the creature’s head, positioning it firmly in his rucksack </a:t>
            </a:r>
            <a:r>
              <a:rPr lang="en-GB" sz="4000" b="1" dirty="0" smtClean="0">
                <a:solidFill>
                  <a:srgbClr val="FFC000"/>
                </a:solidFill>
                <a:latin typeface="Segoe Script" panose="030B0504020000000003" pitchFamily="66" charset="0"/>
              </a:rPr>
              <a:t>(so it didn’t roll around)</a:t>
            </a:r>
            <a:r>
              <a:rPr lang="en-GB" sz="4000" b="1" dirty="0" smtClean="0">
                <a:latin typeface="Segoe Script" panose="030B0504020000000003" pitchFamily="66" charset="0"/>
              </a:rPr>
              <a:t>. </a:t>
            </a:r>
            <a:r>
              <a:rPr lang="en-GB" sz="4000" b="1" dirty="0" smtClean="0">
                <a:solidFill>
                  <a:srgbClr val="00B050"/>
                </a:solidFill>
                <a:latin typeface="Segoe Script" panose="030B0504020000000003" pitchFamily="66" charset="0"/>
              </a:rPr>
              <a:t>Joy, relief, exhaustion </a:t>
            </a:r>
            <a:r>
              <a:rPr lang="en-GB" sz="4000" b="1" dirty="0" smtClean="0">
                <a:latin typeface="Segoe Script" panose="030B0504020000000003" pitchFamily="66" charset="0"/>
              </a:rPr>
              <a:t>– different emotions crashed around inside him</a:t>
            </a:r>
            <a:r>
              <a:rPr lang="en-GB" sz="4000" b="1" dirty="0" smtClean="0">
                <a:solidFill>
                  <a:srgbClr val="00B050"/>
                </a:solidFill>
                <a:latin typeface="Segoe Script" panose="030B0504020000000003" pitchFamily="66" charset="0"/>
              </a:rPr>
              <a:t>. </a:t>
            </a:r>
            <a:endParaRPr lang="en-GB" sz="4000" b="1" dirty="0">
              <a:solidFill>
                <a:srgbClr val="00B050"/>
              </a:solidFill>
              <a:latin typeface="Segoe Script" panose="030B0504020000000003" pitchFamily="66" charset="0"/>
            </a:endParaRPr>
          </a:p>
        </p:txBody>
      </p:sp>
      <p:sp>
        <p:nvSpPr>
          <p:cNvPr id="3" name="TextBox 2"/>
          <p:cNvSpPr txBox="1"/>
          <p:nvPr/>
        </p:nvSpPr>
        <p:spPr>
          <a:xfrm>
            <a:off x="2145365" y="4693344"/>
            <a:ext cx="4392488" cy="584775"/>
          </a:xfrm>
          <a:prstGeom prst="rect">
            <a:avLst/>
          </a:prstGeom>
          <a:noFill/>
        </p:spPr>
        <p:txBody>
          <a:bodyPr wrap="square" rtlCol="0">
            <a:spAutoFit/>
          </a:bodyPr>
          <a:lstStyle/>
          <a:p>
            <a:pPr algn="ctr"/>
            <a:r>
              <a:rPr lang="en-GB" sz="3200" dirty="0" smtClean="0">
                <a:solidFill>
                  <a:srgbClr val="0070C0"/>
                </a:solidFill>
                <a:latin typeface="Arial Black" panose="020B0A04020102020204" pitchFamily="34" charset="0"/>
              </a:rPr>
              <a:t>Fronted adverbial</a:t>
            </a:r>
            <a:endParaRPr lang="en-GB" sz="3200" dirty="0">
              <a:solidFill>
                <a:srgbClr val="0070C0"/>
              </a:solidFill>
              <a:latin typeface="Arial Black" panose="020B0A04020102020204" pitchFamily="34" charset="0"/>
            </a:endParaRPr>
          </a:p>
        </p:txBody>
      </p:sp>
      <p:sp>
        <p:nvSpPr>
          <p:cNvPr id="4" name="Rectangle 3"/>
          <p:cNvSpPr/>
          <p:nvPr/>
        </p:nvSpPr>
        <p:spPr>
          <a:xfrm>
            <a:off x="2347289" y="6021288"/>
            <a:ext cx="3614066" cy="584775"/>
          </a:xfrm>
          <a:prstGeom prst="rect">
            <a:avLst/>
          </a:prstGeom>
        </p:spPr>
        <p:txBody>
          <a:bodyPr wrap="none">
            <a:spAutoFit/>
          </a:bodyPr>
          <a:lstStyle/>
          <a:p>
            <a:pPr algn="ctr"/>
            <a:r>
              <a:rPr lang="en-GB" sz="3200" dirty="0" smtClean="0">
                <a:solidFill>
                  <a:srgbClr val="00B050"/>
                </a:solidFill>
                <a:latin typeface="Arial Black" panose="020B0A04020102020204" pitchFamily="34" charset="0"/>
              </a:rPr>
              <a:t>Abstract nouns</a:t>
            </a:r>
            <a:endParaRPr lang="en-GB" sz="3200" dirty="0">
              <a:solidFill>
                <a:srgbClr val="00B050"/>
              </a:solidFill>
              <a:latin typeface="Arial Black" panose="020B0A04020102020204" pitchFamily="34" charset="0"/>
            </a:endParaRPr>
          </a:p>
        </p:txBody>
      </p:sp>
      <p:sp>
        <p:nvSpPr>
          <p:cNvPr id="5" name="TextBox 4"/>
          <p:cNvSpPr txBox="1"/>
          <p:nvPr/>
        </p:nvSpPr>
        <p:spPr>
          <a:xfrm>
            <a:off x="2051720" y="5357316"/>
            <a:ext cx="4392488" cy="584775"/>
          </a:xfrm>
          <a:prstGeom prst="rect">
            <a:avLst/>
          </a:prstGeom>
          <a:noFill/>
        </p:spPr>
        <p:txBody>
          <a:bodyPr wrap="square" rtlCol="0">
            <a:spAutoFit/>
          </a:bodyPr>
          <a:lstStyle/>
          <a:p>
            <a:pPr algn="ctr"/>
            <a:r>
              <a:rPr lang="en-GB" sz="3200" dirty="0">
                <a:solidFill>
                  <a:srgbClr val="FFC000"/>
                </a:solidFill>
                <a:latin typeface="Arial Black" panose="020B0A04020102020204" pitchFamily="34" charset="0"/>
              </a:rPr>
              <a:t>B</a:t>
            </a:r>
            <a:r>
              <a:rPr lang="en-GB" sz="3200" dirty="0" smtClean="0">
                <a:solidFill>
                  <a:srgbClr val="FFC000"/>
                </a:solidFill>
                <a:latin typeface="Arial Black" panose="020B0A04020102020204" pitchFamily="34" charset="0"/>
              </a:rPr>
              <a:t>rackets</a:t>
            </a:r>
            <a:endParaRPr lang="en-GB" sz="3200" dirty="0">
              <a:solidFill>
                <a:srgbClr val="FFC000"/>
              </a:solidFill>
              <a:latin typeface="Arial Black" panose="020B0A04020102020204" pitchFamily="34" charset="0"/>
            </a:endParaRPr>
          </a:p>
        </p:txBody>
      </p:sp>
    </p:spTree>
    <p:extLst>
      <p:ext uri="{BB962C8B-B14F-4D97-AF65-F5344CB8AC3E}">
        <p14:creationId xmlns:p14="http://schemas.microsoft.com/office/powerpoint/2010/main" val="109780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1818"/>
            <a:ext cx="9144000" cy="4031873"/>
          </a:xfrm>
          <a:prstGeom prst="rect">
            <a:avLst/>
          </a:prstGeom>
        </p:spPr>
        <p:txBody>
          <a:bodyPr wrap="square">
            <a:spAutoFit/>
          </a:bodyPr>
          <a:lstStyle/>
          <a:p>
            <a:r>
              <a:rPr lang="en-GB" sz="3200" b="1" dirty="0" smtClean="0">
                <a:solidFill>
                  <a:srgbClr val="0070C0"/>
                </a:solidFill>
                <a:latin typeface="Segoe Script" panose="030B0504020000000003" pitchFamily="66" charset="0"/>
              </a:rPr>
              <a:t>After a short while, </a:t>
            </a:r>
            <a:r>
              <a:rPr lang="en-GB" sz="3200" b="1" dirty="0" smtClean="0">
                <a:latin typeface="Segoe Script" panose="030B0504020000000003" pitchFamily="66" charset="0"/>
              </a:rPr>
              <a:t>the boy could hear the faint sound of cheering. </a:t>
            </a:r>
            <a:r>
              <a:rPr lang="en-GB" sz="3200" b="1" dirty="0" smtClean="0">
                <a:solidFill>
                  <a:srgbClr val="7030A0"/>
                </a:solidFill>
                <a:latin typeface="Segoe Script" panose="030B0504020000000003" pitchFamily="66" charset="0"/>
              </a:rPr>
              <a:t>As he got closer to his village,</a:t>
            </a:r>
            <a:r>
              <a:rPr lang="en-GB" sz="3200" b="1" dirty="0" smtClean="0">
                <a:latin typeface="Segoe Script" panose="030B0504020000000003" pitchFamily="66" charset="0"/>
              </a:rPr>
              <a:t> the cheering became louder. </a:t>
            </a:r>
            <a:r>
              <a:rPr lang="en-GB" sz="3200" b="1" dirty="0" smtClean="0">
                <a:solidFill>
                  <a:srgbClr val="0070C0"/>
                </a:solidFill>
                <a:latin typeface="Segoe Script" panose="030B0504020000000003" pitchFamily="66" charset="0"/>
              </a:rPr>
              <a:t>Very soon,</a:t>
            </a:r>
            <a:r>
              <a:rPr lang="en-GB" sz="3200" b="1" dirty="0" smtClean="0">
                <a:latin typeface="Segoe Script" panose="030B0504020000000003" pitchFamily="66" charset="0"/>
              </a:rPr>
              <a:t> he was at the village border. </a:t>
            </a:r>
            <a:r>
              <a:rPr lang="en-GB" sz="3200" b="1" dirty="0" smtClean="0">
                <a:solidFill>
                  <a:srgbClr val="FF0000"/>
                </a:solidFill>
                <a:latin typeface="Segoe Script" panose="030B0504020000000003" pitchFamily="66" charset="0"/>
              </a:rPr>
              <a:t>Look-outs trumpeted.</a:t>
            </a:r>
            <a:r>
              <a:rPr lang="en-GB" sz="3200" b="1" dirty="0" smtClean="0">
                <a:latin typeface="Segoe Script" panose="030B0504020000000003" pitchFamily="66" charset="0"/>
              </a:rPr>
              <a:t> A victorious fanfare of fireworks lit the night sky </a:t>
            </a:r>
            <a:r>
              <a:rPr lang="en-GB" sz="3200" b="1" dirty="0" smtClean="0">
                <a:solidFill>
                  <a:schemeClr val="accent6">
                    <a:lumMod val="75000"/>
                  </a:schemeClr>
                </a:solidFill>
                <a:latin typeface="Segoe Script" panose="030B0504020000000003" pitchFamily="66" charset="0"/>
              </a:rPr>
              <a:t>like fiery flowers</a:t>
            </a:r>
            <a:r>
              <a:rPr lang="en-GB" sz="3200" b="1" dirty="0" smtClean="0">
                <a:latin typeface="Segoe Script" panose="030B0504020000000003" pitchFamily="66" charset="0"/>
              </a:rPr>
              <a:t>. A figure rushed forward…it was the boy’s father.</a:t>
            </a:r>
            <a:endParaRPr lang="en-GB" sz="3200" b="1" dirty="0">
              <a:latin typeface="Segoe Script" panose="030B0504020000000003" pitchFamily="66" charset="0"/>
            </a:endParaRPr>
          </a:p>
        </p:txBody>
      </p:sp>
      <p:sp>
        <p:nvSpPr>
          <p:cNvPr id="4" name="TextBox 3"/>
          <p:cNvSpPr txBox="1"/>
          <p:nvPr/>
        </p:nvSpPr>
        <p:spPr>
          <a:xfrm>
            <a:off x="2173175" y="4113691"/>
            <a:ext cx="4392488" cy="584775"/>
          </a:xfrm>
          <a:prstGeom prst="rect">
            <a:avLst/>
          </a:prstGeom>
          <a:noFill/>
        </p:spPr>
        <p:txBody>
          <a:bodyPr wrap="square" rtlCol="0">
            <a:spAutoFit/>
          </a:bodyPr>
          <a:lstStyle/>
          <a:p>
            <a:pPr algn="ctr"/>
            <a:r>
              <a:rPr lang="en-GB" sz="3200" dirty="0" smtClean="0">
                <a:solidFill>
                  <a:srgbClr val="0070C0"/>
                </a:solidFill>
                <a:latin typeface="Arial Black" panose="020B0A04020102020204" pitchFamily="34" charset="0"/>
              </a:rPr>
              <a:t>Fronted adverbial</a:t>
            </a:r>
            <a:endParaRPr lang="en-GB" sz="3200" dirty="0">
              <a:solidFill>
                <a:srgbClr val="0070C0"/>
              </a:solidFill>
              <a:latin typeface="Arial Black" panose="020B0A04020102020204" pitchFamily="34" charset="0"/>
            </a:endParaRPr>
          </a:p>
        </p:txBody>
      </p:sp>
      <p:sp>
        <p:nvSpPr>
          <p:cNvPr id="6" name="Rectangle 5"/>
          <p:cNvSpPr/>
          <p:nvPr/>
        </p:nvSpPr>
        <p:spPr>
          <a:xfrm>
            <a:off x="2209005" y="4699801"/>
            <a:ext cx="4513351" cy="584775"/>
          </a:xfrm>
          <a:prstGeom prst="rect">
            <a:avLst/>
          </a:prstGeom>
        </p:spPr>
        <p:txBody>
          <a:bodyPr wrap="none">
            <a:spAutoFit/>
          </a:bodyPr>
          <a:lstStyle/>
          <a:p>
            <a:pPr algn="ctr"/>
            <a:r>
              <a:rPr lang="en-GB" sz="3200" dirty="0" smtClean="0">
                <a:solidFill>
                  <a:srgbClr val="7030A0"/>
                </a:solidFill>
                <a:latin typeface="Arial Black" panose="020B0A04020102020204" pitchFamily="34" charset="0"/>
              </a:rPr>
              <a:t>Subordinate clause</a:t>
            </a:r>
            <a:endParaRPr lang="en-GB" sz="3200" dirty="0">
              <a:solidFill>
                <a:srgbClr val="7030A0"/>
              </a:solidFill>
              <a:latin typeface="Arial Black" panose="020B0A04020102020204" pitchFamily="34" charset="0"/>
            </a:endParaRPr>
          </a:p>
        </p:txBody>
      </p:sp>
      <p:sp>
        <p:nvSpPr>
          <p:cNvPr id="5" name="TextBox 4"/>
          <p:cNvSpPr txBox="1"/>
          <p:nvPr/>
        </p:nvSpPr>
        <p:spPr>
          <a:xfrm>
            <a:off x="2193665" y="5285911"/>
            <a:ext cx="4392488" cy="584775"/>
          </a:xfrm>
          <a:prstGeom prst="rect">
            <a:avLst/>
          </a:prstGeom>
          <a:noFill/>
        </p:spPr>
        <p:txBody>
          <a:bodyPr wrap="square" rtlCol="0">
            <a:spAutoFit/>
          </a:bodyPr>
          <a:lstStyle/>
          <a:p>
            <a:pPr algn="ctr"/>
            <a:r>
              <a:rPr lang="en-GB" sz="3200" dirty="0" smtClean="0">
                <a:solidFill>
                  <a:srgbClr val="FF0000"/>
                </a:solidFill>
                <a:latin typeface="Arial Black" panose="020B0A04020102020204" pitchFamily="34" charset="0"/>
              </a:rPr>
              <a:t>Short sentence</a:t>
            </a:r>
            <a:endParaRPr lang="en-GB" sz="3200" dirty="0">
              <a:solidFill>
                <a:srgbClr val="FF0000"/>
              </a:solidFill>
              <a:latin typeface="Arial Black" panose="020B0A04020102020204" pitchFamily="34" charset="0"/>
            </a:endParaRPr>
          </a:p>
        </p:txBody>
      </p:sp>
      <p:sp>
        <p:nvSpPr>
          <p:cNvPr id="7" name="TextBox 6"/>
          <p:cNvSpPr txBox="1"/>
          <p:nvPr/>
        </p:nvSpPr>
        <p:spPr>
          <a:xfrm>
            <a:off x="2170493" y="5870686"/>
            <a:ext cx="4392488" cy="584775"/>
          </a:xfrm>
          <a:prstGeom prst="rect">
            <a:avLst/>
          </a:prstGeom>
          <a:noFill/>
        </p:spPr>
        <p:txBody>
          <a:bodyPr wrap="square" rtlCol="0">
            <a:spAutoFit/>
          </a:bodyPr>
          <a:lstStyle/>
          <a:p>
            <a:pPr algn="ctr"/>
            <a:r>
              <a:rPr lang="en-GB" sz="3200" dirty="0" smtClean="0">
                <a:solidFill>
                  <a:schemeClr val="accent6">
                    <a:lumMod val="75000"/>
                  </a:schemeClr>
                </a:solidFill>
                <a:latin typeface="Arial Black" panose="020B0A04020102020204" pitchFamily="34" charset="0"/>
              </a:rPr>
              <a:t>Simile</a:t>
            </a:r>
            <a:endParaRPr lang="en-GB" sz="3200" dirty="0">
              <a:solidFill>
                <a:schemeClr val="accent6">
                  <a:lumMod val="75000"/>
                </a:schemeClr>
              </a:solidFill>
              <a:latin typeface="Arial Black" panose="020B0A04020102020204" pitchFamily="34" charset="0"/>
            </a:endParaRPr>
          </a:p>
        </p:txBody>
      </p:sp>
    </p:spTree>
    <p:extLst>
      <p:ext uri="{BB962C8B-B14F-4D97-AF65-F5344CB8AC3E}">
        <p14:creationId xmlns:p14="http://schemas.microsoft.com/office/powerpoint/2010/main" val="14672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477"/>
            <a:ext cx="9144000" cy="6986528"/>
          </a:xfrm>
          <a:prstGeom prst="rect">
            <a:avLst/>
          </a:prstGeom>
        </p:spPr>
        <p:txBody>
          <a:bodyPr wrap="square">
            <a:spAutoFit/>
          </a:bodyPr>
          <a:lstStyle/>
          <a:p>
            <a:r>
              <a:rPr lang="en-GB" sz="3200" b="1" dirty="0" smtClean="0">
                <a:solidFill>
                  <a:srgbClr val="0070C0"/>
                </a:solidFill>
                <a:latin typeface="Segoe Script" panose="030B0504020000000003" pitchFamily="66" charset="0"/>
              </a:rPr>
              <a:t>With a spring in his step,</a:t>
            </a:r>
            <a:r>
              <a:rPr lang="en-GB" sz="3200" b="1" dirty="0" smtClean="0">
                <a:latin typeface="Segoe Script" panose="030B0504020000000003" pitchFamily="66" charset="0"/>
              </a:rPr>
              <a:t> the boy swiftly gathered up the creature’s head, positioning it firmly in his rucksack </a:t>
            </a:r>
            <a:r>
              <a:rPr lang="en-GB" sz="3200" b="1" dirty="0" smtClean="0">
                <a:solidFill>
                  <a:srgbClr val="FFC000"/>
                </a:solidFill>
                <a:latin typeface="Segoe Script" panose="030B0504020000000003" pitchFamily="66" charset="0"/>
              </a:rPr>
              <a:t>(so it didn’t roll around)</a:t>
            </a:r>
            <a:r>
              <a:rPr lang="en-GB" sz="3200" b="1" dirty="0" smtClean="0">
                <a:latin typeface="Segoe Script" panose="030B0504020000000003" pitchFamily="66" charset="0"/>
              </a:rPr>
              <a:t>. </a:t>
            </a:r>
            <a:r>
              <a:rPr lang="en-GB" sz="3200" b="1" dirty="0" smtClean="0">
                <a:solidFill>
                  <a:srgbClr val="00B050"/>
                </a:solidFill>
                <a:latin typeface="Segoe Script" panose="030B0504020000000003" pitchFamily="66" charset="0"/>
              </a:rPr>
              <a:t>Joy, relief, exhaustion </a:t>
            </a:r>
            <a:r>
              <a:rPr lang="en-GB" sz="3200" b="1" dirty="0" smtClean="0">
                <a:latin typeface="Segoe Script" panose="030B0504020000000003" pitchFamily="66" charset="0"/>
              </a:rPr>
              <a:t>– different emotions crashed around inside him</a:t>
            </a:r>
            <a:r>
              <a:rPr lang="en-GB" sz="3200" b="1" dirty="0" smtClean="0">
                <a:solidFill>
                  <a:srgbClr val="00B050"/>
                </a:solidFill>
                <a:latin typeface="Segoe Script" panose="030B0504020000000003" pitchFamily="66" charset="0"/>
              </a:rPr>
              <a:t>. </a:t>
            </a:r>
            <a:r>
              <a:rPr lang="en-GB" sz="3200" b="1" dirty="0">
                <a:solidFill>
                  <a:srgbClr val="0070C0"/>
                </a:solidFill>
                <a:latin typeface="Segoe Script" panose="030B0504020000000003" pitchFamily="66" charset="0"/>
              </a:rPr>
              <a:t>After a short while, </a:t>
            </a:r>
            <a:r>
              <a:rPr lang="en-GB" sz="3200" b="1" dirty="0">
                <a:latin typeface="Segoe Script" panose="030B0504020000000003" pitchFamily="66" charset="0"/>
              </a:rPr>
              <a:t>the boy could hear the faint sound of cheering. </a:t>
            </a:r>
            <a:r>
              <a:rPr lang="en-GB" sz="3200" b="1" dirty="0">
                <a:solidFill>
                  <a:srgbClr val="7030A0"/>
                </a:solidFill>
                <a:latin typeface="Segoe Script" panose="030B0504020000000003" pitchFamily="66" charset="0"/>
              </a:rPr>
              <a:t>As he got closer to his village,</a:t>
            </a:r>
            <a:r>
              <a:rPr lang="en-GB" sz="3200" b="1" dirty="0">
                <a:latin typeface="Segoe Script" panose="030B0504020000000003" pitchFamily="66" charset="0"/>
              </a:rPr>
              <a:t> the cheering became louder. </a:t>
            </a:r>
            <a:r>
              <a:rPr lang="en-GB" sz="3200" b="1" dirty="0">
                <a:solidFill>
                  <a:srgbClr val="0070C0"/>
                </a:solidFill>
                <a:latin typeface="Segoe Script" panose="030B0504020000000003" pitchFamily="66" charset="0"/>
              </a:rPr>
              <a:t>Very soon,</a:t>
            </a:r>
            <a:r>
              <a:rPr lang="en-GB" sz="3200" b="1" dirty="0">
                <a:latin typeface="Segoe Script" panose="030B0504020000000003" pitchFamily="66" charset="0"/>
              </a:rPr>
              <a:t> he was at the village border. </a:t>
            </a:r>
            <a:r>
              <a:rPr lang="en-GB" sz="3200" b="1" dirty="0">
                <a:solidFill>
                  <a:srgbClr val="FF0000"/>
                </a:solidFill>
                <a:latin typeface="Segoe Script" panose="030B0504020000000003" pitchFamily="66" charset="0"/>
              </a:rPr>
              <a:t>Look-outs </a:t>
            </a:r>
            <a:r>
              <a:rPr lang="en-GB" sz="3200" b="1" dirty="0" smtClean="0">
                <a:solidFill>
                  <a:srgbClr val="FF0000"/>
                </a:solidFill>
                <a:latin typeface="Segoe Script" panose="030B0504020000000003" pitchFamily="66" charset="0"/>
              </a:rPr>
              <a:t>trumpeted.</a:t>
            </a:r>
            <a:r>
              <a:rPr lang="en-GB" sz="3200" b="1" dirty="0" smtClean="0">
                <a:latin typeface="Segoe Script" panose="030B0504020000000003" pitchFamily="66" charset="0"/>
              </a:rPr>
              <a:t> </a:t>
            </a:r>
            <a:r>
              <a:rPr lang="en-GB" sz="3200" b="1" dirty="0">
                <a:latin typeface="Segoe Script" panose="030B0504020000000003" pitchFamily="66" charset="0"/>
              </a:rPr>
              <a:t>A victorious fanfare of fireworks lit the night sky </a:t>
            </a:r>
            <a:r>
              <a:rPr lang="en-GB" sz="3200" b="1" dirty="0">
                <a:solidFill>
                  <a:schemeClr val="accent6">
                    <a:lumMod val="75000"/>
                  </a:schemeClr>
                </a:solidFill>
                <a:latin typeface="Segoe Script" panose="030B0504020000000003" pitchFamily="66" charset="0"/>
              </a:rPr>
              <a:t>like fiery flowers</a:t>
            </a:r>
            <a:r>
              <a:rPr lang="en-GB" sz="3200" b="1" dirty="0">
                <a:latin typeface="Segoe Script" panose="030B0504020000000003" pitchFamily="66" charset="0"/>
              </a:rPr>
              <a:t>. A figure rushed forward…it was the boy’s father</a:t>
            </a:r>
            <a:r>
              <a:rPr lang="en-GB" sz="3200" b="1" dirty="0" smtClean="0">
                <a:latin typeface="Segoe Script" panose="030B0504020000000003" pitchFamily="66" charset="0"/>
              </a:rPr>
              <a:t>.</a:t>
            </a:r>
            <a:endParaRPr lang="en-GB" sz="4400" b="1" dirty="0">
              <a:solidFill>
                <a:srgbClr val="00B050"/>
              </a:solidFill>
              <a:latin typeface="Segoe Script" panose="030B0504020000000003" pitchFamily="66" charset="0"/>
            </a:endParaRPr>
          </a:p>
        </p:txBody>
      </p:sp>
    </p:spTree>
    <p:extLst>
      <p:ext uri="{BB962C8B-B14F-4D97-AF65-F5344CB8AC3E}">
        <p14:creationId xmlns:p14="http://schemas.microsoft.com/office/powerpoint/2010/main" val="3793025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0707" t="25501" r="26769" b="10800"/>
          <a:stretch/>
        </p:blipFill>
        <p:spPr>
          <a:xfrm>
            <a:off x="0" y="-27630"/>
            <a:ext cx="9144000" cy="6885630"/>
          </a:xfrm>
          <a:prstGeom prst="rect">
            <a:avLst/>
          </a:prstGeom>
        </p:spPr>
      </p:pic>
    </p:spTree>
    <p:extLst>
      <p:ext uri="{BB962C8B-B14F-4D97-AF65-F5344CB8AC3E}">
        <p14:creationId xmlns:p14="http://schemas.microsoft.com/office/powerpoint/2010/main" val="7652054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a:extLst>
              <a:ext uri="{FF2B5EF4-FFF2-40B4-BE49-F238E27FC236}">
                <a16:creationId xmlns:a16="http://schemas.microsoft.com/office/drawing/2014/main" id="{6AD4C74A-3996-064C-BBD4-5B67B57DBD3A}"/>
              </a:ext>
            </a:extLst>
          </p:cNvPr>
          <p:cNvSpPr txBox="1">
            <a:spLocks noChangeArrowheads="1"/>
          </p:cNvSpPr>
          <p:nvPr/>
        </p:nvSpPr>
        <p:spPr bwMode="auto">
          <a:xfrm>
            <a:off x="3408760" y="2030016"/>
            <a:ext cx="4181475" cy="199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sz="2475" b="1" u="sng" dirty="0">
                <a:solidFill>
                  <a:schemeClr val="tx1"/>
                </a:solidFill>
                <a:latin typeface="Arial" panose="020B0604020202020204" pitchFamily="34" charset="0"/>
                <a:cs typeface="Arial" panose="020B0604020202020204" pitchFamily="34" charset="0"/>
              </a:rPr>
              <a:t>Now</a:t>
            </a:r>
            <a:r>
              <a:rPr lang="en-GB" altLang="en-US" sz="2475" b="1" u="sng" dirty="0">
                <a:solidFill>
                  <a:schemeClr val="tx1"/>
                </a:solidFill>
              </a:rPr>
              <a:t> it’s time to </a:t>
            </a:r>
            <a:r>
              <a:rPr lang="en-GB" altLang="en-US" sz="2475" b="1" u="sng" dirty="0" smtClean="0">
                <a:solidFill>
                  <a:schemeClr val="tx1"/>
                </a:solidFill>
              </a:rPr>
              <a:t>test yourself </a:t>
            </a:r>
            <a:r>
              <a:rPr lang="en-GB" altLang="en-US" sz="2475" b="1" u="sng" dirty="0">
                <a:solidFill>
                  <a:schemeClr val="tx1"/>
                </a:solidFill>
              </a:rPr>
              <a:t>on this week’s spellings…</a:t>
            </a:r>
          </a:p>
          <a:p>
            <a:pPr algn="ctr">
              <a:lnSpc>
                <a:spcPct val="100000"/>
              </a:lnSpc>
              <a:spcBef>
                <a:spcPct val="0"/>
              </a:spcBef>
              <a:buFontTx/>
              <a:buNone/>
            </a:pPr>
            <a:endParaRPr lang="en-GB" altLang="en-US" sz="2475" b="1" u="sng" dirty="0">
              <a:solidFill>
                <a:schemeClr val="tx1"/>
              </a:solidFill>
            </a:endParaRPr>
          </a:p>
          <a:p>
            <a:pPr algn="ctr">
              <a:lnSpc>
                <a:spcPct val="100000"/>
              </a:lnSpc>
              <a:spcBef>
                <a:spcPct val="0"/>
              </a:spcBef>
              <a:buFontTx/>
              <a:buNone/>
            </a:pPr>
            <a:r>
              <a:rPr lang="en-GB" altLang="en-US" sz="2475" b="1" u="sng" dirty="0">
                <a:solidFill>
                  <a:schemeClr val="tx1"/>
                </a:solidFill>
              </a:rPr>
              <a:t>Good luck!</a:t>
            </a:r>
            <a:endParaRPr lang="en-GB" altLang="en-US" sz="2700" b="1" u="sng" dirty="0">
              <a:solidFill>
                <a:schemeClr val="tx1"/>
              </a:solidFill>
            </a:endParaRPr>
          </a:p>
        </p:txBody>
      </p:sp>
      <p:pic>
        <p:nvPicPr>
          <p:cNvPr id="6" name="Picture 5">
            <a:extLst>
              <a:ext uri="{FF2B5EF4-FFF2-40B4-BE49-F238E27FC236}">
                <a16:creationId xmlns:a16="http://schemas.microsoft.com/office/drawing/2014/main" id="{C4FAFD8E-32B5-044B-A150-7278723BE220}"/>
              </a:ext>
            </a:extLst>
          </p:cNvPr>
          <p:cNvPicPr>
            <a:picLocks noChangeAspect="1"/>
          </p:cNvPicPr>
          <p:nvPr/>
        </p:nvPicPr>
        <p:blipFill rotWithShape="1">
          <a:blip r:embed="rId2"/>
          <a:srcRect l="12368" t="24862" r="13737" b="4864"/>
          <a:stretch/>
        </p:blipFill>
        <p:spPr>
          <a:xfrm>
            <a:off x="683568" y="980728"/>
            <a:ext cx="2585545" cy="464246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598943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987824" y="2910422"/>
            <a:ext cx="3600400" cy="1200329"/>
          </a:xfrm>
          <a:prstGeom prst="rect">
            <a:avLst/>
          </a:prstGeom>
          <a:ln w="38100">
            <a:solidFill>
              <a:schemeClr val="tx1"/>
            </a:solidFill>
          </a:ln>
        </p:spPr>
        <p:txBody>
          <a:bodyPr wrap="square">
            <a:spAutoFit/>
          </a:bodyPr>
          <a:lstStyle/>
          <a:p>
            <a:pPr algn="ctr"/>
            <a:r>
              <a:rPr lang="en-GB" sz="3600" b="1" dirty="0" smtClean="0">
                <a:latin typeface="Segoe Script" panose="030B0504020000000003" pitchFamily="66" charset="0"/>
              </a:rPr>
              <a:t>Narrative features</a:t>
            </a:r>
            <a:endParaRPr lang="en-GB" sz="3600" b="1" dirty="0">
              <a:latin typeface="Segoe Script" panose="030B0504020000000003" pitchFamily="66" charset="0"/>
            </a:endParaRPr>
          </a:p>
        </p:txBody>
      </p:sp>
      <p:sp>
        <p:nvSpPr>
          <p:cNvPr id="2" name="TextBox 1"/>
          <p:cNvSpPr txBox="1"/>
          <p:nvPr/>
        </p:nvSpPr>
        <p:spPr>
          <a:xfrm>
            <a:off x="7236296" y="1775664"/>
            <a:ext cx="1656184" cy="707886"/>
          </a:xfrm>
          <a:prstGeom prst="rect">
            <a:avLst/>
          </a:prstGeom>
          <a:noFill/>
        </p:spPr>
        <p:txBody>
          <a:bodyPr wrap="square" rtlCol="0">
            <a:spAutoFit/>
          </a:bodyPr>
          <a:lstStyle/>
          <a:p>
            <a:pPr algn="ctr"/>
            <a:r>
              <a:rPr lang="en-GB" sz="2000" b="1" dirty="0" smtClean="0">
                <a:latin typeface="Segoe Script" panose="030B0504020000000003" pitchFamily="66" charset="0"/>
              </a:rPr>
              <a:t>Written in time order</a:t>
            </a:r>
            <a:endParaRPr lang="en-GB" sz="2000" b="1" dirty="0">
              <a:latin typeface="Segoe Script" panose="030B0504020000000003" pitchFamily="66" charset="0"/>
            </a:endParaRPr>
          </a:p>
        </p:txBody>
      </p:sp>
      <p:sp>
        <p:nvSpPr>
          <p:cNvPr id="4" name="TextBox 3"/>
          <p:cNvSpPr txBox="1"/>
          <p:nvPr/>
        </p:nvSpPr>
        <p:spPr>
          <a:xfrm>
            <a:off x="5598114" y="440851"/>
            <a:ext cx="1980220" cy="1015663"/>
          </a:xfrm>
          <a:prstGeom prst="rect">
            <a:avLst/>
          </a:prstGeom>
          <a:noFill/>
        </p:spPr>
        <p:txBody>
          <a:bodyPr wrap="square" rtlCol="0">
            <a:spAutoFit/>
          </a:bodyPr>
          <a:lstStyle/>
          <a:p>
            <a:pPr algn="ctr"/>
            <a:r>
              <a:rPr lang="en-GB" sz="2000" b="1" dirty="0" smtClean="0">
                <a:latin typeface="Segoe Script" panose="030B0504020000000003" pitchFamily="66" charset="0"/>
              </a:rPr>
              <a:t>Designed to entertain the audience</a:t>
            </a:r>
            <a:endParaRPr lang="en-GB" sz="2000" b="1" dirty="0">
              <a:latin typeface="Segoe Script" panose="030B0504020000000003" pitchFamily="66" charset="0"/>
            </a:endParaRPr>
          </a:p>
        </p:txBody>
      </p:sp>
      <p:sp>
        <p:nvSpPr>
          <p:cNvPr id="5" name="TextBox 4"/>
          <p:cNvSpPr txBox="1"/>
          <p:nvPr/>
        </p:nvSpPr>
        <p:spPr>
          <a:xfrm>
            <a:off x="7004258" y="4110751"/>
            <a:ext cx="1656184" cy="707886"/>
          </a:xfrm>
          <a:prstGeom prst="rect">
            <a:avLst/>
          </a:prstGeom>
          <a:noFill/>
        </p:spPr>
        <p:txBody>
          <a:bodyPr wrap="square" rtlCol="0">
            <a:spAutoFit/>
          </a:bodyPr>
          <a:lstStyle/>
          <a:p>
            <a:pPr algn="ctr"/>
            <a:r>
              <a:rPr lang="en-GB" sz="2000" b="1" dirty="0" smtClean="0">
                <a:latin typeface="Segoe Script" panose="030B0504020000000003" pitchFamily="66" charset="0"/>
              </a:rPr>
              <a:t>Third person</a:t>
            </a:r>
            <a:endParaRPr lang="en-GB" sz="2000" b="1" dirty="0">
              <a:latin typeface="Segoe Script" panose="030B0504020000000003" pitchFamily="66" charset="0"/>
            </a:endParaRPr>
          </a:p>
        </p:txBody>
      </p:sp>
      <p:sp>
        <p:nvSpPr>
          <p:cNvPr id="6" name="TextBox 5"/>
          <p:cNvSpPr txBox="1"/>
          <p:nvPr/>
        </p:nvSpPr>
        <p:spPr>
          <a:xfrm>
            <a:off x="6896246" y="3310531"/>
            <a:ext cx="1872208" cy="400110"/>
          </a:xfrm>
          <a:prstGeom prst="rect">
            <a:avLst/>
          </a:prstGeom>
          <a:noFill/>
        </p:spPr>
        <p:txBody>
          <a:bodyPr wrap="square" rtlCol="0">
            <a:spAutoFit/>
          </a:bodyPr>
          <a:lstStyle/>
          <a:p>
            <a:pPr algn="ctr"/>
            <a:r>
              <a:rPr lang="en-GB" sz="2000" b="1" dirty="0" smtClean="0">
                <a:latin typeface="Segoe Script" panose="030B0504020000000003" pitchFamily="66" charset="0"/>
              </a:rPr>
              <a:t>Paragraphs</a:t>
            </a:r>
            <a:endParaRPr lang="en-GB" sz="2000" b="1" dirty="0">
              <a:latin typeface="Segoe Script" panose="030B0504020000000003" pitchFamily="66" charset="0"/>
            </a:endParaRPr>
          </a:p>
        </p:txBody>
      </p:sp>
      <p:sp>
        <p:nvSpPr>
          <p:cNvPr id="7" name="TextBox 6"/>
          <p:cNvSpPr txBox="1"/>
          <p:nvPr/>
        </p:nvSpPr>
        <p:spPr>
          <a:xfrm>
            <a:off x="428058" y="748628"/>
            <a:ext cx="2016224" cy="707886"/>
          </a:xfrm>
          <a:prstGeom prst="rect">
            <a:avLst/>
          </a:prstGeom>
          <a:noFill/>
        </p:spPr>
        <p:txBody>
          <a:bodyPr wrap="square" rtlCol="0">
            <a:spAutoFit/>
          </a:bodyPr>
          <a:lstStyle/>
          <a:p>
            <a:pPr algn="ctr"/>
            <a:r>
              <a:rPr lang="en-GB" sz="2000" b="1" dirty="0" smtClean="0">
                <a:latin typeface="Segoe Script" panose="030B0504020000000003" pitchFamily="66" charset="0"/>
              </a:rPr>
              <a:t>Figurative language</a:t>
            </a:r>
            <a:endParaRPr lang="en-GB" sz="2000" b="1" dirty="0">
              <a:latin typeface="Segoe Script" panose="030B0504020000000003" pitchFamily="66" charset="0"/>
            </a:endParaRPr>
          </a:p>
        </p:txBody>
      </p:sp>
      <p:sp>
        <p:nvSpPr>
          <p:cNvPr id="9" name="TextBox 8"/>
          <p:cNvSpPr txBox="1"/>
          <p:nvPr/>
        </p:nvSpPr>
        <p:spPr>
          <a:xfrm>
            <a:off x="6068154" y="5062971"/>
            <a:ext cx="1656184" cy="400110"/>
          </a:xfrm>
          <a:prstGeom prst="rect">
            <a:avLst/>
          </a:prstGeom>
          <a:noFill/>
        </p:spPr>
        <p:txBody>
          <a:bodyPr wrap="square" rtlCol="0">
            <a:spAutoFit/>
          </a:bodyPr>
          <a:lstStyle/>
          <a:p>
            <a:pPr algn="ctr"/>
            <a:r>
              <a:rPr lang="en-GB" sz="2000" b="1" dirty="0" smtClean="0">
                <a:latin typeface="Segoe Script" panose="030B0504020000000003" pitchFamily="66" charset="0"/>
              </a:rPr>
              <a:t>Past tense</a:t>
            </a:r>
            <a:endParaRPr lang="en-GB" sz="2000" b="1" dirty="0">
              <a:latin typeface="Segoe Script" panose="030B0504020000000003" pitchFamily="66" charset="0"/>
            </a:endParaRPr>
          </a:p>
        </p:txBody>
      </p:sp>
      <p:sp>
        <p:nvSpPr>
          <p:cNvPr id="11" name="TextBox 10"/>
          <p:cNvSpPr txBox="1"/>
          <p:nvPr/>
        </p:nvSpPr>
        <p:spPr>
          <a:xfrm>
            <a:off x="3845841" y="5246903"/>
            <a:ext cx="2016224" cy="707886"/>
          </a:xfrm>
          <a:prstGeom prst="rect">
            <a:avLst/>
          </a:prstGeom>
          <a:noFill/>
        </p:spPr>
        <p:txBody>
          <a:bodyPr wrap="square" rtlCol="0">
            <a:spAutoFit/>
          </a:bodyPr>
          <a:lstStyle/>
          <a:p>
            <a:pPr algn="ctr"/>
            <a:r>
              <a:rPr lang="en-GB" sz="2000" b="1" dirty="0" smtClean="0">
                <a:latin typeface="Segoe Script" panose="030B0504020000000003" pitchFamily="66" charset="0"/>
              </a:rPr>
              <a:t>Abstract nouns</a:t>
            </a:r>
            <a:endParaRPr lang="en-GB" sz="2000" b="1" dirty="0">
              <a:latin typeface="Segoe Script" panose="030B0504020000000003" pitchFamily="66" charset="0"/>
            </a:endParaRPr>
          </a:p>
        </p:txBody>
      </p:sp>
      <p:sp>
        <p:nvSpPr>
          <p:cNvPr id="12" name="TextBox 11"/>
          <p:cNvSpPr txBox="1"/>
          <p:nvPr/>
        </p:nvSpPr>
        <p:spPr>
          <a:xfrm>
            <a:off x="428058" y="2208497"/>
            <a:ext cx="2016224" cy="1015663"/>
          </a:xfrm>
          <a:prstGeom prst="rect">
            <a:avLst/>
          </a:prstGeom>
          <a:noFill/>
        </p:spPr>
        <p:txBody>
          <a:bodyPr wrap="square" rtlCol="0">
            <a:spAutoFit/>
          </a:bodyPr>
          <a:lstStyle/>
          <a:p>
            <a:pPr algn="ctr"/>
            <a:r>
              <a:rPr lang="en-GB" sz="2000" b="1" dirty="0" smtClean="0">
                <a:latin typeface="Segoe Script" panose="030B0504020000000003" pitchFamily="66" charset="0"/>
              </a:rPr>
              <a:t>Adverbials of time and place</a:t>
            </a:r>
            <a:endParaRPr lang="en-GB" sz="2000" b="1" dirty="0">
              <a:latin typeface="Segoe Script" panose="030B0504020000000003" pitchFamily="66" charset="0"/>
            </a:endParaRPr>
          </a:p>
        </p:txBody>
      </p:sp>
      <p:sp>
        <p:nvSpPr>
          <p:cNvPr id="13" name="TextBox 12"/>
          <p:cNvSpPr txBox="1"/>
          <p:nvPr/>
        </p:nvSpPr>
        <p:spPr>
          <a:xfrm>
            <a:off x="2987824" y="531159"/>
            <a:ext cx="2016224" cy="707886"/>
          </a:xfrm>
          <a:prstGeom prst="rect">
            <a:avLst/>
          </a:prstGeom>
          <a:noFill/>
        </p:spPr>
        <p:txBody>
          <a:bodyPr wrap="square" rtlCol="0">
            <a:spAutoFit/>
          </a:bodyPr>
          <a:lstStyle/>
          <a:p>
            <a:pPr algn="ctr"/>
            <a:r>
              <a:rPr lang="en-GB" sz="2000" b="1" dirty="0" smtClean="0">
                <a:latin typeface="Segoe Script" panose="030B0504020000000003" pitchFamily="66" charset="0"/>
              </a:rPr>
              <a:t>Some short sentences</a:t>
            </a:r>
            <a:endParaRPr lang="en-GB" sz="2000" b="1" dirty="0">
              <a:latin typeface="Segoe Script" panose="030B0504020000000003" pitchFamily="66" charset="0"/>
            </a:endParaRPr>
          </a:p>
        </p:txBody>
      </p:sp>
      <p:sp>
        <p:nvSpPr>
          <p:cNvPr id="14" name="TextBox 13"/>
          <p:cNvSpPr txBox="1"/>
          <p:nvPr/>
        </p:nvSpPr>
        <p:spPr>
          <a:xfrm>
            <a:off x="1547664" y="5263026"/>
            <a:ext cx="2016224" cy="400110"/>
          </a:xfrm>
          <a:prstGeom prst="rect">
            <a:avLst/>
          </a:prstGeom>
          <a:noFill/>
        </p:spPr>
        <p:txBody>
          <a:bodyPr wrap="square" rtlCol="0">
            <a:spAutoFit/>
          </a:bodyPr>
          <a:lstStyle/>
          <a:p>
            <a:pPr algn="ctr"/>
            <a:r>
              <a:rPr lang="en-GB" sz="2000" b="1" dirty="0" smtClean="0">
                <a:latin typeface="Segoe Script" panose="030B0504020000000003" pitchFamily="66" charset="0"/>
              </a:rPr>
              <a:t>Repetition</a:t>
            </a:r>
            <a:endParaRPr lang="en-GB" sz="2000" b="1" dirty="0">
              <a:latin typeface="Segoe Script" panose="030B0504020000000003" pitchFamily="66" charset="0"/>
            </a:endParaRPr>
          </a:p>
        </p:txBody>
      </p:sp>
      <p:sp>
        <p:nvSpPr>
          <p:cNvPr id="15" name="TextBox 14"/>
          <p:cNvSpPr txBox="1"/>
          <p:nvPr/>
        </p:nvSpPr>
        <p:spPr>
          <a:xfrm>
            <a:off x="428058" y="3843483"/>
            <a:ext cx="2016224" cy="400110"/>
          </a:xfrm>
          <a:prstGeom prst="rect">
            <a:avLst/>
          </a:prstGeom>
          <a:noFill/>
        </p:spPr>
        <p:txBody>
          <a:bodyPr wrap="square" rtlCol="0">
            <a:spAutoFit/>
          </a:bodyPr>
          <a:lstStyle/>
          <a:p>
            <a:pPr algn="ctr"/>
            <a:r>
              <a:rPr lang="en-GB" sz="2000" b="1" dirty="0" smtClean="0">
                <a:latin typeface="Segoe Script" panose="030B0504020000000003" pitchFamily="66" charset="0"/>
              </a:rPr>
              <a:t>Adverbs</a:t>
            </a:r>
            <a:endParaRPr lang="en-GB" sz="2000" b="1" dirty="0">
              <a:latin typeface="Segoe Script" panose="030B0504020000000003" pitchFamily="66" charset="0"/>
            </a:endParaRPr>
          </a:p>
        </p:txBody>
      </p:sp>
    </p:spTree>
    <p:extLst>
      <p:ext uri="{BB962C8B-B14F-4D97-AF65-F5344CB8AC3E}">
        <p14:creationId xmlns:p14="http://schemas.microsoft.com/office/powerpoint/2010/main" val="55506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9" grpId="0"/>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030" t="29129" r="33438" b="18266"/>
          <a:stretch/>
        </p:blipFill>
        <p:spPr bwMode="auto">
          <a:xfrm>
            <a:off x="2276619" y="2014537"/>
            <a:ext cx="2052356" cy="287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64562" y="2456892"/>
            <a:ext cx="405045" cy="121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6" name="Rectangle 5"/>
          <p:cNvSpPr/>
          <p:nvPr/>
        </p:nvSpPr>
        <p:spPr>
          <a:xfrm>
            <a:off x="3077503" y="3996063"/>
            <a:ext cx="684407" cy="121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7" name="Rectangle 6"/>
          <p:cNvSpPr/>
          <p:nvPr/>
        </p:nvSpPr>
        <p:spPr>
          <a:xfrm>
            <a:off x="3073334" y="3226477"/>
            <a:ext cx="405045" cy="121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8" name="Rectangle 7"/>
          <p:cNvSpPr/>
          <p:nvPr/>
        </p:nvSpPr>
        <p:spPr>
          <a:xfrm>
            <a:off x="3111871" y="4614560"/>
            <a:ext cx="933572" cy="121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5" name="Rectangle 4"/>
          <p:cNvSpPr/>
          <p:nvPr/>
        </p:nvSpPr>
        <p:spPr>
          <a:xfrm>
            <a:off x="4328972" y="2171446"/>
            <a:ext cx="2000869" cy="507831"/>
          </a:xfrm>
          <a:prstGeom prst="rect">
            <a:avLst/>
          </a:prstGeom>
        </p:spPr>
        <p:txBody>
          <a:bodyPr wrap="none">
            <a:spAutoFit/>
          </a:bodyPr>
          <a:lstStyle/>
          <a:p>
            <a:r>
              <a:rPr lang="en-GB" sz="1350" b="1" dirty="0">
                <a:latin typeface="Segoe Script" panose="020B0504020000000003" pitchFamily="34" charset="0"/>
              </a:rPr>
              <a:t>What am I writing?</a:t>
            </a:r>
          </a:p>
          <a:p>
            <a:r>
              <a:rPr lang="en-GB" sz="1350" b="1" dirty="0">
                <a:solidFill>
                  <a:srgbClr val="FF0000"/>
                </a:solidFill>
                <a:latin typeface="Segoe Script" panose="020B0504020000000003" pitchFamily="34" charset="0"/>
              </a:rPr>
              <a:t>A </a:t>
            </a:r>
            <a:r>
              <a:rPr lang="en-GB" sz="1350" b="1" dirty="0" smtClean="0">
                <a:solidFill>
                  <a:srgbClr val="FF0000"/>
                </a:solidFill>
                <a:latin typeface="Segoe Script" panose="020B0504020000000003" pitchFamily="34" charset="0"/>
              </a:rPr>
              <a:t>narrative story.</a:t>
            </a:r>
            <a:endParaRPr lang="en-GB" sz="1350" b="1" dirty="0">
              <a:solidFill>
                <a:srgbClr val="FF0000"/>
              </a:solidFill>
              <a:latin typeface="Segoe Script" panose="020B0504020000000003" pitchFamily="34" charset="0"/>
            </a:endParaRPr>
          </a:p>
        </p:txBody>
      </p:sp>
      <p:sp>
        <p:nvSpPr>
          <p:cNvPr id="9" name="Rectangle 8"/>
          <p:cNvSpPr/>
          <p:nvPr/>
        </p:nvSpPr>
        <p:spPr>
          <a:xfrm>
            <a:off x="4275095" y="2901274"/>
            <a:ext cx="3332472" cy="507831"/>
          </a:xfrm>
          <a:prstGeom prst="rect">
            <a:avLst/>
          </a:prstGeom>
        </p:spPr>
        <p:txBody>
          <a:bodyPr wrap="square">
            <a:spAutoFit/>
          </a:bodyPr>
          <a:lstStyle/>
          <a:p>
            <a:r>
              <a:rPr lang="en-GB" sz="1350" b="1" dirty="0">
                <a:latin typeface="Segoe Script" panose="020B0504020000000003" pitchFamily="34" charset="0"/>
              </a:rPr>
              <a:t>Who am I writing it for?</a:t>
            </a:r>
          </a:p>
          <a:p>
            <a:r>
              <a:rPr lang="en-GB" sz="1350" b="1" dirty="0" smtClean="0">
                <a:solidFill>
                  <a:srgbClr val="FF0000"/>
                </a:solidFill>
                <a:latin typeface="Segoe Script" panose="020B0504020000000003" pitchFamily="34" charset="0"/>
              </a:rPr>
              <a:t>Other Year 6 children.</a:t>
            </a:r>
            <a:endParaRPr lang="en-GB" sz="1350" b="1" dirty="0">
              <a:solidFill>
                <a:srgbClr val="FF0000"/>
              </a:solidFill>
              <a:latin typeface="Segoe Script" panose="020B0504020000000003" pitchFamily="34" charset="0"/>
            </a:endParaRPr>
          </a:p>
        </p:txBody>
      </p:sp>
      <p:sp>
        <p:nvSpPr>
          <p:cNvPr id="10" name="Rectangle 9"/>
          <p:cNvSpPr/>
          <p:nvPr/>
        </p:nvSpPr>
        <p:spPr>
          <a:xfrm>
            <a:off x="4328973" y="3672028"/>
            <a:ext cx="3625105" cy="507831"/>
          </a:xfrm>
          <a:prstGeom prst="rect">
            <a:avLst/>
          </a:prstGeom>
        </p:spPr>
        <p:txBody>
          <a:bodyPr wrap="square">
            <a:spAutoFit/>
          </a:bodyPr>
          <a:lstStyle/>
          <a:p>
            <a:r>
              <a:rPr lang="en-GB" sz="1350" b="1" dirty="0">
                <a:latin typeface="Segoe Script" panose="020B0504020000000003" pitchFamily="34" charset="0"/>
              </a:rPr>
              <a:t>Why am I writing it?</a:t>
            </a:r>
          </a:p>
          <a:p>
            <a:r>
              <a:rPr lang="en-GB" sz="1350" b="1" dirty="0">
                <a:solidFill>
                  <a:srgbClr val="FF0000"/>
                </a:solidFill>
                <a:latin typeface="Segoe Script" panose="020B0504020000000003" pitchFamily="34" charset="0"/>
              </a:rPr>
              <a:t>To </a:t>
            </a:r>
            <a:r>
              <a:rPr lang="en-GB" sz="1350" b="1" dirty="0" smtClean="0">
                <a:solidFill>
                  <a:srgbClr val="FF0000"/>
                </a:solidFill>
                <a:latin typeface="Segoe Script" panose="020B0504020000000003" pitchFamily="34" charset="0"/>
              </a:rPr>
              <a:t>entertain my audience.</a:t>
            </a:r>
            <a:endParaRPr lang="en-GB" sz="1350" b="1" dirty="0">
              <a:solidFill>
                <a:srgbClr val="FF0000"/>
              </a:solidFill>
              <a:latin typeface="Segoe Script" panose="020B0504020000000003" pitchFamily="34" charset="0"/>
            </a:endParaRPr>
          </a:p>
        </p:txBody>
      </p:sp>
      <p:sp>
        <p:nvSpPr>
          <p:cNvPr id="11" name="Rectangle 10"/>
          <p:cNvSpPr/>
          <p:nvPr/>
        </p:nvSpPr>
        <p:spPr>
          <a:xfrm>
            <a:off x="4328973" y="4406812"/>
            <a:ext cx="3672027" cy="715581"/>
          </a:xfrm>
          <a:prstGeom prst="rect">
            <a:avLst/>
          </a:prstGeom>
        </p:spPr>
        <p:txBody>
          <a:bodyPr wrap="square">
            <a:spAutoFit/>
          </a:bodyPr>
          <a:lstStyle/>
          <a:p>
            <a:pPr lvl="0"/>
            <a:r>
              <a:rPr lang="en-GB" sz="1350" b="1" dirty="0">
                <a:latin typeface="Segoe Script" panose="020B0504020000000003" pitchFamily="34" charset="0"/>
              </a:rPr>
              <a:t>What am I trying to do?</a:t>
            </a:r>
          </a:p>
          <a:p>
            <a:r>
              <a:rPr lang="en-GB" sz="1350" b="1" dirty="0">
                <a:solidFill>
                  <a:srgbClr val="FF0000"/>
                </a:solidFill>
                <a:latin typeface="Segoe Script" panose="020B0504020000000003" pitchFamily="34" charset="0"/>
              </a:rPr>
              <a:t>To </a:t>
            </a:r>
            <a:r>
              <a:rPr lang="en-GB" sz="1350" b="1" dirty="0" smtClean="0">
                <a:solidFill>
                  <a:srgbClr val="FF0000"/>
                </a:solidFill>
                <a:latin typeface="Segoe Script" panose="020B0504020000000003" pitchFamily="34" charset="0"/>
              </a:rPr>
              <a:t>create suspense and scare my readers.</a:t>
            </a:r>
            <a:endParaRPr lang="en-GB" sz="1350" b="1" dirty="0">
              <a:latin typeface="Segoe Script" panose="020B0504020000000003" pitchFamily="34" charset="0"/>
            </a:endParaRPr>
          </a:p>
        </p:txBody>
      </p:sp>
      <p:sp>
        <p:nvSpPr>
          <p:cNvPr id="12" name="Rectangle 11">
            <a:extLst>
              <a:ext uri="{FF2B5EF4-FFF2-40B4-BE49-F238E27FC236}">
                <a16:creationId xmlns:a16="http://schemas.microsoft.com/office/drawing/2014/main" id="{0F136778-4130-934E-AE69-083A0D384250}"/>
              </a:ext>
            </a:extLst>
          </p:cNvPr>
          <p:cNvSpPr/>
          <p:nvPr/>
        </p:nvSpPr>
        <p:spPr>
          <a:xfrm>
            <a:off x="1520661" y="1164876"/>
            <a:ext cx="6102678" cy="507831"/>
          </a:xfrm>
          <a:prstGeom prst="rect">
            <a:avLst/>
          </a:prstGeom>
        </p:spPr>
        <p:txBody>
          <a:bodyPr wrap="square">
            <a:spAutoFit/>
          </a:bodyPr>
          <a:lstStyle/>
          <a:p>
            <a:pPr algn="ctr"/>
            <a:r>
              <a:rPr lang="en-GB" sz="2700" b="1" dirty="0" smtClean="0">
                <a:latin typeface="Segoe Script" panose="030B0504020000000003" pitchFamily="66" charset="0"/>
              </a:rPr>
              <a:t>Our </a:t>
            </a:r>
            <a:r>
              <a:rPr lang="en-GB" sz="2700" b="1" dirty="0">
                <a:latin typeface="Segoe Script" panose="030B0504020000000003" pitchFamily="66" charset="0"/>
              </a:rPr>
              <a:t>TAPE grid…</a:t>
            </a:r>
            <a:endParaRPr lang="en-GB" sz="2700" dirty="0">
              <a:latin typeface="Segoe Script" panose="030B0504020000000003" pitchFamily="66" charset="0"/>
            </a:endParaRPr>
          </a:p>
        </p:txBody>
      </p:sp>
    </p:spTree>
    <p:extLst>
      <p:ext uri="{BB962C8B-B14F-4D97-AF65-F5344CB8AC3E}">
        <p14:creationId xmlns:p14="http://schemas.microsoft.com/office/powerpoint/2010/main" val="99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1929</TotalTime>
  <Words>2062</Words>
  <Application>Microsoft Office PowerPoint</Application>
  <PresentationFormat>On-screen Show (4:3)</PresentationFormat>
  <Paragraphs>353</Paragraphs>
  <Slides>70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70</vt:i4>
      </vt:variant>
    </vt:vector>
  </HeadingPairs>
  <TitlesOfParts>
    <vt:vector size="80" baseType="lpstr">
      <vt:lpstr>Arial</vt:lpstr>
      <vt:lpstr>Arial Black</vt:lpstr>
      <vt:lpstr>Calibri</vt:lpstr>
      <vt:lpstr>Comic Sans MS</vt:lpstr>
      <vt:lpstr>Sassoon Infant Rg</vt:lpstr>
      <vt:lpstr>Segoe Script</vt:lpstr>
      <vt:lpstr>Times New Roman</vt:lpstr>
      <vt:lpstr>Twinkl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Direct Speech</vt:lpstr>
      <vt:lpstr>“Please take care, my son!” cried the boy’s father, loudly.</vt:lpstr>
      <vt:lpstr>PowerPoint Presentation</vt:lpstr>
      <vt:lpstr>“What should I worry about?” the boy asked, anxiously.</vt:lpstr>
      <vt:lpstr>“What should I worry about?” the boy asked, anxiously.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hometeacher</dc:creator>
  <cp:lastModifiedBy>Fitzpatrick, Patrick</cp:lastModifiedBy>
  <cp:revision>209</cp:revision>
  <cp:lastPrinted>2019-01-30T16:46:28Z</cp:lastPrinted>
  <dcterms:created xsi:type="dcterms:W3CDTF">2017-11-06T19:20:49Z</dcterms:created>
  <dcterms:modified xsi:type="dcterms:W3CDTF">2021-03-30T18:44:02Z</dcterms:modified>
</cp:coreProperties>
</file>