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BDB2F-694B-49C6-A576-FEE743EACF7B}" type="datetimeFigureOut">
              <a:rPr lang="en-GB" smtClean="0"/>
              <a:pPr/>
              <a:t>18/03/2021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9BD14E-B4ED-4518-98C8-93AD2131FBF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908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9BD14E-B4ED-4518-98C8-93AD2131FBFF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178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C8-0A00-4550-A523-BD5F70EB30A5}" type="datetimeFigureOut">
              <a:rPr lang="en-GB" smtClean="0"/>
              <a:pPr/>
              <a:t>18/03/2021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246B-1364-493B-B519-21FA747792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C8-0A00-4550-A523-BD5F70EB30A5}" type="datetimeFigureOut">
              <a:rPr lang="en-GB" smtClean="0"/>
              <a:pPr/>
              <a:t>18/03/2021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246B-1364-493B-B519-21FA747792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C8-0A00-4550-A523-BD5F70EB30A5}" type="datetimeFigureOut">
              <a:rPr lang="en-GB" smtClean="0"/>
              <a:pPr/>
              <a:t>18/03/2021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246B-1364-493B-B519-21FA747792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C8-0A00-4550-A523-BD5F70EB30A5}" type="datetimeFigureOut">
              <a:rPr lang="en-GB" smtClean="0"/>
              <a:pPr/>
              <a:t>18/03/2021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246B-1364-493B-B519-21FA747792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C8-0A00-4550-A523-BD5F70EB30A5}" type="datetimeFigureOut">
              <a:rPr lang="en-GB" smtClean="0"/>
              <a:pPr/>
              <a:t>18/03/2021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246B-1364-493B-B519-21FA747792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C8-0A00-4550-A523-BD5F70EB30A5}" type="datetimeFigureOut">
              <a:rPr lang="en-GB" smtClean="0"/>
              <a:pPr/>
              <a:t>18/03/2021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246B-1364-493B-B519-21FA747792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C8-0A00-4550-A523-BD5F70EB30A5}" type="datetimeFigureOut">
              <a:rPr lang="en-GB" smtClean="0"/>
              <a:pPr/>
              <a:t>18/03/2021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246B-1364-493B-B519-21FA747792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C8-0A00-4550-A523-BD5F70EB30A5}" type="datetimeFigureOut">
              <a:rPr lang="en-GB" smtClean="0"/>
              <a:pPr/>
              <a:t>18/03/2021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246B-1364-493B-B519-21FA747792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C8-0A00-4550-A523-BD5F70EB30A5}" type="datetimeFigureOut">
              <a:rPr lang="en-GB" smtClean="0"/>
              <a:pPr/>
              <a:t>18/03/2021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246B-1364-493B-B519-21FA747792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C8-0A00-4550-A523-BD5F70EB30A5}" type="datetimeFigureOut">
              <a:rPr lang="en-GB" smtClean="0"/>
              <a:pPr/>
              <a:t>18/03/2021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246B-1364-493B-B519-21FA747792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A0C8-0A00-4550-A523-BD5F70EB30A5}" type="datetimeFigureOut">
              <a:rPr lang="en-GB" smtClean="0"/>
              <a:pPr/>
              <a:t>18/03/2021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D246B-1364-493B-B519-21FA747792F5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5A0C8-0A00-4550-A523-BD5F70EB30A5}" type="datetimeFigureOut">
              <a:rPr lang="en-GB" smtClean="0"/>
              <a:pPr/>
              <a:t>18/03/2021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D246B-1364-493B-B519-21FA747792F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ature/life/Asian_Elephant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kive.org/lion-tailed-macaque/macaca-silenus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animals.nationalgeographic.com/animals/mammals/asian-lion/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3.xml"/><Relationship Id="rId7" Type="http://schemas.openxmlformats.org/officeDocument/2006/relationships/slide" Target="slide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10.xml"/><Relationship Id="rId4" Type="http://schemas.openxmlformats.org/officeDocument/2006/relationships/slide" Target="slide8.xml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itchmo/398448972/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hyperlink" Target="http://animals.nationalgeographic.com/animals/mammals/bengal-tige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animals.nationalgeographic.com/animals/reptiles/king-cobra/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india-wildlife.net/tigers-in-india/gifs/tiger-wildlife-in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628800"/>
            <a:ext cx="3435674" cy="295232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547664" y="404664"/>
            <a:ext cx="56060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WILDLIFE IN INDIA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39752" y="5157192"/>
            <a:ext cx="434330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Let’s explore……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>
          <a:xfrm>
            <a:off x="7452320" y="5949280"/>
            <a:ext cx="1008112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4832" y="187706"/>
            <a:ext cx="47965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Indian Elephant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http://cdn2.arkive.org/media/D4/D4D0D604-8480-4B34-ADA2-E285C72BC5EB/Presentation.Large/Indian-elephant-cow-and-cal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818" y="980728"/>
            <a:ext cx="6191250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5840" y="5103994"/>
            <a:ext cx="89051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The Indian elephant is smaller than the </a:t>
            </a:r>
            <a:r>
              <a:rPr lang="en-GB" dirty="0">
                <a:solidFill>
                  <a:schemeClr val="bg1"/>
                </a:solidFill>
                <a:latin typeface="Harcourt Maths Bold" pitchFamily="2" charset="0"/>
              </a:rPr>
              <a:t>A</a:t>
            </a:r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frican elephant (about 3m in height).</a:t>
            </a:r>
          </a:p>
          <a:p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It is dark grey in colour with patches of pink on its forehead, ears and the base</a:t>
            </a:r>
          </a:p>
          <a:p>
            <a:r>
              <a:rPr lang="en-GB" dirty="0">
                <a:solidFill>
                  <a:schemeClr val="bg1"/>
                </a:solidFill>
                <a:latin typeface="Harcourt Maths Bold" pitchFamily="2" charset="0"/>
              </a:rPr>
              <a:t>o</a:t>
            </a:r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f its trunk.</a:t>
            </a:r>
            <a:endParaRPr lang="en-GB" dirty="0">
              <a:solidFill>
                <a:schemeClr val="bg1"/>
              </a:solidFill>
              <a:latin typeface="Harcourt Maths Bold" pitchFamily="2" charset="0"/>
            </a:endParaRP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395536" y="6021288"/>
            <a:ext cx="720080" cy="70547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Arrow 4"/>
          <p:cNvSpPr/>
          <p:nvPr/>
        </p:nvSpPr>
        <p:spPr>
          <a:xfrm>
            <a:off x="6660232" y="5643347"/>
            <a:ext cx="2245327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82404" y="5932248"/>
            <a:ext cx="2400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Click </a:t>
            </a:r>
            <a:r>
              <a:rPr lang="en-GB" dirty="0" smtClean="0">
                <a:solidFill>
                  <a:schemeClr val="bg1"/>
                </a:solidFill>
                <a:hlinkClick r:id="rId5" action="ppaction://hlinksldjump"/>
              </a:rPr>
              <a:t>here</a:t>
            </a:r>
            <a:r>
              <a:rPr lang="en-GB" dirty="0" smtClean="0">
                <a:solidFill>
                  <a:schemeClr val="bg1"/>
                </a:solidFill>
              </a:rPr>
              <a:t> to find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 out more information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67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talecheerios.com/blog/wp-content/uploads/2010/10/indian-elepha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114675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>
            <a:hlinkClick r:id="rId3"/>
          </p:cNvPr>
          <p:cNvSpPr/>
          <p:nvPr/>
        </p:nvSpPr>
        <p:spPr>
          <a:xfrm>
            <a:off x="5148064" y="4293096"/>
            <a:ext cx="3744416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Click </a:t>
            </a:r>
            <a:r>
              <a:rPr lang="en-GB" dirty="0" err="1" smtClean="0">
                <a:solidFill>
                  <a:schemeClr val="bg1"/>
                </a:solidFill>
                <a:latin typeface="Harcourt Maths Bold" pitchFamily="2" charset="0"/>
                <a:hlinkClick r:id="rId3"/>
              </a:rPr>
              <a:t>click</a:t>
            </a:r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  <a:hlinkClick r:id="rId3"/>
              </a:rPr>
              <a:t> here</a:t>
            </a:r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 to find out  lots more about the Indian elephant.  You can listen to it trumpeting and watch a video of it meeting a cobra in the river!</a:t>
            </a:r>
            <a:endParaRPr lang="en-GB" dirty="0">
              <a:solidFill>
                <a:schemeClr val="bg1"/>
              </a:solidFill>
              <a:latin typeface="Harcourt Maths Bold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7904" y="764704"/>
            <a:ext cx="46563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>
                <a:solidFill>
                  <a:schemeClr val="bg1"/>
                </a:solidFill>
                <a:latin typeface="Harcourt Maths Bold" pitchFamily="2" charset="0"/>
              </a:rPr>
              <a:t>Did you know?</a:t>
            </a:r>
          </a:p>
          <a:p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Did you know that an elephant does not</a:t>
            </a:r>
          </a:p>
          <a:p>
            <a:r>
              <a:rPr lang="en-GB" dirty="0">
                <a:solidFill>
                  <a:schemeClr val="bg1"/>
                </a:solidFill>
                <a:latin typeface="Harcourt Maths Bold" pitchFamily="2" charset="0"/>
              </a:rPr>
              <a:t>u</a:t>
            </a:r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se its trunk to suck water up like using </a:t>
            </a:r>
          </a:p>
          <a:p>
            <a:r>
              <a:rPr lang="en-GB" dirty="0">
                <a:solidFill>
                  <a:schemeClr val="bg1"/>
                </a:solidFill>
                <a:latin typeface="Harcourt Maths Bold" pitchFamily="2" charset="0"/>
              </a:rPr>
              <a:t>a</a:t>
            </a:r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 straw but it sucks water into its trunk</a:t>
            </a:r>
          </a:p>
          <a:p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then  squirts it into its mouth!</a:t>
            </a:r>
            <a:endParaRPr lang="en-GB" dirty="0">
              <a:solidFill>
                <a:schemeClr val="bg1"/>
              </a:solidFill>
              <a:latin typeface="Harcourt Maths Bold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7903" y="2348880"/>
            <a:ext cx="54058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Elephants are hungry creatures  and spend</a:t>
            </a:r>
          </a:p>
          <a:p>
            <a:r>
              <a:rPr lang="en-GB" dirty="0">
                <a:solidFill>
                  <a:schemeClr val="bg1"/>
                </a:solidFill>
                <a:latin typeface="Harcourt Maths Bold" pitchFamily="2" charset="0"/>
              </a:rPr>
              <a:t>m</a:t>
            </a:r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ost of the day feeding on grass, tree bark,</a:t>
            </a:r>
          </a:p>
          <a:p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roots of plants and leaves.  Bananas and sugar</a:t>
            </a:r>
          </a:p>
          <a:p>
            <a:r>
              <a:rPr lang="en-GB" dirty="0">
                <a:solidFill>
                  <a:schemeClr val="bg1"/>
                </a:solidFill>
                <a:latin typeface="Harcourt Maths Bold" pitchFamily="2" charset="0"/>
              </a:rPr>
              <a:t>c</a:t>
            </a:r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ane are two of its favourite meals.</a:t>
            </a:r>
          </a:p>
          <a:p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It is also a thirsty creature and needs a long</a:t>
            </a:r>
          </a:p>
          <a:p>
            <a:r>
              <a:rPr lang="en-GB" dirty="0">
                <a:solidFill>
                  <a:schemeClr val="bg1"/>
                </a:solidFill>
                <a:latin typeface="Harcourt Maths Bold" pitchFamily="2" charset="0"/>
              </a:rPr>
              <a:t>d</a:t>
            </a:r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rink of water  at least once a day.</a:t>
            </a:r>
          </a:p>
        </p:txBody>
      </p:sp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323528" y="5661248"/>
            <a:ext cx="1080120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86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7846" y="116632"/>
            <a:ext cx="5226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Liontail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acaque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http://upload.wikimedia.org/wikipedia/commons/thumb/7/78/Lion-tailed_Macaque.jpg/220px-Lion-tailed_Macaq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9434"/>
            <a:ext cx="20955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71800" y="1340768"/>
            <a:ext cx="60751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This monkey is found in the evergreen forests of</a:t>
            </a:r>
          </a:p>
          <a:p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Kerala in SW India at a height of about 3,000  feet.  </a:t>
            </a:r>
          </a:p>
          <a:p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It has a grey mane, like a lion, and a tufted tail like a</a:t>
            </a:r>
          </a:p>
          <a:p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lion. The body is covered in sleek, black fur.</a:t>
            </a:r>
            <a:endParaRPr lang="en-GB" dirty="0">
              <a:solidFill>
                <a:schemeClr val="bg1"/>
              </a:solidFill>
              <a:latin typeface="Harcourt Maths Bold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5248" y="2661230"/>
            <a:ext cx="59732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Harcourt Maths Bold" pitchFamily="2" charset="0"/>
              </a:rPr>
              <a:t>In the wild, lion-tailed macaques </a:t>
            </a:r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eat fruits</a:t>
            </a:r>
            <a:r>
              <a:rPr lang="en-GB" dirty="0">
                <a:solidFill>
                  <a:schemeClr val="bg1"/>
                </a:solidFill>
                <a:latin typeface="Harcourt Maths Bold" pitchFamily="2" charset="0"/>
              </a:rPr>
              <a:t>, seeds, buds, leaves, insects, and small birds and mammals.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75248" y="3717032"/>
            <a:ext cx="5721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The </a:t>
            </a:r>
            <a:r>
              <a:rPr lang="en-GB" dirty="0" err="1" smtClean="0">
                <a:solidFill>
                  <a:schemeClr val="bg1"/>
                </a:solidFill>
                <a:latin typeface="Harcourt Maths Bold" pitchFamily="2" charset="0"/>
              </a:rPr>
              <a:t>Liontail</a:t>
            </a:r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 Macaque is listed as an endangered</a:t>
            </a:r>
          </a:p>
          <a:p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Species as it is only found in a small area of India.</a:t>
            </a:r>
            <a:endParaRPr lang="en-GB" dirty="0">
              <a:solidFill>
                <a:schemeClr val="bg1"/>
              </a:solidFill>
              <a:latin typeface="Harcourt Maths Bold" pitchFamily="2" charset="0"/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467544" y="5517232"/>
            <a:ext cx="1047750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>
            <a:off x="6084168" y="5373216"/>
            <a:ext cx="2412903" cy="14847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4168" y="5792442"/>
            <a:ext cx="2217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Click </a:t>
            </a:r>
            <a:r>
              <a:rPr lang="en-GB" dirty="0" smtClean="0">
                <a:solidFill>
                  <a:schemeClr val="bg1"/>
                </a:solidFill>
                <a:hlinkClick r:id="rId4" action="ppaction://hlinksldjump"/>
              </a:rPr>
              <a:t>here</a:t>
            </a:r>
            <a:r>
              <a:rPr lang="en-GB" dirty="0" smtClean="0">
                <a:solidFill>
                  <a:schemeClr val="bg1"/>
                </a:solidFill>
              </a:rPr>
              <a:t> find</a:t>
            </a:r>
          </a:p>
          <a:p>
            <a:r>
              <a:rPr lang="en-GB" dirty="0">
                <a:solidFill>
                  <a:schemeClr val="bg1"/>
                </a:solidFill>
              </a:rPr>
              <a:t>o</a:t>
            </a:r>
            <a:r>
              <a:rPr lang="en-GB" dirty="0" smtClean="0">
                <a:solidFill>
                  <a:schemeClr val="bg1"/>
                </a:solidFill>
              </a:rPr>
              <a:t>ut more information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16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pri.kyoto-u.ac.jp/hope/reports/19-009/lion-tailed-macaque-Valpa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748" y="4221088"/>
            <a:ext cx="82298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The main reason for the Macaque Monkeys becoming an endangered</a:t>
            </a:r>
          </a:p>
          <a:p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species is due to their loss of habitat.  They spend most of their lives</a:t>
            </a:r>
          </a:p>
          <a:p>
            <a:r>
              <a:rPr lang="en-GB" dirty="0">
                <a:solidFill>
                  <a:schemeClr val="bg1"/>
                </a:solidFill>
                <a:latin typeface="Harcourt Maths Bold" pitchFamily="2" charset="0"/>
              </a:rPr>
              <a:t>i</a:t>
            </a:r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n the tree tops and rarely come to ground level.  However, much </a:t>
            </a:r>
          </a:p>
          <a:p>
            <a:r>
              <a:rPr lang="en-GB" dirty="0">
                <a:solidFill>
                  <a:schemeClr val="bg1"/>
                </a:solidFill>
                <a:latin typeface="Harcourt Maths Bold" pitchFamily="2" charset="0"/>
              </a:rPr>
              <a:t>o</a:t>
            </a:r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f the forest which they need as a home is being destroyed to make way</a:t>
            </a:r>
          </a:p>
          <a:p>
            <a:r>
              <a:rPr lang="en-GB" dirty="0">
                <a:solidFill>
                  <a:schemeClr val="bg1"/>
                </a:solidFill>
                <a:latin typeface="Harcourt Maths Bold" pitchFamily="2" charset="0"/>
              </a:rPr>
              <a:t>t</a:t>
            </a:r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ea, coffee and teak plantations.</a:t>
            </a:r>
            <a:endParaRPr lang="en-GB" dirty="0">
              <a:solidFill>
                <a:schemeClr val="bg1"/>
              </a:solidFill>
              <a:latin typeface="Harcourt Maths Bold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868144" y="5373216"/>
            <a:ext cx="2448272" cy="14029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bg1"/>
                </a:solidFill>
              </a:rPr>
              <a:t>If you would like to see more photographs and videos of the Macaque Monkey – </a:t>
            </a:r>
          </a:p>
          <a:p>
            <a:r>
              <a:rPr lang="en-GB" dirty="0">
                <a:solidFill>
                  <a:schemeClr val="bg1"/>
                </a:solidFill>
              </a:rPr>
              <a:t>c</a:t>
            </a:r>
            <a:r>
              <a:rPr lang="en-GB" dirty="0" smtClean="0">
                <a:solidFill>
                  <a:schemeClr val="bg1"/>
                </a:solidFill>
              </a:rPr>
              <a:t>lick </a:t>
            </a:r>
            <a:r>
              <a:rPr lang="en-GB" dirty="0" err="1" smtClean="0">
                <a:solidFill>
                  <a:schemeClr val="bg1"/>
                </a:solidFill>
                <a:hlinkClick r:id="rId3"/>
              </a:rPr>
              <a:t>click</a:t>
            </a:r>
            <a:r>
              <a:rPr lang="en-GB" dirty="0" smtClean="0">
                <a:solidFill>
                  <a:schemeClr val="bg1"/>
                </a:solidFill>
                <a:hlinkClick r:id="rId3"/>
              </a:rPr>
              <a:t> here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Action Button: Home 3">
            <a:hlinkClick r:id="rId4" action="ppaction://hlinksldjump" highlightClick="1"/>
          </p:cNvPr>
          <p:cNvSpPr/>
          <p:nvPr/>
        </p:nvSpPr>
        <p:spPr>
          <a:xfrm>
            <a:off x="395536" y="5698416"/>
            <a:ext cx="936104" cy="97094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05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4505" y="188640"/>
            <a:ext cx="35269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Asiatic Lion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 descr="http://wwf.worldwildlife.org/images/friendraiser_uploads/1040.818466426.cust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4238"/>
            <a:ext cx="2821036" cy="295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63888" y="1194238"/>
            <a:ext cx="50437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The Asiatic Lion is an endangered species.</a:t>
            </a:r>
          </a:p>
          <a:p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Only 400 exist in the forests of a small part </a:t>
            </a:r>
          </a:p>
          <a:p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of India called Gujarat.</a:t>
            </a:r>
            <a:endParaRPr lang="en-GB" dirty="0">
              <a:solidFill>
                <a:schemeClr val="bg1"/>
              </a:solidFill>
              <a:latin typeface="Harcourt Maths Bold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3887" y="2348492"/>
            <a:ext cx="5199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They are smaller and lighter than the African</a:t>
            </a:r>
          </a:p>
          <a:p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Lions but equally aggressive.</a:t>
            </a:r>
            <a:endParaRPr lang="en-GB" dirty="0">
              <a:solidFill>
                <a:schemeClr val="bg1"/>
              </a:solidFill>
              <a:latin typeface="Harcourt Maths Bold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3429000"/>
            <a:ext cx="4720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They feed on deer, antelope and gazelle.</a:t>
            </a:r>
            <a:endParaRPr lang="en-GB" dirty="0">
              <a:solidFill>
                <a:schemeClr val="bg1"/>
              </a:solidFill>
              <a:latin typeface="Harcourt Maths Bold" pitchFamily="2" charset="0"/>
            </a:endParaRPr>
          </a:p>
        </p:txBody>
      </p:sp>
      <p:sp>
        <p:nvSpPr>
          <p:cNvPr id="6" name="Action Button: Home 5">
            <a:hlinkClick r:id="rId3" action="ppaction://hlinksldjump" highlightClick="1"/>
          </p:cNvPr>
          <p:cNvSpPr/>
          <p:nvPr/>
        </p:nvSpPr>
        <p:spPr>
          <a:xfrm>
            <a:off x="467544" y="5229200"/>
            <a:ext cx="1296144" cy="12241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>
            <a:off x="6387383" y="5085184"/>
            <a:ext cx="2376261" cy="1512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356603" y="5446094"/>
            <a:ext cx="2217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Click </a:t>
            </a:r>
            <a:r>
              <a:rPr lang="en-GB" dirty="0" smtClean="0">
                <a:solidFill>
                  <a:schemeClr val="bg1"/>
                </a:solidFill>
                <a:hlinkClick r:id="rId4" action="ppaction://hlinksldjump"/>
              </a:rPr>
              <a:t>here</a:t>
            </a:r>
            <a:r>
              <a:rPr lang="en-GB" dirty="0" smtClean="0">
                <a:solidFill>
                  <a:schemeClr val="bg1"/>
                </a:solidFill>
              </a:rPr>
              <a:t> to find</a:t>
            </a:r>
          </a:p>
          <a:p>
            <a:r>
              <a:rPr lang="en-GB" dirty="0">
                <a:solidFill>
                  <a:schemeClr val="bg1"/>
                </a:solidFill>
              </a:rPr>
              <a:t>o</a:t>
            </a:r>
            <a:r>
              <a:rPr lang="en-GB" dirty="0" smtClean="0">
                <a:solidFill>
                  <a:schemeClr val="bg1"/>
                </a:solidFill>
              </a:rPr>
              <a:t>ut more information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87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652120" y="4797152"/>
            <a:ext cx="2592288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5390" y="4917067"/>
            <a:ext cx="26772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To see more photographs, 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videos and information</a:t>
            </a:r>
          </a:p>
          <a:p>
            <a:r>
              <a:rPr lang="en-GB" dirty="0">
                <a:solidFill>
                  <a:schemeClr val="bg1"/>
                </a:solidFill>
              </a:rPr>
              <a:t>a</a:t>
            </a:r>
            <a:r>
              <a:rPr lang="en-GB" dirty="0" smtClean="0">
                <a:solidFill>
                  <a:schemeClr val="bg1"/>
                </a:solidFill>
              </a:rPr>
              <a:t>bout this endangered</a:t>
            </a:r>
          </a:p>
          <a:p>
            <a:r>
              <a:rPr lang="en-GB" dirty="0">
                <a:solidFill>
                  <a:schemeClr val="bg1"/>
                </a:solidFill>
              </a:rPr>
              <a:t>a</a:t>
            </a:r>
            <a:r>
              <a:rPr lang="en-GB" dirty="0" smtClean="0">
                <a:solidFill>
                  <a:schemeClr val="bg1"/>
                </a:solidFill>
              </a:rPr>
              <a:t>nimal, </a:t>
            </a:r>
            <a:r>
              <a:rPr lang="en-GB" dirty="0" smtClean="0">
                <a:solidFill>
                  <a:schemeClr val="bg1"/>
                </a:solidFill>
                <a:hlinkClick r:id="rId2"/>
              </a:rPr>
              <a:t>click here</a:t>
            </a:r>
            <a:r>
              <a:rPr lang="en-GB" dirty="0" smtClean="0">
                <a:solidFill>
                  <a:schemeClr val="bg1"/>
                </a:solidFill>
              </a:rPr>
              <a:t> here</a:t>
            </a:r>
          </a:p>
        </p:txBody>
      </p:sp>
      <p:pic>
        <p:nvPicPr>
          <p:cNvPr id="11266" name="Picture 2" descr="http://4.bp.blogspot.com/-qTj1FiXzv5M/TjfFF2H3RQI/AAAAAAAAA5Y/yXaZP4AVikQ/s1600/01-08-2011-7825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ction Button: Home 4">
            <a:hlinkClick r:id="rId4" action="ppaction://hlinksldjump" highlightClick="1"/>
          </p:cNvPr>
          <p:cNvSpPr/>
          <p:nvPr/>
        </p:nvSpPr>
        <p:spPr>
          <a:xfrm>
            <a:off x="755576" y="5013176"/>
            <a:ext cx="1080120" cy="122413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364088" y="1154979"/>
            <a:ext cx="347582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Asiatic Lions live in a group</a:t>
            </a:r>
          </a:p>
          <a:p>
            <a:r>
              <a:rPr lang="en-GB" dirty="0">
                <a:solidFill>
                  <a:schemeClr val="bg1"/>
                </a:solidFill>
                <a:latin typeface="Harcourt Maths Bold" pitchFamily="2" charset="0"/>
              </a:rPr>
              <a:t>c</a:t>
            </a:r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alled a pride.  They move</a:t>
            </a:r>
          </a:p>
          <a:p>
            <a:r>
              <a:rPr lang="en-GB" dirty="0">
                <a:solidFill>
                  <a:schemeClr val="bg1"/>
                </a:solidFill>
                <a:latin typeface="Harcourt Maths Bold" pitchFamily="2" charset="0"/>
              </a:rPr>
              <a:t>a</a:t>
            </a:r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round together looking</a:t>
            </a:r>
          </a:p>
          <a:p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for food but much of the</a:t>
            </a:r>
          </a:p>
          <a:p>
            <a:r>
              <a:rPr lang="en-GB" dirty="0">
                <a:solidFill>
                  <a:schemeClr val="bg1"/>
                </a:solidFill>
                <a:latin typeface="Harcourt Maths Bold" pitchFamily="2" charset="0"/>
              </a:rPr>
              <a:t>f</a:t>
            </a:r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orest which provided them</a:t>
            </a:r>
          </a:p>
          <a:p>
            <a:r>
              <a:rPr lang="en-GB" dirty="0">
                <a:solidFill>
                  <a:schemeClr val="bg1"/>
                </a:solidFill>
                <a:latin typeface="Harcourt Maths Bold" pitchFamily="2" charset="0"/>
              </a:rPr>
              <a:t>w</a:t>
            </a:r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ith food has been destroyed</a:t>
            </a:r>
          </a:p>
          <a:p>
            <a:r>
              <a:rPr lang="en-GB" dirty="0">
                <a:solidFill>
                  <a:schemeClr val="bg1"/>
                </a:solidFill>
                <a:latin typeface="Harcourt Maths Bold" pitchFamily="2" charset="0"/>
              </a:rPr>
              <a:t>t</a:t>
            </a:r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o make way for towns and</a:t>
            </a:r>
          </a:p>
          <a:p>
            <a:r>
              <a:rPr lang="en-GB" dirty="0">
                <a:solidFill>
                  <a:schemeClr val="bg1"/>
                </a:solidFill>
                <a:latin typeface="Harcourt Maths Bold" pitchFamily="2" charset="0"/>
              </a:rPr>
              <a:t>f</a:t>
            </a:r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arms. This is why they are</a:t>
            </a:r>
          </a:p>
          <a:p>
            <a:r>
              <a:rPr lang="en-GB" dirty="0">
                <a:solidFill>
                  <a:schemeClr val="bg1"/>
                </a:solidFill>
                <a:latin typeface="Harcourt Maths Bold" pitchFamily="2" charset="0"/>
              </a:rPr>
              <a:t>b</a:t>
            </a:r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ecoming an endangered </a:t>
            </a:r>
          </a:p>
          <a:p>
            <a:r>
              <a:rPr lang="en-GB" dirty="0">
                <a:solidFill>
                  <a:schemeClr val="bg1"/>
                </a:solidFill>
                <a:latin typeface="Harcourt Maths Bold" pitchFamily="2" charset="0"/>
              </a:rPr>
              <a:t>s</a:t>
            </a:r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pecies.</a:t>
            </a:r>
            <a:endParaRPr lang="en-GB" dirty="0">
              <a:solidFill>
                <a:schemeClr val="bg1"/>
              </a:solidFill>
              <a:latin typeface="Harcourt Maths 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43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8" name="Picture 12" descr="http://indiasendangered.com/wp-content/uploads/2012/01/Tigers-T1-and-cub-by-R.-Sreenivas-Murthy-via-The-Hind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1628" y="1124744"/>
            <a:ext cx="5772371" cy="324922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412776"/>
            <a:ext cx="337162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Can you find out which </a:t>
            </a:r>
          </a:p>
          <a:p>
            <a:r>
              <a:rPr lang="en-GB" sz="2400" dirty="0" smtClean="0"/>
              <a:t>wild animals live in India?</a:t>
            </a:r>
          </a:p>
          <a:p>
            <a:r>
              <a:rPr lang="en-GB" sz="2400" dirty="0" smtClean="0"/>
              <a:t>Which part of India do</a:t>
            </a:r>
          </a:p>
          <a:p>
            <a:r>
              <a:rPr lang="en-GB" sz="2400" dirty="0" smtClean="0"/>
              <a:t> they live in?</a:t>
            </a:r>
          </a:p>
          <a:p>
            <a:r>
              <a:rPr lang="en-GB" sz="2400" dirty="0" smtClean="0"/>
              <a:t>What  is their habitat?</a:t>
            </a:r>
          </a:p>
          <a:p>
            <a:r>
              <a:rPr lang="en-GB" sz="2400" dirty="0" smtClean="0"/>
              <a:t>Can you find out any</a:t>
            </a:r>
          </a:p>
          <a:p>
            <a:r>
              <a:rPr lang="en-GB" sz="2400" dirty="0" smtClean="0"/>
              <a:t>other information about </a:t>
            </a:r>
          </a:p>
          <a:p>
            <a:r>
              <a:rPr lang="en-GB" sz="2400" dirty="0" smtClean="0"/>
              <a:t>them?</a:t>
            </a:r>
          </a:p>
          <a:p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476672"/>
            <a:ext cx="26619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This is your task…….</a:t>
            </a:r>
            <a:endParaRPr lang="en-GB" sz="2400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82" y="4725144"/>
            <a:ext cx="7664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FF00"/>
                </a:solidFill>
              </a:rPr>
              <a:t>Record any information  you find in your Ideas Book and use it to help you with your </a:t>
            </a:r>
            <a:r>
              <a:rPr lang="en-GB" sz="2400" dirty="0" smtClean="0">
                <a:solidFill>
                  <a:srgbClr val="FF0000"/>
                </a:solidFill>
              </a:rPr>
              <a:t>next task </a:t>
            </a:r>
            <a:r>
              <a:rPr lang="en-GB" sz="2400" dirty="0" smtClean="0">
                <a:solidFill>
                  <a:srgbClr val="FFFF00"/>
                </a:solidFill>
              </a:rPr>
              <a:t>which is writing an article about ‘Wildlife in India’ in your Topic Books.</a:t>
            </a:r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7668344" y="6021288"/>
            <a:ext cx="936104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ction Button: Back or Previous 12">
            <a:hlinkClick r:id="" action="ppaction://hlinkshowjump?jump=previousslide" highlightClick="1"/>
          </p:cNvPr>
          <p:cNvSpPr/>
          <p:nvPr/>
        </p:nvSpPr>
        <p:spPr>
          <a:xfrm>
            <a:off x="251520" y="6021288"/>
            <a:ext cx="1080120" cy="62068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media.io/illustrations/India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9384" y="0"/>
            <a:ext cx="5544616" cy="661237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60648"/>
            <a:ext cx="32129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This is your HOME page.</a:t>
            </a:r>
          </a:p>
          <a:p>
            <a:r>
              <a:rPr lang="en-GB" sz="2400" dirty="0" smtClean="0"/>
              <a:t>Whenever you click</a:t>
            </a:r>
          </a:p>
          <a:p>
            <a:endParaRPr lang="en-GB" sz="2400" dirty="0"/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1187624" y="1124744"/>
            <a:ext cx="720080" cy="72008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83568" y="1988840"/>
            <a:ext cx="19945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You will return</a:t>
            </a:r>
          </a:p>
          <a:p>
            <a:r>
              <a:rPr lang="en-GB" sz="2400" dirty="0"/>
              <a:t>t</a:t>
            </a:r>
            <a:r>
              <a:rPr lang="en-GB" sz="2400" dirty="0" smtClean="0"/>
              <a:t>o this page.</a:t>
            </a:r>
            <a:endParaRPr lang="en-GB" sz="2400" dirty="0"/>
          </a:p>
        </p:txBody>
      </p:sp>
      <p:sp>
        <p:nvSpPr>
          <p:cNvPr id="10" name="6-Point Star 9">
            <a:hlinkClick r:id="rId4" action="ppaction://hlinksldjump"/>
          </p:cNvPr>
          <p:cNvSpPr/>
          <p:nvPr/>
        </p:nvSpPr>
        <p:spPr>
          <a:xfrm>
            <a:off x="6372200" y="3429000"/>
            <a:ext cx="360040" cy="432048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6-Point Star 10">
            <a:hlinkClick r:id="rId5" action="ppaction://hlinksldjump"/>
          </p:cNvPr>
          <p:cNvSpPr/>
          <p:nvPr/>
        </p:nvSpPr>
        <p:spPr>
          <a:xfrm>
            <a:off x="5148064" y="3717032"/>
            <a:ext cx="360040" cy="432048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6-Point Star 11">
            <a:hlinkClick r:id="rId6" action="ppaction://hlinksldjump"/>
          </p:cNvPr>
          <p:cNvSpPr/>
          <p:nvPr/>
        </p:nvSpPr>
        <p:spPr>
          <a:xfrm>
            <a:off x="5148064" y="5157192"/>
            <a:ext cx="360040" cy="432048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6-Point Star 12">
            <a:hlinkClick r:id="rId7" action="ppaction://hlinksldjump"/>
          </p:cNvPr>
          <p:cNvSpPr/>
          <p:nvPr/>
        </p:nvSpPr>
        <p:spPr>
          <a:xfrm>
            <a:off x="4355976" y="2780928"/>
            <a:ext cx="360040" cy="432048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6-Point Star 13">
            <a:hlinkClick r:id="rId8" action="ppaction://hlinksldjump"/>
          </p:cNvPr>
          <p:cNvSpPr/>
          <p:nvPr/>
        </p:nvSpPr>
        <p:spPr>
          <a:xfrm>
            <a:off x="6300192" y="2420888"/>
            <a:ext cx="360040" cy="432048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6-Point Star 14">
            <a:hlinkClick r:id="rId9" action="ppaction://hlinksldjump"/>
          </p:cNvPr>
          <p:cNvSpPr/>
          <p:nvPr/>
        </p:nvSpPr>
        <p:spPr>
          <a:xfrm>
            <a:off x="8244408" y="2132856"/>
            <a:ext cx="360040" cy="432048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79512" y="3501008"/>
            <a:ext cx="28421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Let’s explore!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1520" y="4509120"/>
            <a:ext cx="31184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Click on a yellow star</a:t>
            </a:r>
          </a:p>
          <a:p>
            <a:r>
              <a:rPr lang="en-GB" sz="2400" dirty="0"/>
              <a:t>t</a:t>
            </a:r>
            <a:r>
              <a:rPr lang="en-GB" sz="2400" dirty="0" smtClean="0"/>
              <a:t>o start your journey…..</a:t>
            </a:r>
            <a:endParaRPr lang="en-GB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kalapa.k12.hi.us/Makalapa_Folder/HTML/adapt&amp;survive/jc/la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9797"/>
            <a:ext cx="21812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5615" y="116632"/>
            <a:ext cx="32310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Langur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Monkey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7172" y="3906732"/>
            <a:ext cx="41591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Harcourt Maths Bold" pitchFamily="2" charset="0"/>
              </a:rPr>
              <a:t>They are grey/yellowish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Harcourt Maths Bold" pitchFamily="2" charset="0"/>
              </a:rPr>
              <a:t>in  colour, with black  faces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Harcourt Maths Bold" pitchFamily="2" charset="0"/>
              </a:rPr>
              <a:t>and long tails.</a:t>
            </a:r>
            <a:endParaRPr lang="en-GB" sz="2400" dirty="0">
              <a:solidFill>
                <a:schemeClr val="bg1"/>
              </a:solidFill>
              <a:latin typeface="Harcourt Maths Bold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779" y="3951031"/>
            <a:ext cx="44116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Harcourt Roman Italic" pitchFamily="2" charset="0"/>
              </a:rPr>
              <a:t>They can do a standing jump of about 5 m – across the </a:t>
            </a:r>
          </a:p>
          <a:p>
            <a:r>
              <a:rPr lang="en-GB" sz="2400" dirty="0">
                <a:latin typeface="Harcourt Roman Italic" pitchFamily="2" charset="0"/>
              </a:rPr>
              <a:t>w</a:t>
            </a:r>
            <a:r>
              <a:rPr lang="en-GB" sz="2400" dirty="0" smtClean="0">
                <a:latin typeface="Harcourt Roman Italic" pitchFamily="2" charset="0"/>
              </a:rPr>
              <a:t>idth of a small river – and about 12m when coming</a:t>
            </a:r>
          </a:p>
          <a:p>
            <a:r>
              <a:rPr lang="en-GB" sz="2400" dirty="0">
                <a:latin typeface="Harcourt Roman Italic" pitchFamily="2" charset="0"/>
              </a:rPr>
              <a:t>d</a:t>
            </a:r>
            <a:r>
              <a:rPr lang="en-GB" sz="2400" dirty="0" smtClean="0">
                <a:latin typeface="Harcourt Roman Italic" pitchFamily="2" charset="0"/>
              </a:rPr>
              <a:t>own from a tree.</a:t>
            </a:r>
            <a:endParaRPr lang="en-GB" sz="2400" dirty="0">
              <a:latin typeface="Harcourt Roman Italic" pitchFamily="2" charset="0"/>
            </a:endParaRPr>
          </a:p>
        </p:txBody>
      </p:sp>
      <p:sp>
        <p:nvSpPr>
          <p:cNvPr id="7" name="Action Button: Home 6">
            <a:hlinkClick r:id="rId3" action="ppaction://hlinksldjump" highlightClick="1"/>
          </p:cNvPr>
          <p:cNvSpPr/>
          <p:nvPr/>
        </p:nvSpPr>
        <p:spPr>
          <a:xfrm>
            <a:off x="539552" y="6021288"/>
            <a:ext cx="720079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236779" y="952510"/>
            <a:ext cx="57457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Harcourt Maths Bold" pitchFamily="2" charset="0"/>
              </a:rPr>
              <a:t>The </a:t>
            </a:r>
            <a:r>
              <a:rPr lang="en-GB" sz="2400" dirty="0" err="1" smtClean="0">
                <a:solidFill>
                  <a:schemeClr val="bg1"/>
                </a:solidFill>
                <a:latin typeface="Harcourt Maths Bold" pitchFamily="2" charset="0"/>
              </a:rPr>
              <a:t>Langur</a:t>
            </a:r>
            <a:r>
              <a:rPr lang="en-GB" sz="2400" dirty="0" smtClean="0">
                <a:solidFill>
                  <a:schemeClr val="bg1"/>
                </a:solidFill>
                <a:latin typeface="Harcourt Maths Bold" pitchFamily="2" charset="0"/>
              </a:rPr>
              <a:t>  Monkey can live almost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Harcourt Maths Bold" pitchFamily="2" charset="0"/>
              </a:rPr>
              <a:t>anywhere in India as long as there </a:t>
            </a:r>
          </a:p>
          <a:p>
            <a:r>
              <a:rPr lang="en-GB" sz="2400" dirty="0">
                <a:solidFill>
                  <a:schemeClr val="bg1"/>
                </a:solidFill>
                <a:latin typeface="Harcourt Maths Bold" pitchFamily="2" charset="0"/>
              </a:rPr>
              <a:t>a</a:t>
            </a:r>
            <a:r>
              <a:rPr lang="en-GB" sz="2400" dirty="0" smtClean="0">
                <a:solidFill>
                  <a:schemeClr val="bg1"/>
                </a:solidFill>
                <a:latin typeface="Harcourt Maths Bold" pitchFamily="2" charset="0"/>
              </a:rPr>
              <a:t>re plenty of leaves!  Leaves form the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Harcourt Maths Bold" pitchFamily="2" charset="0"/>
              </a:rPr>
              <a:t>main part  of its diet, although it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Harcourt Maths Bold" pitchFamily="2" charset="0"/>
              </a:rPr>
              <a:t>also enjoys fruit, nuts and flowers.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Harcourt Maths Bold" pitchFamily="2" charset="0"/>
              </a:rPr>
              <a:t>Its  nickname is the ‘Leaf Monkey’.</a:t>
            </a:r>
            <a:endParaRPr lang="en-GB" sz="2400" dirty="0">
              <a:solidFill>
                <a:schemeClr val="bg1"/>
              </a:solidFill>
              <a:latin typeface="Harcourt Maths Bold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444208" y="5373216"/>
            <a:ext cx="2304256" cy="14847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6392835" y="5792442"/>
            <a:ext cx="2217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Click </a:t>
            </a:r>
            <a:r>
              <a:rPr lang="en-GB" dirty="0" smtClean="0">
                <a:solidFill>
                  <a:schemeClr val="bg1"/>
                </a:solidFill>
                <a:hlinkClick r:id="rId4" action="ppaction://hlinksldjump"/>
              </a:rPr>
              <a:t>here</a:t>
            </a:r>
            <a:r>
              <a:rPr lang="en-GB" dirty="0" smtClean="0">
                <a:solidFill>
                  <a:schemeClr val="bg1"/>
                </a:solidFill>
              </a:rPr>
              <a:t> to find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out more information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signbeep.designbeep.netdna-cdn.com/wp-content/uploads/2010/05/6.baby-anima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-4125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25235" y="3573016"/>
            <a:ext cx="45359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Langur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Monkey….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4452434"/>
            <a:ext cx="794345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Harcourt Maths Bold" pitchFamily="2" charset="0"/>
              </a:rPr>
              <a:t>….is considered to be a descendent of Hanuman, the </a:t>
            </a:r>
          </a:p>
          <a:p>
            <a:r>
              <a:rPr lang="en-GB" sz="2400" dirty="0">
                <a:solidFill>
                  <a:schemeClr val="bg1"/>
                </a:solidFill>
                <a:latin typeface="Harcourt Maths Bold" pitchFamily="2" charset="0"/>
              </a:rPr>
              <a:t>m</a:t>
            </a:r>
            <a:r>
              <a:rPr lang="en-GB" sz="2400" dirty="0" smtClean="0">
                <a:solidFill>
                  <a:schemeClr val="bg1"/>
                </a:solidFill>
                <a:latin typeface="Harcourt Maths Bold" pitchFamily="2" charset="0"/>
              </a:rPr>
              <a:t>onkey god,  one of the most important gods in the </a:t>
            </a:r>
          </a:p>
          <a:p>
            <a:r>
              <a:rPr lang="en-GB" sz="2400" dirty="0" smtClean="0">
                <a:solidFill>
                  <a:schemeClr val="bg1"/>
                </a:solidFill>
                <a:latin typeface="Harcourt Maths Bold" pitchFamily="2" charset="0"/>
              </a:rPr>
              <a:t>Hindu religion.  People in the city of Jodhpur feed</a:t>
            </a:r>
          </a:p>
          <a:p>
            <a:r>
              <a:rPr lang="en-GB" sz="2400" dirty="0">
                <a:solidFill>
                  <a:schemeClr val="bg1"/>
                </a:solidFill>
                <a:latin typeface="Harcourt Maths Bold" pitchFamily="2" charset="0"/>
              </a:rPr>
              <a:t>t</a:t>
            </a:r>
            <a:r>
              <a:rPr lang="en-GB" sz="2400" dirty="0" smtClean="0">
                <a:solidFill>
                  <a:schemeClr val="bg1"/>
                </a:solidFill>
                <a:latin typeface="Harcourt Maths Bold" pitchFamily="2" charset="0"/>
              </a:rPr>
              <a:t>he monkeys daily as they think it brings them ‘good</a:t>
            </a:r>
          </a:p>
          <a:p>
            <a:r>
              <a:rPr lang="en-GB" sz="2400" dirty="0">
                <a:solidFill>
                  <a:schemeClr val="bg1"/>
                </a:solidFill>
                <a:latin typeface="Harcourt Maths Bold" pitchFamily="2" charset="0"/>
              </a:rPr>
              <a:t>l</a:t>
            </a:r>
            <a:r>
              <a:rPr lang="en-GB" sz="2400" dirty="0" smtClean="0">
                <a:solidFill>
                  <a:schemeClr val="bg1"/>
                </a:solidFill>
                <a:latin typeface="Harcourt Maths Bold" pitchFamily="2" charset="0"/>
              </a:rPr>
              <a:t>uck’. Consequently, the </a:t>
            </a:r>
            <a:r>
              <a:rPr lang="en-GB" sz="2400" dirty="0" err="1" smtClean="0">
                <a:solidFill>
                  <a:schemeClr val="bg1"/>
                </a:solidFill>
                <a:latin typeface="Harcourt Maths Bold" pitchFamily="2" charset="0"/>
              </a:rPr>
              <a:t>Langur</a:t>
            </a:r>
            <a:r>
              <a:rPr lang="en-GB" sz="2400" dirty="0" smtClean="0">
                <a:solidFill>
                  <a:schemeClr val="bg1"/>
                </a:solidFill>
                <a:latin typeface="Harcourt Maths Bold" pitchFamily="2" charset="0"/>
              </a:rPr>
              <a:t> Monkeys in Jodhpur</a:t>
            </a:r>
          </a:p>
          <a:p>
            <a:r>
              <a:rPr lang="en-GB" sz="2400" dirty="0">
                <a:solidFill>
                  <a:schemeClr val="bg1"/>
                </a:solidFill>
                <a:latin typeface="Harcourt Maths Bold" pitchFamily="2" charset="0"/>
              </a:rPr>
              <a:t>a</a:t>
            </a:r>
            <a:r>
              <a:rPr lang="en-GB" sz="2400" dirty="0" smtClean="0">
                <a:solidFill>
                  <a:schemeClr val="bg1"/>
                </a:solidFill>
                <a:latin typeface="Harcourt Maths Bold" pitchFamily="2" charset="0"/>
              </a:rPr>
              <a:t>re quite fat!</a:t>
            </a:r>
            <a:endParaRPr lang="en-GB" sz="2400" dirty="0">
              <a:solidFill>
                <a:schemeClr val="bg1"/>
              </a:solidFill>
              <a:latin typeface="Harcourt Maths Bold" pitchFamily="2" charset="0"/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8338993" y="6093296"/>
            <a:ext cx="625495" cy="6674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179512" y="116632"/>
            <a:ext cx="792088" cy="72008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http://4.bp.blogspot.com/_cWcuJM9QIG4/TDgT8Zlc0hI/AAAAAAAABoQ/8rbWr7U8Xcg/s1600/hindu%2Bgod%2Blord%2Bhanuman%2Bwallpaper%2Bdownload+w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10" y="1774539"/>
            <a:ext cx="1847106" cy="2507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1410" y="1150059"/>
            <a:ext cx="1643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Hanuman -  the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Hindu  god.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02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.bp.blogspot.com/_W90V87w3sr8/TMbyfnBa7fI/AAAAAAAAAEE/c2Qk7tsdrw0/s1600/bengal+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552" y="374367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7504" y="159023"/>
            <a:ext cx="3783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Bengal Tiger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127" y="4725144"/>
            <a:ext cx="6575326" cy="2031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The Bengal Tiger is  a strong, powerful wild cat about 3m</a:t>
            </a:r>
          </a:p>
          <a:p>
            <a:r>
              <a:rPr lang="en-GB" dirty="0">
                <a:solidFill>
                  <a:schemeClr val="bg1"/>
                </a:solidFill>
                <a:latin typeface="Harcourt Maths Bold" pitchFamily="2" charset="0"/>
              </a:rPr>
              <a:t>i</a:t>
            </a:r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n length (its long tail is almost 1m in length!).   It has</a:t>
            </a:r>
          </a:p>
          <a:p>
            <a:r>
              <a:rPr lang="en-GB" dirty="0">
                <a:solidFill>
                  <a:schemeClr val="bg1"/>
                </a:solidFill>
                <a:latin typeface="Harcourt Maths Bold" pitchFamily="2" charset="0"/>
              </a:rPr>
              <a:t>o</a:t>
            </a:r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range-brown fur with black stripes over most of its body</a:t>
            </a:r>
          </a:p>
          <a:p>
            <a:r>
              <a:rPr lang="en-GB" dirty="0">
                <a:solidFill>
                  <a:schemeClr val="bg1"/>
                </a:solidFill>
                <a:latin typeface="Harcourt Maths Bold" pitchFamily="2" charset="0"/>
              </a:rPr>
              <a:t>b</a:t>
            </a:r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ut on its belly, the fur is white with black stripes.</a:t>
            </a:r>
          </a:p>
          <a:p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It lives in forest or dense grasslands and is a carnivore </a:t>
            </a:r>
          </a:p>
          <a:p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(meat eater)  feeding on deer, pigs, antelopes and young </a:t>
            </a:r>
          </a:p>
          <a:p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elephants.</a:t>
            </a:r>
            <a:endParaRPr lang="en-GB" dirty="0">
              <a:solidFill>
                <a:schemeClr val="bg1"/>
              </a:solidFill>
              <a:latin typeface="Harcourt Maths Bold" pitchFamily="2" charset="0"/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138127" y="3717032"/>
            <a:ext cx="833473" cy="7920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Arrow 4"/>
          <p:cNvSpPr/>
          <p:nvPr/>
        </p:nvSpPr>
        <p:spPr>
          <a:xfrm>
            <a:off x="6922516" y="5445223"/>
            <a:ext cx="2271274" cy="131124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22516" y="5703271"/>
            <a:ext cx="2546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Click </a:t>
            </a:r>
            <a:r>
              <a:rPr lang="en-GB" dirty="0" smtClean="0">
                <a:solidFill>
                  <a:schemeClr val="bg1"/>
                </a:solidFill>
                <a:hlinkClick r:id="rId4" action="ppaction://hlinksldjump"/>
              </a:rPr>
              <a:t>here</a:t>
            </a:r>
            <a:r>
              <a:rPr lang="en-GB" dirty="0" smtClean="0">
                <a:solidFill>
                  <a:schemeClr val="bg1"/>
                </a:solidFill>
              </a:rPr>
              <a:t> to find</a:t>
            </a:r>
          </a:p>
          <a:p>
            <a:r>
              <a:rPr lang="en-GB" dirty="0">
                <a:solidFill>
                  <a:schemeClr val="bg1"/>
                </a:solidFill>
              </a:rPr>
              <a:t>o</a:t>
            </a:r>
            <a:r>
              <a:rPr lang="en-GB" dirty="0" smtClean="0">
                <a:solidFill>
                  <a:schemeClr val="bg1"/>
                </a:solidFill>
              </a:rPr>
              <a:t>ut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66300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enchantedlearning.com/bgifs/Bengaltiger_bw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182" y="1014264"/>
            <a:ext cx="557630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91680" y="2492896"/>
            <a:ext cx="720080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779912" y="3789040"/>
            <a:ext cx="1080120" cy="36004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436096" y="1345762"/>
            <a:ext cx="1728192" cy="504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923928" y="4293096"/>
            <a:ext cx="1152128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516216" y="3112159"/>
            <a:ext cx="738266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86974" y="260648"/>
            <a:ext cx="83672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Here is a drawing of a Bengal Tiger.  Can you guess what the labels are?</a:t>
            </a:r>
          </a:p>
          <a:p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To check your answers</a:t>
            </a:r>
            <a:r>
              <a:rPr lang="en-GB" smtClean="0">
                <a:solidFill>
                  <a:schemeClr val="bg1"/>
                </a:solidFill>
                <a:latin typeface="Harcourt Maths Bold" pitchFamily="2" charset="0"/>
              </a:rPr>
              <a:t>, </a:t>
            </a:r>
            <a:r>
              <a:rPr lang="en-GB" smtClean="0">
                <a:solidFill>
                  <a:schemeClr val="bg1"/>
                </a:solidFill>
                <a:latin typeface="Harcourt Maths Bold" pitchFamily="2" charset="0"/>
                <a:hlinkClick r:id="rId3"/>
              </a:rPr>
              <a:t>click here</a:t>
            </a:r>
            <a:r>
              <a:rPr lang="en-GB" smtClean="0">
                <a:solidFill>
                  <a:schemeClr val="bg1"/>
                </a:solidFill>
                <a:latin typeface="Harcourt Maths Bold" pitchFamily="2" charset="0"/>
              </a:rPr>
              <a:t> </a:t>
            </a:r>
            <a:r>
              <a:rPr lang="en-GB" dirty="0" err="1" smtClean="0">
                <a:solidFill>
                  <a:schemeClr val="bg1"/>
                </a:solidFill>
                <a:latin typeface="Harcourt Maths Bold" pitchFamily="2" charset="0"/>
              </a:rPr>
              <a:t>here</a:t>
            </a:r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.</a:t>
            </a:r>
            <a:endParaRPr lang="en-GB" dirty="0">
              <a:solidFill>
                <a:schemeClr val="bg1"/>
              </a:solidFill>
              <a:latin typeface="Harcourt Maths Bold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6974" y="5260558"/>
            <a:ext cx="8334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Harcourt Maths Bold" pitchFamily="2" charset="0"/>
              </a:rPr>
              <a:t>You may draw and label your own Bengal Tiger for your Topic Book notes.</a:t>
            </a:r>
            <a:endParaRPr lang="en-GB" dirty="0">
              <a:latin typeface="Harcourt Maths Bold" pitchFamily="2" charset="0"/>
            </a:endParaRPr>
          </a:p>
        </p:txBody>
      </p:sp>
      <p:sp>
        <p:nvSpPr>
          <p:cNvPr id="11" name="6-Point Star 10">
            <a:hlinkClick r:id="rId4"/>
          </p:cNvPr>
          <p:cNvSpPr/>
          <p:nvPr/>
        </p:nvSpPr>
        <p:spPr>
          <a:xfrm>
            <a:off x="3907427" y="5814556"/>
            <a:ext cx="792088" cy="1008112"/>
          </a:xfrm>
          <a:prstGeom prst="star6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861694" y="5814556"/>
            <a:ext cx="34678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Click the green star to take you to</a:t>
            </a:r>
          </a:p>
          <a:p>
            <a:r>
              <a:rPr lang="en-GB" dirty="0">
                <a:solidFill>
                  <a:schemeClr val="bg1"/>
                </a:solidFill>
              </a:rPr>
              <a:t>a</a:t>
            </a:r>
            <a:r>
              <a:rPr lang="en-GB" dirty="0" smtClean="0">
                <a:solidFill>
                  <a:schemeClr val="bg1"/>
                </a:solidFill>
              </a:rPr>
              <a:t> web page about the Bengal Tiger.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You can actually listen to its roar!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3" name="Action Button: Home 12">
            <a:hlinkClick r:id="rId5" action="ppaction://hlinksldjump" highlightClick="1"/>
          </p:cNvPr>
          <p:cNvSpPr/>
          <p:nvPr/>
        </p:nvSpPr>
        <p:spPr>
          <a:xfrm>
            <a:off x="386974" y="5814556"/>
            <a:ext cx="944666" cy="92333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19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heleader.info/media/images/articles/240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27153"/>
            <a:ext cx="4286250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14212" y="476672"/>
            <a:ext cx="19007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Cobra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455" y="3965287"/>
            <a:ext cx="914096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The cobra is the world’s largest venomous snake and it is found across all</a:t>
            </a:r>
          </a:p>
          <a:p>
            <a:r>
              <a:rPr lang="en-GB" dirty="0">
                <a:solidFill>
                  <a:schemeClr val="bg1"/>
                </a:solidFill>
                <a:latin typeface="Harcourt Maths Bold" pitchFamily="2" charset="0"/>
              </a:rPr>
              <a:t>p</a:t>
            </a:r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arts of India.</a:t>
            </a:r>
          </a:p>
          <a:p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It has a distinctive hood behind its head which flares up when it is angry, making</a:t>
            </a:r>
          </a:p>
          <a:p>
            <a:r>
              <a:rPr lang="en-GB" dirty="0">
                <a:solidFill>
                  <a:schemeClr val="bg1"/>
                </a:solidFill>
                <a:latin typeface="Harcourt Maths Bold" pitchFamily="2" charset="0"/>
              </a:rPr>
              <a:t>i</a:t>
            </a:r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t an intimidating sight.</a:t>
            </a:r>
          </a:p>
          <a:p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Although it is a long snake (3 – 5m in length) it is quite thin and its brown</a:t>
            </a:r>
          </a:p>
          <a:p>
            <a:r>
              <a:rPr lang="en-GB" dirty="0">
                <a:solidFill>
                  <a:schemeClr val="bg1"/>
                </a:solidFill>
                <a:latin typeface="Harcourt Maths Bold" pitchFamily="2" charset="0"/>
              </a:rPr>
              <a:t>s</a:t>
            </a:r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kin has black and white speckled pattern.  The under belly is  white.</a:t>
            </a:r>
            <a:endParaRPr lang="en-GB" dirty="0">
              <a:solidFill>
                <a:schemeClr val="bg1"/>
              </a:solidFill>
              <a:latin typeface="Harcourt Maths Bold" pitchFamily="2" charset="0"/>
            </a:endParaRPr>
          </a:p>
        </p:txBody>
      </p:sp>
      <p:sp>
        <p:nvSpPr>
          <p:cNvPr id="4" name="Action Button: Home 3">
            <a:hlinkClick r:id="rId3" action="ppaction://hlinksldjump" highlightClick="1"/>
          </p:cNvPr>
          <p:cNvSpPr/>
          <p:nvPr/>
        </p:nvSpPr>
        <p:spPr>
          <a:xfrm>
            <a:off x="395536" y="5877272"/>
            <a:ext cx="864096" cy="8640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Arrow 4"/>
          <p:cNvSpPr/>
          <p:nvPr/>
        </p:nvSpPr>
        <p:spPr>
          <a:xfrm>
            <a:off x="6660232" y="5705872"/>
            <a:ext cx="1944216" cy="1152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654940" y="5986154"/>
            <a:ext cx="1843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Click </a:t>
            </a:r>
            <a:r>
              <a:rPr lang="en-GB" dirty="0" smtClean="0">
                <a:solidFill>
                  <a:schemeClr val="bg1"/>
                </a:solidFill>
                <a:hlinkClick r:id="rId4" action="ppaction://hlinksldjump"/>
              </a:rPr>
              <a:t>here</a:t>
            </a:r>
            <a:r>
              <a:rPr lang="en-GB" dirty="0" smtClean="0">
                <a:solidFill>
                  <a:schemeClr val="bg1"/>
                </a:solidFill>
              </a:rPr>
              <a:t> for</a:t>
            </a:r>
          </a:p>
          <a:p>
            <a:r>
              <a:rPr lang="en-GB" dirty="0">
                <a:solidFill>
                  <a:schemeClr val="bg1"/>
                </a:solidFill>
              </a:rPr>
              <a:t>m</a:t>
            </a:r>
            <a:r>
              <a:rPr lang="en-GB" dirty="0" smtClean="0">
                <a:solidFill>
                  <a:schemeClr val="bg1"/>
                </a:solidFill>
              </a:rPr>
              <a:t>ore information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81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80112" y="5085184"/>
            <a:ext cx="2088232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bg1"/>
                </a:solidFill>
              </a:rPr>
              <a:t>Click here to find</a:t>
            </a:r>
          </a:p>
          <a:p>
            <a:r>
              <a:rPr lang="en-GB" dirty="0">
                <a:solidFill>
                  <a:schemeClr val="bg1"/>
                </a:solidFill>
              </a:rPr>
              <a:t>a</a:t>
            </a:r>
            <a:r>
              <a:rPr lang="en-GB" dirty="0" smtClean="0">
                <a:solidFill>
                  <a:schemeClr val="bg1"/>
                </a:solidFill>
              </a:rPr>
              <a:t>n amazing </a:t>
            </a:r>
            <a:r>
              <a:rPr lang="en-GB" dirty="0" smtClean="0">
                <a:solidFill>
                  <a:schemeClr val="bg1"/>
                </a:solidFill>
                <a:hlinkClick r:id="rId2"/>
              </a:rPr>
              <a:t>photograph</a:t>
            </a:r>
            <a:r>
              <a:rPr lang="en-GB" dirty="0" smtClean="0">
                <a:solidFill>
                  <a:schemeClr val="bg1"/>
                </a:solidFill>
              </a:rPr>
              <a:t> and more information about cobras.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12640" y="557033"/>
            <a:ext cx="40313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Cobras are the only snakes in the</a:t>
            </a:r>
          </a:p>
          <a:p>
            <a:r>
              <a:rPr lang="en-GB" dirty="0">
                <a:solidFill>
                  <a:schemeClr val="bg1"/>
                </a:solidFill>
                <a:latin typeface="Harcourt Maths Bold" pitchFamily="2" charset="0"/>
              </a:rPr>
              <a:t>w</a:t>
            </a:r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orld that build nests for their</a:t>
            </a:r>
          </a:p>
          <a:p>
            <a:r>
              <a:rPr lang="en-GB" dirty="0">
                <a:solidFill>
                  <a:schemeClr val="bg1"/>
                </a:solidFill>
                <a:latin typeface="Harcourt Maths Bold" pitchFamily="2" charset="0"/>
              </a:rPr>
              <a:t>e</a:t>
            </a:r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ggs, which they guard ferociously</a:t>
            </a:r>
          </a:p>
          <a:p>
            <a:r>
              <a:rPr lang="en-GB" dirty="0">
                <a:solidFill>
                  <a:schemeClr val="bg1"/>
                </a:solidFill>
                <a:latin typeface="Harcourt Maths Bold" pitchFamily="2" charset="0"/>
              </a:rPr>
              <a:t>u</a:t>
            </a:r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ntil the baby cobras emerge.</a:t>
            </a:r>
            <a:endParaRPr lang="en-GB" dirty="0">
              <a:solidFill>
                <a:schemeClr val="bg1"/>
              </a:solidFill>
              <a:latin typeface="Harcourt Maths Bold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2204864"/>
            <a:ext cx="366587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King cobras are found next to</a:t>
            </a:r>
          </a:p>
          <a:p>
            <a:r>
              <a:rPr lang="en-GB" dirty="0">
                <a:solidFill>
                  <a:schemeClr val="bg1"/>
                </a:solidFill>
                <a:latin typeface="Harcourt Maths Bold" pitchFamily="2" charset="0"/>
              </a:rPr>
              <a:t>s</a:t>
            </a:r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nake charmers, performing a</a:t>
            </a:r>
          </a:p>
          <a:p>
            <a:r>
              <a:rPr lang="en-GB" dirty="0">
                <a:solidFill>
                  <a:schemeClr val="bg1"/>
                </a:solidFill>
                <a:latin typeface="Harcourt Maths Bold" pitchFamily="2" charset="0"/>
              </a:rPr>
              <a:t>d</a:t>
            </a:r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ance for visitors to India.</a:t>
            </a:r>
          </a:p>
          <a:p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Although they  cannot hear the</a:t>
            </a:r>
          </a:p>
          <a:p>
            <a:r>
              <a:rPr lang="en-GB" dirty="0">
                <a:solidFill>
                  <a:schemeClr val="bg1"/>
                </a:solidFill>
                <a:latin typeface="Harcourt Maths Bold" pitchFamily="2" charset="0"/>
              </a:rPr>
              <a:t>m</a:t>
            </a:r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usic, they move around to</a:t>
            </a:r>
          </a:p>
          <a:p>
            <a:r>
              <a:rPr lang="en-GB" dirty="0">
                <a:solidFill>
                  <a:schemeClr val="bg1"/>
                </a:solidFill>
                <a:latin typeface="Harcourt Maths Bold" pitchFamily="2" charset="0"/>
              </a:rPr>
              <a:t>t</a:t>
            </a:r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he movement and vibrations</a:t>
            </a:r>
          </a:p>
          <a:p>
            <a:r>
              <a:rPr lang="en-GB" dirty="0">
                <a:solidFill>
                  <a:schemeClr val="bg1"/>
                </a:solidFill>
                <a:latin typeface="Harcourt Maths Bold" pitchFamily="2" charset="0"/>
              </a:rPr>
              <a:t>o</a:t>
            </a:r>
            <a:r>
              <a:rPr lang="en-GB" dirty="0" smtClean="0">
                <a:solidFill>
                  <a:schemeClr val="bg1"/>
                </a:solidFill>
                <a:latin typeface="Harcourt Maths Bold" pitchFamily="2" charset="0"/>
              </a:rPr>
              <a:t>f the pipe.</a:t>
            </a:r>
            <a:endParaRPr lang="en-GB" dirty="0">
              <a:solidFill>
                <a:schemeClr val="bg1"/>
              </a:solidFill>
              <a:latin typeface="Harcourt Maths Bold" pitchFamily="2" charset="0"/>
            </a:endParaRPr>
          </a:p>
        </p:txBody>
      </p:sp>
      <p:pic>
        <p:nvPicPr>
          <p:cNvPr id="5124" name="Picture 4" descr="http://public-domain-photos.org/wp-content/uploads/2011/05/Indian-snake-charmer-with-black-cobras-Charmeur-de-serpents-%C3%A0-Jaipu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9334"/>
            <a:ext cx="4105275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ction Button: Home 5">
            <a:hlinkClick r:id="rId4" action="ppaction://hlinksldjump" highlightClick="1"/>
          </p:cNvPr>
          <p:cNvSpPr/>
          <p:nvPr/>
        </p:nvSpPr>
        <p:spPr>
          <a:xfrm>
            <a:off x="323528" y="5589240"/>
            <a:ext cx="936104" cy="93610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23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1044</Words>
  <Application>Microsoft Office PowerPoint</Application>
  <PresentationFormat>On-screen Show (4:3)</PresentationFormat>
  <Paragraphs>140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Harcourt Maths Bold</vt:lpstr>
      <vt:lpstr>Harcourt Roman Italic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evie</dc:creator>
  <cp:lastModifiedBy>Keshia Ramduth</cp:lastModifiedBy>
  <cp:revision>46</cp:revision>
  <dcterms:created xsi:type="dcterms:W3CDTF">2012-01-27T16:26:57Z</dcterms:created>
  <dcterms:modified xsi:type="dcterms:W3CDTF">2021-03-18T10:43:56Z</dcterms:modified>
</cp:coreProperties>
</file>