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4"/>
  </p:notesMasterIdLst>
  <p:handoutMasterIdLst>
    <p:handoutMasterId r:id="rId25"/>
  </p:handoutMasterIdLst>
  <p:sldIdLst>
    <p:sldId id="258" r:id="rId2"/>
    <p:sldId id="290" r:id="rId3"/>
    <p:sldId id="268" r:id="rId4"/>
    <p:sldId id="269" r:id="rId5"/>
    <p:sldId id="270" r:id="rId6"/>
    <p:sldId id="282" r:id="rId7"/>
    <p:sldId id="281" r:id="rId8"/>
    <p:sldId id="271" r:id="rId9"/>
    <p:sldId id="272" r:id="rId10"/>
    <p:sldId id="273" r:id="rId11"/>
    <p:sldId id="274" r:id="rId12"/>
    <p:sldId id="277" r:id="rId13"/>
    <p:sldId id="278" r:id="rId14"/>
    <p:sldId id="284" r:id="rId15"/>
    <p:sldId id="283" r:id="rId16"/>
    <p:sldId id="285" r:id="rId17"/>
    <p:sldId id="286" r:id="rId18"/>
    <p:sldId id="287" r:id="rId19"/>
    <p:sldId id="288" r:id="rId20"/>
    <p:sldId id="289" r:id="rId21"/>
    <p:sldId id="279" r:id="rId22"/>
    <p:sldId id="267" r:id="rId23"/>
  </p:sldIdLst>
  <p:sldSz cx="9144000" cy="6858000" type="screen4x3"/>
  <p:notesSz cx="6858000" cy="9144000"/>
  <p:embeddedFontLst>
    <p:embeddedFont>
      <p:font typeface="Twinkl" panose="020B0604020202020204" charset="0"/>
      <p:regular r:id="rId26"/>
      <p:bold r:id="rId27"/>
    </p:embeddedFont>
    <p:embeddedFont>
      <p:font typeface="Twinkl SemiBold" charset="0"/>
      <p:bold r:id="rId28"/>
    </p:embeddedFont>
    <p:embeddedFont>
      <p:font typeface="Calibri" panose="020F0502020204030204" pitchFamily="34" charset="0"/>
      <p:regular r:id="rId29"/>
      <p:bold r:id="rId30"/>
      <p:italic r:id="rId31"/>
      <p:boldItalic r:id="rId32"/>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0105"/>
    <a:srgbClr val="4DB1E3"/>
    <a:srgbClr val="DE1E5A"/>
    <a:srgbClr val="18A0DB"/>
    <a:srgbClr val="80C1EB"/>
    <a:srgbClr val="ACDDFC"/>
    <a:srgbClr val="FFFFFF"/>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09" autoAdjust="0"/>
    <p:restoredTop sz="94660"/>
  </p:normalViewPr>
  <p:slideViewPr>
    <p:cSldViewPr snapToGrid="0">
      <p:cViewPr varScale="1">
        <p:scale>
          <a:sx n="69" d="100"/>
          <a:sy n="69" d="100"/>
        </p:scale>
        <p:origin x="1104" y="4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061A07-C963-4C27-9C71-B02299BE25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D4B65CEB-C2DE-445F-AA79-7B90EF1FBC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98B4208-FAC1-4150-855C-6F56C7C55795}" type="datetimeFigureOut">
              <a:rPr lang="en-GB"/>
              <a:pPr>
                <a:defRPr/>
              </a:pPr>
              <a:t>18/03/2021</a:t>
            </a:fld>
            <a:endParaRPr lang="en-GB"/>
          </a:p>
        </p:txBody>
      </p:sp>
      <p:sp>
        <p:nvSpPr>
          <p:cNvPr id="4" name="Footer Placeholder 3">
            <a:extLst>
              <a:ext uri="{FF2B5EF4-FFF2-40B4-BE49-F238E27FC236}">
                <a16:creationId xmlns:a16="http://schemas.microsoft.com/office/drawing/2014/main" id="{5D451C90-787A-431B-8EE8-602F4E2BDB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18C791F9-C3DD-41BF-AA9F-70F3F50B9B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C79F5EE2-968E-4121-9CF4-D3DC9F431A3B}" type="slidenum">
              <a:rPr lang="en-GB"/>
              <a:pPr>
                <a:defRPr/>
              </a:pPr>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FC1EF19-A300-4D68-91F5-F97FB699B7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AEDFB95E-9C0E-404C-AC62-BDC066DFED4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6F713B0-6A49-47D4-A46F-895214D8F2B9}" type="datetimeFigureOut">
              <a:rPr lang="en-GB"/>
              <a:pPr>
                <a:defRPr/>
              </a:pPr>
              <a:t>18/03/2021</a:t>
            </a:fld>
            <a:endParaRPr lang="en-GB"/>
          </a:p>
        </p:txBody>
      </p:sp>
      <p:sp>
        <p:nvSpPr>
          <p:cNvPr id="4" name="Slide Image Placeholder 3">
            <a:extLst>
              <a:ext uri="{FF2B5EF4-FFF2-40B4-BE49-F238E27FC236}">
                <a16:creationId xmlns:a16="http://schemas.microsoft.com/office/drawing/2014/main" id="{324E2096-BD28-4723-B933-03BB9D6450CC}"/>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FE99EC86-C9F8-49D2-8638-F5505A4D52D3}"/>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78863250-F793-4E35-A9F8-70109BA49FC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511E4390-6221-4969-AFF4-2E5113AA3F2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EA718129-55E6-4EAA-8322-A7044D8547A1}"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1BDDEA6-D0B6-4ACF-A5E9-74097149854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5987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0A1C0561-B2BB-4C81-B975-75973970F70A}"/>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a:extLst>
              <a:ext uri="{FF2B5EF4-FFF2-40B4-BE49-F238E27FC236}">
                <a16:creationId xmlns:a16="http://schemas.microsoft.com/office/drawing/2014/main" id="{672959C7-ACC9-4674-BB6A-D4DCC59A9E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8679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FEEC8174-7AD4-4777-BFDF-EB1FAE51BE63}"/>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3679830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02E6195E-9A2C-4238-81A1-83DBB0278339}"/>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4">
            <a:extLst>
              <a:ext uri="{FF2B5EF4-FFF2-40B4-BE49-F238E27FC236}">
                <a16:creationId xmlns:a16="http://schemas.microsoft.com/office/drawing/2014/main" id="{E8DE1557-9D4E-4247-9311-9845D56A2EBF}"/>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a:ext uri="{FF2B5EF4-FFF2-40B4-BE49-F238E27FC236}">
                <a16:creationId xmlns:a16="http://schemas.microsoft.com/office/drawing/2014/main" id="{00FEE669-E61E-4B66-A2EF-4A2AC12ADCEF}"/>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a:ext uri="{FF2B5EF4-FFF2-40B4-BE49-F238E27FC236}">
                <a16:creationId xmlns:a16="http://schemas.microsoft.com/office/drawing/2014/main" id="{ADCCFA6F-071E-436F-A436-1F9EEF5514BC}"/>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a:ext uri="{FF2B5EF4-FFF2-40B4-BE49-F238E27FC236}">
                <a16:creationId xmlns:a16="http://schemas.microsoft.com/office/drawing/2014/main" id="{C9D97A92-4FC4-4C9E-B459-682F4AFBE37E}"/>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4195414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326046E-1AAD-4E99-AEEB-8A0FDD9EBC4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06466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BDFF51C-A0AB-4F84-B6DB-9AF08168CFD7}"/>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8FA425C-E9EB-4316-AF8F-6BE64272B5F1}"/>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ks2-around-the-world/ks2-around-the-world-asia/ks2-around-the-world-india"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g"/><Relationship Id="rId3" Type="http://schemas.openxmlformats.org/officeDocument/2006/relationships/slide" Target="slide16.xml"/><Relationship Id="rId7" Type="http://schemas.openxmlformats.org/officeDocument/2006/relationships/slide" Target="slide20.xml"/><Relationship Id="rId12" Type="http://schemas.openxmlformats.org/officeDocument/2006/relationships/image" Target="../media/image26.jpeg"/><Relationship Id="rId2" Type="http://schemas.openxmlformats.org/officeDocument/2006/relationships/slide" Target="slide15.xml"/><Relationship Id="rId1" Type="http://schemas.openxmlformats.org/officeDocument/2006/relationships/slideLayout" Target="../slideLayouts/slideLayout3.xml"/><Relationship Id="rId6" Type="http://schemas.openxmlformats.org/officeDocument/2006/relationships/slide" Target="slide19.xml"/><Relationship Id="rId11" Type="http://schemas.openxmlformats.org/officeDocument/2006/relationships/image" Target="../media/image25.jpeg"/><Relationship Id="rId5" Type="http://schemas.openxmlformats.org/officeDocument/2006/relationships/slide" Target="slide18.xml"/><Relationship Id="rId10" Type="http://schemas.openxmlformats.org/officeDocument/2006/relationships/image" Target="../media/image24.jpeg"/><Relationship Id="rId4" Type="http://schemas.openxmlformats.org/officeDocument/2006/relationships/slide" Target="slide17.xml"/><Relationship Id="rId9" Type="http://schemas.openxmlformats.org/officeDocument/2006/relationships/image" Target="../media/image23.jpeg"/><Relationship Id="rId14" Type="http://schemas.openxmlformats.org/officeDocument/2006/relationships/slide" Target="slide21.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 Target="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 Target="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 Target="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 Target="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 Target="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hyperlink" Target="https://www.bbc.co.uk/bitesize/clips/z4fr87h"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 Target="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461ECCA8-D28F-49DA-8173-C1EF4FE3F989}"/>
              </a:ext>
            </a:extLst>
          </p:cNvPr>
          <p:cNvSpPr/>
          <p:nvPr/>
        </p:nvSpPr>
        <p:spPr>
          <a:xfrm>
            <a:off x="4102100" y="5537200"/>
            <a:ext cx="927100" cy="596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5BFF6B-899F-427B-A707-E474163E6125}"/>
              </a:ext>
            </a:extLst>
          </p:cNvPr>
          <p:cNvSpPr/>
          <p:nvPr/>
        </p:nvSpPr>
        <p:spPr>
          <a:xfrm>
            <a:off x="773905" y="1142578"/>
            <a:ext cx="7773988" cy="1329595"/>
          </a:xfrm>
          <a:prstGeom prst="rect">
            <a:avLst/>
          </a:prstGeom>
        </p:spPr>
        <p:txBody>
          <a:bodyPr lIns="0" tIns="0" rIns="0" bIns="0">
            <a:spAutoFit/>
          </a:bodyPr>
          <a:lstStyle/>
          <a:p>
            <a:pPr>
              <a:lnSpc>
                <a:spcPct val="120000"/>
              </a:lnSpc>
              <a:defRPr/>
            </a:pPr>
            <a:r>
              <a:rPr lang="en-GB" dirty="0"/>
              <a:t>India is home to a huge number of living organisms, including </a:t>
            </a:r>
            <a:r>
              <a:rPr lang="en-GB" b="1" dirty="0">
                <a:solidFill>
                  <a:schemeClr val="accent4">
                    <a:lumMod val="75000"/>
                  </a:schemeClr>
                </a:solidFill>
              </a:rPr>
              <a:t>8.6% </a:t>
            </a:r>
            <a:r>
              <a:rPr lang="en-GB" dirty="0"/>
              <a:t>of all mammals, </a:t>
            </a:r>
            <a:r>
              <a:rPr lang="en-GB" b="1" dirty="0">
                <a:solidFill>
                  <a:schemeClr val="accent4">
                    <a:lumMod val="75000"/>
                  </a:schemeClr>
                </a:solidFill>
              </a:rPr>
              <a:t>13.7% </a:t>
            </a:r>
            <a:r>
              <a:rPr lang="en-GB" dirty="0"/>
              <a:t>of all birds, </a:t>
            </a:r>
            <a:r>
              <a:rPr lang="en-GB" b="1" dirty="0">
                <a:solidFill>
                  <a:schemeClr val="accent4">
                    <a:lumMod val="75000"/>
                  </a:schemeClr>
                </a:solidFill>
              </a:rPr>
              <a:t>7.9% </a:t>
            </a:r>
            <a:r>
              <a:rPr lang="en-GB" dirty="0"/>
              <a:t>of all reptiles, </a:t>
            </a:r>
            <a:r>
              <a:rPr lang="en-GB" b="1" dirty="0">
                <a:solidFill>
                  <a:schemeClr val="accent4">
                    <a:lumMod val="75000"/>
                  </a:schemeClr>
                </a:solidFill>
              </a:rPr>
              <a:t>12.2% </a:t>
            </a:r>
            <a:r>
              <a:rPr lang="en-GB" dirty="0"/>
              <a:t>of all fish and </a:t>
            </a:r>
            <a:r>
              <a:rPr lang="en-GB" b="1" dirty="0">
                <a:solidFill>
                  <a:schemeClr val="accent4">
                    <a:lumMod val="75000"/>
                  </a:schemeClr>
                </a:solidFill>
              </a:rPr>
              <a:t>6% </a:t>
            </a:r>
            <a:r>
              <a:rPr lang="en-GB" dirty="0"/>
              <a:t>of all flowering plants.</a:t>
            </a:r>
          </a:p>
          <a:p>
            <a:pPr>
              <a:lnSpc>
                <a:spcPct val="120000"/>
              </a:lnSpc>
              <a:defRPr/>
            </a:pPr>
            <a:r>
              <a:rPr lang="en-GB" b="1" dirty="0"/>
              <a:t>This includes: </a:t>
            </a:r>
          </a:p>
        </p:txBody>
      </p:sp>
      <p:sp>
        <p:nvSpPr>
          <p:cNvPr id="6" name="Rectangle: Rounded Corners 5">
            <a:extLst>
              <a:ext uri="{FF2B5EF4-FFF2-40B4-BE49-F238E27FC236}">
                <a16:creationId xmlns:a16="http://schemas.microsoft.com/office/drawing/2014/main" id="{B4DFEA07-71DB-44CF-A596-7CE73C71A69F}"/>
              </a:ext>
            </a:extLst>
          </p:cNvPr>
          <p:cNvSpPr/>
          <p:nvPr/>
        </p:nvSpPr>
        <p:spPr>
          <a:xfrm>
            <a:off x="2329824" y="222490"/>
            <a:ext cx="4662151" cy="80782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rPr>
              <a:t>India’s Animals</a:t>
            </a:r>
          </a:p>
        </p:txBody>
      </p:sp>
      <p:grpSp>
        <p:nvGrpSpPr>
          <p:cNvPr id="25" name="Group 24">
            <a:extLst>
              <a:ext uri="{FF2B5EF4-FFF2-40B4-BE49-F238E27FC236}">
                <a16:creationId xmlns:a16="http://schemas.microsoft.com/office/drawing/2014/main" id="{0E9899A0-5904-4A70-A7FC-7FAFB3370C08}"/>
              </a:ext>
            </a:extLst>
          </p:cNvPr>
          <p:cNvGrpSpPr/>
          <p:nvPr/>
        </p:nvGrpSpPr>
        <p:grpSpPr>
          <a:xfrm>
            <a:off x="2580748" y="4393216"/>
            <a:ext cx="1915946" cy="2107788"/>
            <a:chOff x="5076029" y="2793104"/>
            <a:chExt cx="1915946" cy="2107788"/>
          </a:xfrm>
        </p:grpSpPr>
        <p:sp>
          <p:nvSpPr>
            <p:cNvPr id="13" name="Rectangle: Rounded Corners 12">
              <a:extLst>
                <a:ext uri="{FF2B5EF4-FFF2-40B4-BE49-F238E27FC236}">
                  <a16:creationId xmlns:a16="http://schemas.microsoft.com/office/drawing/2014/main" id="{36090342-D747-45C0-942B-1FE098B0E046}"/>
                </a:ext>
              </a:extLst>
            </p:cNvPr>
            <p:cNvSpPr/>
            <p:nvPr/>
          </p:nvSpPr>
          <p:spPr>
            <a:xfrm>
              <a:off x="5222791" y="2793104"/>
              <a:ext cx="1611310" cy="542260"/>
            </a:xfrm>
            <a:prstGeom prst="round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Marine life</a:t>
              </a:r>
            </a:p>
          </p:txBody>
        </p:sp>
        <p:sp>
          <p:nvSpPr>
            <p:cNvPr id="9" name="Rectangle: Rounded Corners 8">
              <a:extLst>
                <a:ext uri="{FF2B5EF4-FFF2-40B4-BE49-F238E27FC236}">
                  <a16:creationId xmlns:a16="http://schemas.microsoft.com/office/drawing/2014/main" id="{B7821365-5AEE-43CB-9C38-735AE707A334}"/>
                </a:ext>
              </a:extLst>
            </p:cNvPr>
            <p:cNvSpPr/>
            <p:nvPr/>
          </p:nvSpPr>
          <p:spPr>
            <a:xfrm>
              <a:off x="5076029" y="3251276"/>
              <a:ext cx="1915946" cy="1649616"/>
            </a:xfrm>
            <a:prstGeom prst="roundRect">
              <a:avLst>
                <a:gd name="adj" fmla="val 5449"/>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spAutoFit/>
            </a:bodyPr>
            <a:lstStyle/>
            <a:p>
              <a:pPr marL="285750" indent="-285750">
                <a:buFont typeface="Arial" panose="020B0604020202020204" pitchFamily="34" charset="0"/>
                <a:buChar char="•"/>
              </a:pPr>
              <a:r>
                <a:rPr lang="en-GB" dirty="0">
                  <a:solidFill>
                    <a:schemeClr val="tx1"/>
                  </a:solidFill>
                </a:rPr>
                <a:t>Walking catfish</a:t>
              </a:r>
            </a:p>
            <a:p>
              <a:pPr marL="285750" indent="-285750">
                <a:buFont typeface="Arial" panose="020B0604020202020204" pitchFamily="34" charset="0"/>
                <a:buChar char="•"/>
              </a:pPr>
              <a:r>
                <a:rPr lang="en-GB" dirty="0">
                  <a:solidFill>
                    <a:schemeClr val="tx1"/>
                  </a:solidFill>
                </a:rPr>
                <a:t>Gharial</a:t>
              </a:r>
            </a:p>
            <a:p>
              <a:pPr marL="285750" indent="-285750">
                <a:buFont typeface="Arial" panose="020B0604020202020204" pitchFamily="34" charset="0"/>
                <a:buChar char="•"/>
              </a:pPr>
              <a:r>
                <a:rPr lang="en-GB" dirty="0">
                  <a:solidFill>
                    <a:schemeClr val="tx1"/>
                  </a:solidFill>
                </a:rPr>
                <a:t>Ganges river dolphin</a:t>
              </a:r>
            </a:p>
          </p:txBody>
        </p:sp>
      </p:grpSp>
      <p:grpSp>
        <p:nvGrpSpPr>
          <p:cNvPr id="17" name="Group 16">
            <a:extLst>
              <a:ext uri="{FF2B5EF4-FFF2-40B4-BE49-F238E27FC236}">
                <a16:creationId xmlns:a16="http://schemas.microsoft.com/office/drawing/2014/main" id="{72EE91C4-8A06-4317-A5C5-E80C6E67B602}"/>
              </a:ext>
            </a:extLst>
          </p:cNvPr>
          <p:cNvGrpSpPr/>
          <p:nvPr/>
        </p:nvGrpSpPr>
        <p:grpSpPr>
          <a:xfrm>
            <a:off x="638459" y="2776249"/>
            <a:ext cx="1611310" cy="3724755"/>
            <a:chOff x="517115" y="2965993"/>
            <a:chExt cx="1611310" cy="3724755"/>
          </a:xfrm>
        </p:grpSpPr>
        <p:sp>
          <p:nvSpPr>
            <p:cNvPr id="8" name="Rectangle: Rounded Corners 7">
              <a:extLst>
                <a:ext uri="{FF2B5EF4-FFF2-40B4-BE49-F238E27FC236}">
                  <a16:creationId xmlns:a16="http://schemas.microsoft.com/office/drawing/2014/main" id="{7F965A4B-6E99-4F9E-B5B2-3BF8DD7F810F}"/>
                </a:ext>
              </a:extLst>
            </p:cNvPr>
            <p:cNvSpPr/>
            <p:nvPr/>
          </p:nvSpPr>
          <p:spPr>
            <a:xfrm>
              <a:off x="674184" y="2965993"/>
              <a:ext cx="1297172" cy="54226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Mammals</a:t>
              </a:r>
            </a:p>
          </p:txBody>
        </p:sp>
        <p:sp>
          <p:nvSpPr>
            <p:cNvPr id="15" name="Rectangle: Rounded Corners 14">
              <a:extLst>
                <a:ext uri="{FF2B5EF4-FFF2-40B4-BE49-F238E27FC236}">
                  <a16:creationId xmlns:a16="http://schemas.microsoft.com/office/drawing/2014/main" id="{0535F85F-CAFA-4B3F-ACB0-D72734D09210}"/>
                </a:ext>
              </a:extLst>
            </p:cNvPr>
            <p:cNvSpPr/>
            <p:nvPr/>
          </p:nvSpPr>
          <p:spPr>
            <a:xfrm>
              <a:off x="517115" y="3394073"/>
              <a:ext cx="1611310" cy="3296675"/>
            </a:xfrm>
            <a:prstGeom prst="roundRect">
              <a:avLst>
                <a:gd name="adj" fmla="val 5449"/>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spAutoFit/>
            </a:bodyPr>
            <a:lstStyle/>
            <a:p>
              <a:pPr marL="285750" indent="-285750">
                <a:buFont typeface="Arial" panose="020B0604020202020204" pitchFamily="34" charset="0"/>
                <a:buChar char="•"/>
              </a:pPr>
              <a:r>
                <a:rPr lang="en-GB" dirty="0">
                  <a:solidFill>
                    <a:schemeClr val="tx1"/>
                  </a:solidFill>
                </a:rPr>
                <a:t>Bengal tiger</a:t>
              </a:r>
            </a:p>
            <a:p>
              <a:pPr marL="285750" indent="-285750">
                <a:buFont typeface="Arial" panose="020B0604020202020204" pitchFamily="34" charset="0"/>
                <a:buChar char="•"/>
              </a:pPr>
              <a:r>
                <a:rPr lang="en-GB" dirty="0">
                  <a:solidFill>
                    <a:schemeClr val="tx1"/>
                  </a:solidFill>
                </a:rPr>
                <a:t>Indian elephant</a:t>
              </a:r>
            </a:p>
            <a:p>
              <a:pPr marL="285750" indent="-285750">
                <a:buFont typeface="Arial" panose="020B0604020202020204" pitchFamily="34" charset="0"/>
                <a:buChar char="•"/>
              </a:pPr>
              <a:r>
                <a:rPr lang="en-GB" dirty="0">
                  <a:solidFill>
                    <a:schemeClr val="tx1"/>
                  </a:solidFill>
                </a:rPr>
                <a:t>Asiatic lion</a:t>
              </a:r>
            </a:p>
            <a:p>
              <a:pPr marL="285750" indent="-285750">
                <a:buFont typeface="Arial" panose="020B0604020202020204" pitchFamily="34" charset="0"/>
                <a:buChar char="•"/>
              </a:pPr>
              <a:r>
                <a:rPr lang="en-GB" dirty="0">
                  <a:solidFill>
                    <a:schemeClr val="tx1"/>
                  </a:solidFill>
                </a:rPr>
                <a:t>Sloth bear</a:t>
              </a:r>
            </a:p>
            <a:p>
              <a:pPr marL="285750" indent="-285750">
                <a:buFont typeface="Arial" panose="020B0604020202020204" pitchFamily="34" charset="0"/>
                <a:buChar char="•"/>
              </a:pPr>
              <a:r>
                <a:rPr lang="en-GB" dirty="0">
                  <a:solidFill>
                    <a:schemeClr val="tx1"/>
                  </a:solidFill>
                </a:rPr>
                <a:t>Red panda</a:t>
              </a:r>
            </a:p>
            <a:p>
              <a:pPr marL="285750" indent="-285750">
                <a:buFont typeface="Arial" panose="020B0604020202020204" pitchFamily="34" charset="0"/>
                <a:buChar char="•"/>
              </a:pPr>
              <a:r>
                <a:rPr lang="en-GB" dirty="0">
                  <a:solidFill>
                    <a:schemeClr val="tx1"/>
                  </a:solidFill>
                </a:rPr>
                <a:t>Snow leopard</a:t>
              </a:r>
            </a:p>
          </p:txBody>
        </p:sp>
      </p:grpSp>
      <p:grpSp>
        <p:nvGrpSpPr>
          <p:cNvPr id="14" name="Group 13">
            <a:extLst>
              <a:ext uri="{FF2B5EF4-FFF2-40B4-BE49-F238E27FC236}">
                <a16:creationId xmlns:a16="http://schemas.microsoft.com/office/drawing/2014/main" id="{A0DE4E19-B015-45F1-8082-48C4D17308D0}"/>
              </a:ext>
            </a:extLst>
          </p:cNvPr>
          <p:cNvGrpSpPr/>
          <p:nvPr/>
        </p:nvGrpSpPr>
        <p:grpSpPr>
          <a:xfrm>
            <a:off x="6834100" y="4523113"/>
            <a:ext cx="1611310" cy="2061979"/>
            <a:chOff x="2179664" y="2965993"/>
            <a:chExt cx="1611310" cy="2061979"/>
          </a:xfrm>
        </p:grpSpPr>
        <p:sp>
          <p:nvSpPr>
            <p:cNvPr id="10" name="Rectangle: Rounded Corners 9">
              <a:extLst>
                <a:ext uri="{FF2B5EF4-FFF2-40B4-BE49-F238E27FC236}">
                  <a16:creationId xmlns:a16="http://schemas.microsoft.com/office/drawing/2014/main" id="{4671FCE5-420B-4043-9913-86E64F18FBAF}"/>
                </a:ext>
              </a:extLst>
            </p:cNvPr>
            <p:cNvSpPr/>
            <p:nvPr/>
          </p:nvSpPr>
          <p:spPr>
            <a:xfrm>
              <a:off x="2336734" y="2965993"/>
              <a:ext cx="1297172" cy="54226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Birds</a:t>
              </a:r>
            </a:p>
          </p:txBody>
        </p:sp>
        <p:sp>
          <p:nvSpPr>
            <p:cNvPr id="16" name="Rectangle: Rounded Corners 15">
              <a:extLst>
                <a:ext uri="{FF2B5EF4-FFF2-40B4-BE49-F238E27FC236}">
                  <a16:creationId xmlns:a16="http://schemas.microsoft.com/office/drawing/2014/main" id="{11B824A4-DFF2-4D40-9082-3B33C1DB564D}"/>
                </a:ext>
              </a:extLst>
            </p:cNvPr>
            <p:cNvSpPr/>
            <p:nvPr/>
          </p:nvSpPr>
          <p:spPr>
            <a:xfrm>
              <a:off x="2179664" y="3378356"/>
              <a:ext cx="1611310" cy="1649616"/>
            </a:xfrm>
            <a:prstGeom prst="roundRect">
              <a:avLst>
                <a:gd name="adj" fmla="val 5449"/>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spAutoFit/>
            </a:bodyPr>
            <a:lstStyle/>
            <a:p>
              <a:pPr marL="285750" indent="-285750">
                <a:buFont typeface="Arial" panose="020B0604020202020204" pitchFamily="34" charset="0"/>
                <a:buChar char="•"/>
              </a:pPr>
              <a:r>
                <a:rPr lang="en-GB" dirty="0">
                  <a:solidFill>
                    <a:schemeClr val="tx1"/>
                  </a:solidFill>
                </a:rPr>
                <a:t>Indian peacock</a:t>
              </a:r>
            </a:p>
            <a:p>
              <a:pPr marL="285750" indent="-285750">
                <a:buFont typeface="Arial" panose="020B0604020202020204" pitchFamily="34" charset="0"/>
                <a:buChar char="•"/>
              </a:pPr>
              <a:r>
                <a:rPr lang="en-GB" dirty="0">
                  <a:solidFill>
                    <a:schemeClr val="tx1"/>
                  </a:solidFill>
                </a:rPr>
                <a:t>Great Indian hornbill</a:t>
              </a:r>
            </a:p>
          </p:txBody>
        </p:sp>
      </p:grpSp>
      <p:grpSp>
        <p:nvGrpSpPr>
          <p:cNvPr id="27" name="Group 26">
            <a:extLst>
              <a:ext uri="{FF2B5EF4-FFF2-40B4-BE49-F238E27FC236}">
                <a16:creationId xmlns:a16="http://schemas.microsoft.com/office/drawing/2014/main" id="{8EDBE5A3-645A-419F-BE0A-61485D29B9EB}"/>
              </a:ext>
            </a:extLst>
          </p:cNvPr>
          <p:cNvGrpSpPr/>
          <p:nvPr/>
        </p:nvGrpSpPr>
        <p:grpSpPr>
          <a:xfrm>
            <a:off x="4870098" y="3069951"/>
            <a:ext cx="1611310" cy="2646529"/>
            <a:chOff x="-3750487" y="1316428"/>
            <a:chExt cx="1611310" cy="2646529"/>
          </a:xfrm>
        </p:grpSpPr>
        <p:sp>
          <p:nvSpPr>
            <p:cNvPr id="11" name="Rectangle: Rounded Corners 10">
              <a:extLst>
                <a:ext uri="{FF2B5EF4-FFF2-40B4-BE49-F238E27FC236}">
                  <a16:creationId xmlns:a16="http://schemas.microsoft.com/office/drawing/2014/main" id="{25A6CD96-1CE0-4B00-8A1E-67172748F9DC}"/>
                </a:ext>
              </a:extLst>
            </p:cNvPr>
            <p:cNvSpPr/>
            <p:nvPr/>
          </p:nvSpPr>
          <p:spPr>
            <a:xfrm>
              <a:off x="-3635843" y="1316428"/>
              <a:ext cx="1297172" cy="542260"/>
            </a:xfrm>
            <a:prstGeom prst="round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Reptiles</a:t>
              </a:r>
            </a:p>
          </p:txBody>
        </p:sp>
        <p:sp>
          <p:nvSpPr>
            <p:cNvPr id="19" name="Rectangle: Rounded Corners 18">
              <a:extLst>
                <a:ext uri="{FF2B5EF4-FFF2-40B4-BE49-F238E27FC236}">
                  <a16:creationId xmlns:a16="http://schemas.microsoft.com/office/drawing/2014/main" id="{99797400-F696-452B-868F-8F9A69D24B33}"/>
                </a:ext>
              </a:extLst>
            </p:cNvPr>
            <p:cNvSpPr/>
            <p:nvPr/>
          </p:nvSpPr>
          <p:spPr>
            <a:xfrm>
              <a:off x="-3750487" y="1764132"/>
              <a:ext cx="1611310" cy="2198825"/>
            </a:xfrm>
            <a:prstGeom prst="roundRect">
              <a:avLst>
                <a:gd name="adj" fmla="val 544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spAutoFit/>
            </a:bodyPr>
            <a:lstStyle/>
            <a:p>
              <a:pPr marL="285750" indent="-285750">
                <a:buFont typeface="Arial" panose="020B0604020202020204" pitchFamily="34" charset="0"/>
                <a:buChar char="•"/>
              </a:pPr>
              <a:r>
                <a:rPr lang="en-GB" dirty="0">
                  <a:solidFill>
                    <a:schemeClr val="tx1"/>
                  </a:solidFill>
                </a:rPr>
                <a:t>King cobra</a:t>
              </a:r>
            </a:p>
            <a:p>
              <a:pPr marL="285750" indent="-285750">
                <a:buFont typeface="Arial" panose="020B0604020202020204" pitchFamily="34" charset="0"/>
                <a:buChar char="•"/>
              </a:pPr>
              <a:r>
                <a:rPr lang="en-GB" dirty="0">
                  <a:solidFill>
                    <a:schemeClr val="tx1"/>
                  </a:solidFill>
                </a:rPr>
                <a:t>Indian star tortoise</a:t>
              </a:r>
            </a:p>
            <a:p>
              <a:pPr marL="285750" indent="-285750">
                <a:buFont typeface="Arial" panose="020B0604020202020204" pitchFamily="34" charset="0"/>
                <a:buChar char="•"/>
              </a:pPr>
              <a:r>
                <a:rPr lang="en-GB" dirty="0">
                  <a:solidFill>
                    <a:schemeClr val="tx1"/>
                  </a:solidFill>
                </a:rPr>
                <a:t>Mugger crocodile</a:t>
              </a:r>
            </a:p>
          </p:txBody>
        </p:sp>
      </p:grpSp>
      <p:grpSp>
        <p:nvGrpSpPr>
          <p:cNvPr id="26" name="Group 25">
            <a:extLst>
              <a:ext uri="{FF2B5EF4-FFF2-40B4-BE49-F238E27FC236}">
                <a16:creationId xmlns:a16="http://schemas.microsoft.com/office/drawing/2014/main" id="{AE6C763B-4B82-464E-A459-BE75F0A98100}"/>
              </a:ext>
            </a:extLst>
          </p:cNvPr>
          <p:cNvGrpSpPr/>
          <p:nvPr/>
        </p:nvGrpSpPr>
        <p:grpSpPr>
          <a:xfrm>
            <a:off x="6720735" y="2227261"/>
            <a:ext cx="1838041" cy="2089767"/>
            <a:chOff x="9906455" y="-1716931"/>
            <a:chExt cx="1838041" cy="2089767"/>
          </a:xfrm>
        </p:grpSpPr>
        <p:sp>
          <p:nvSpPr>
            <p:cNvPr id="12" name="Rectangle: Rounded Corners 11">
              <a:extLst>
                <a:ext uri="{FF2B5EF4-FFF2-40B4-BE49-F238E27FC236}">
                  <a16:creationId xmlns:a16="http://schemas.microsoft.com/office/drawing/2014/main" id="{8BF24C43-F672-40E7-9723-AB424A697EC2}"/>
                </a:ext>
              </a:extLst>
            </p:cNvPr>
            <p:cNvSpPr/>
            <p:nvPr/>
          </p:nvSpPr>
          <p:spPr>
            <a:xfrm>
              <a:off x="10068551" y="-1716931"/>
              <a:ext cx="1513850" cy="54226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Amphibians</a:t>
              </a:r>
            </a:p>
          </p:txBody>
        </p:sp>
        <p:sp>
          <p:nvSpPr>
            <p:cNvPr id="22" name="Rectangle: Rounded Corners 21">
              <a:extLst>
                <a:ext uri="{FF2B5EF4-FFF2-40B4-BE49-F238E27FC236}">
                  <a16:creationId xmlns:a16="http://schemas.microsoft.com/office/drawing/2014/main" id="{9E0CF30D-964A-4154-8563-DDC5B0BEF6C0}"/>
                </a:ext>
              </a:extLst>
            </p:cNvPr>
            <p:cNvSpPr/>
            <p:nvPr/>
          </p:nvSpPr>
          <p:spPr>
            <a:xfrm>
              <a:off x="9906455" y="-1276780"/>
              <a:ext cx="1838041" cy="1649616"/>
            </a:xfrm>
            <a:prstGeom prst="roundRect">
              <a:avLst>
                <a:gd name="adj" fmla="val 5449"/>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spAutoFit/>
            </a:bodyPr>
            <a:lstStyle/>
            <a:p>
              <a:pPr marL="285750" indent="-285750">
                <a:buFont typeface="Arial" panose="020B0604020202020204" pitchFamily="34" charset="0"/>
                <a:buChar char="•"/>
              </a:pPr>
              <a:r>
                <a:rPr lang="en-GB" dirty="0">
                  <a:solidFill>
                    <a:schemeClr val="tx1"/>
                  </a:solidFill>
                </a:rPr>
                <a:t>Malabar gliding frog</a:t>
              </a:r>
            </a:p>
            <a:p>
              <a:pPr marL="285750" indent="-285750">
                <a:buFont typeface="Arial" panose="020B0604020202020204" pitchFamily="34" charset="0"/>
                <a:buChar char="•"/>
              </a:pPr>
              <a:r>
                <a:rPr lang="en-GB" dirty="0">
                  <a:solidFill>
                    <a:schemeClr val="tx1"/>
                  </a:solidFill>
                </a:rPr>
                <a:t>Asiatic toad</a:t>
              </a:r>
            </a:p>
            <a:p>
              <a:pPr marL="285750" indent="-285750">
                <a:buFont typeface="Arial" panose="020B0604020202020204" pitchFamily="34" charset="0"/>
                <a:buChar char="•"/>
              </a:pPr>
              <a:r>
                <a:rPr lang="en-GB" dirty="0">
                  <a:solidFill>
                    <a:schemeClr val="tx1"/>
                  </a:solidFill>
                </a:rPr>
                <a:t>Asiatic painted frog</a:t>
              </a:r>
            </a:p>
          </p:txBody>
        </p:sp>
      </p:grpSp>
      <p:grpSp>
        <p:nvGrpSpPr>
          <p:cNvPr id="20" name="Group 19">
            <a:extLst>
              <a:ext uri="{FF2B5EF4-FFF2-40B4-BE49-F238E27FC236}">
                <a16:creationId xmlns:a16="http://schemas.microsoft.com/office/drawing/2014/main" id="{096A6450-0080-4244-BE52-F743FE229D2A}"/>
              </a:ext>
            </a:extLst>
          </p:cNvPr>
          <p:cNvGrpSpPr/>
          <p:nvPr/>
        </p:nvGrpSpPr>
        <p:grpSpPr>
          <a:xfrm>
            <a:off x="2658653" y="2657860"/>
            <a:ext cx="1838041" cy="1535563"/>
            <a:chOff x="549405" y="2760469"/>
            <a:chExt cx="1838041" cy="1535563"/>
          </a:xfrm>
        </p:grpSpPr>
        <p:sp>
          <p:nvSpPr>
            <p:cNvPr id="23" name="Rectangle: Rounded Corners 22">
              <a:extLst>
                <a:ext uri="{FF2B5EF4-FFF2-40B4-BE49-F238E27FC236}">
                  <a16:creationId xmlns:a16="http://schemas.microsoft.com/office/drawing/2014/main" id="{FBFDAFEA-DCBF-457D-8149-017DB14E385A}"/>
                </a:ext>
              </a:extLst>
            </p:cNvPr>
            <p:cNvSpPr/>
            <p:nvPr/>
          </p:nvSpPr>
          <p:spPr>
            <a:xfrm>
              <a:off x="713638" y="2760469"/>
              <a:ext cx="1513850" cy="54226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Plants</a:t>
              </a:r>
            </a:p>
          </p:txBody>
        </p:sp>
        <p:sp>
          <p:nvSpPr>
            <p:cNvPr id="24" name="Rectangle: Rounded Corners 23">
              <a:extLst>
                <a:ext uri="{FF2B5EF4-FFF2-40B4-BE49-F238E27FC236}">
                  <a16:creationId xmlns:a16="http://schemas.microsoft.com/office/drawing/2014/main" id="{3486CBB6-2BBE-404F-A678-CC2B1754EB2D}"/>
                </a:ext>
              </a:extLst>
            </p:cNvPr>
            <p:cNvSpPr/>
            <p:nvPr/>
          </p:nvSpPr>
          <p:spPr>
            <a:xfrm>
              <a:off x="549405" y="3216488"/>
              <a:ext cx="1838041" cy="1079544"/>
            </a:xfrm>
            <a:prstGeom prst="roundRect">
              <a:avLst>
                <a:gd name="adj" fmla="val 5449"/>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spAutoFit/>
            </a:bodyPr>
            <a:lstStyle/>
            <a:p>
              <a:pPr marL="285750" indent="-285750">
                <a:buFont typeface="Arial" panose="020B0604020202020204" pitchFamily="34" charset="0"/>
                <a:buChar char="•"/>
              </a:pPr>
              <a:r>
                <a:rPr lang="en-GB" dirty="0">
                  <a:solidFill>
                    <a:schemeClr val="tx1"/>
                  </a:solidFill>
                </a:rPr>
                <a:t>Lotus flower</a:t>
              </a:r>
            </a:p>
            <a:p>
              <a:pPr marL="285750" indent="-285750">
                <a:buFont typeface="Arial" panose="020B0604020202020204" pitchFamily="34" charset="0"/>
                <a:buChar char="•"/>
              </a:pPr>
              <a:r>
                <a:rPr lang="en-GB" dirty="0">
                  <a:solidFill>
                    <a:schemeClr val="tx1"/>
                  </a:solidFill>
                </a:rPr>
                <a:t>Orchids</a:t>
              </a:r>
            </a:p>
            <a:p>
              <a:pPr marL="285750" indent="-285750">
                <a:buFont typeface="Arial" panose="020B0604020202020204" pitchFamily="34" charset="0"/>
                <a:buChar char="•"/>
              </a:pPr>
              <a:r>
                <a:rPr lang="en-GB" dirty="0">
                  <a:solidFill>
                    <a:schemeClr val="tx1"/>
                  </a:solidFill>
                </a:rPr>
                <a:t>Bamboo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BCAFD12-E4F1-43BD-AD25-90A72F81DC75}"/>
              </a:ext>
            </a:extLst>
          </p:cNvPr>
          <p:cNvSpPr/>
          <p:nvPr/>
        </p:nvSpPr>
        <p:spPr>
          <a:xfrm>
            <a:off x="2329824" y="146290"/>
            <a:ext cx="4662151" cy="80782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rPr>
              <a:t>India’s </a:t>
            </a:r>
            <a:r>
              <a:rPr lang="en-GB" sz="3600" b="1" dirty="0" err="1">
                <a:solidFill>
                  <a:schemeClr val="bg1"/>
                </a:solidFill>
              </a:rPr>
              <a:t>Cothing</a:t>
            </a:r>
            <a:endParaRPr lang="en-GB" sz="3600" b="1" dirty="0">
              <a:solidFill>
                <a:schemeClr val="bg1"/>
              </a:solidFill>
            </a:endParaRPr>
          </a:p>
        </p:txBody>
      </p:sp>
      <p:pic>
        <p:nvPicPr>
          <p:cNvPr id="6" name="Picture 5">
            <a:extLst>
              <a:ext uri="{FF2B5EF4-FFF2-40B4-BE49-F238E27FC236}">
                <a16:creationId xmlns:a16="http://schemas.microsoft.com/office/drawing/2014/main" id="{D1F0919B-E859-4060-8CEB-E003CB3BF7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1801" y="3714219"/>
            <a:ext cx="1872148" cy="2569105"/>
          </a:xfrm>
          <a:prstGeom prst="rect">
            <a:avLst/>
          </a:prstGeom>
          <a:ln w="38100">
            <a:solidFill>
              <a:schemeClr val="accent4">
                <a:lumMod val="75000"/>
              </a:schemeClr>
            </a:solidFill>
          </a:ln>
        </p:spPr>
      </p:pic>
      <p:pic>
        <p:nvPicPr>
          <p:cNvPr id="9" name="Picture 8">
            <a:extLst>
              <a:ext uri="{FF2B5EF4-FFF2-40B4-BE49-F238E27FC236}">
                <a16:creationId xmlns:a16="http://schemas.microsoft.com/office/drawing/2014/main" id="{C505DE72-480A-4E26-806C-67B90EA45EC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2032733"/>
            <a:ext cx="2147088" cy="4809392"/>
          </a:xfrm>
          <a:prstGeom prst="rect">
            <a:avLst/>
          </a:prstGeom>
        </p:spPr>
      </p:pic>
      <p:sp>
        <p:nvSpPr>
          <p:cNvPr id="14" name="Rectangle: Rounded Corners 13">
            <a:extLst>
              <a:ext uri="{FF2B5EF4-FFF2-40B4-BE49-F238E27FC236}">
                <a16:creationId xmlns:a16="http://schemas.microsoft.com/office/drawing/2014/main" id="{7F4482A4-522F-4F53-998B-12FC66FACE9E}"/>
              </a:ext>
            </a:extLst>
          </p:cNvPr>
          <p:cNvSpPr/>
          <p:nvPr/>
        </p:nvSpPr>
        <p:spPr>
          <a:xfrm>
            <a:off x="670025" y="1228215"/>
            <a:ext cx="5716678" cy="60907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nSpc>
                <a:spcPct val="120000"/>
              </a:lnSpc>
            </a:pPr>
            <a:r>
              <a:rPr lang="en-GB" altLang="en-US" dirty="0">
                <a:solidFill>
                  <a:schemeClr val="tx1"/>
                </a:solidFill>
              </a:rPr>
              <a:t>Religion impacts clothing worn by many in India.</a:t>
            </a:r>
          </a:p>
        </p:txBody>
      </p:sp>
      <p:sp>
        <p:nvSpPr>
          <p:cNvPr id="15" name="Rectangle: Rounded Corners 14">
            <a:extLst>
              <a:ext uri="{FF2B5EF4-FFF2-40B4-BE49-F238E27FC236}">
                <a16:creationId xmlns:a16="http://schemas.microsoft.com/office/drawing/2014/main" id="{46D68DA7-E39A-4D67-AF34-AA77969CB37F}"/>
              </a:ext>
            </a:extLst>
          </p:cNvPr>
          <p:cNvSpPr/>
          <p:nvPr/>
        </p:nvSpPr>
        <p:spPr>
          <a:xfrm>
            <a:off x="2183928" y="3676119"/>
            <a:ext cx="4089869" cy="97683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nSpc>
                <a:spcPct val="120000"/>
              </a:lnSpc>
            </a:pPr>
            <a:r>
              <a:rPr lang="en-GB" altLang="en-US" dirty="0">
                <a:solidFill>
                  <a:schemeClr val="tx1"/>
                </a:solidFill>
              </a:rPr>
              <a:t>Linen and silk are popular fabrics of many Indian clothes.</a:t>
            </a:r>
          </a:p>
        </p:txBody>
      </p:sp>
      <p:sp>
        <p:nvSpPr>
          <p:cNvPr id="16" name="Rectangle: Rounded Corners 15">
            <a:extLst>
              <a:ext uri="{FF2B5EF4-FFF2-40B4-BE49-F238E27FC236}">
                <a16:creationId xmlns:a16="http://schemas.microsoft.com/office/drawing/2014/main" id="{7FB7FDAA-2172-4A72-B592-F55D418684A8}"/>
              </a:ext>
            </a:extLst>
          </p:cNvPr>
          <p:cNvSpPr/>
          <p:nvPr/>
        </p:nvSpPr>
        <p:spPr>
          <a:xfrm>
            <a:off x="2183928" y="2084407"/>
            <a:ext cx="4089869" cy="134459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nSpc>
                <a:spcPct val="120000"/>
              </a:lnSpc>
            </a:pPr>
            <a:r>
              <a:rPr lang="en-GB" altLang="en-US" dirty="0">
                <a:solidFill>
                  <a:schemeClr val="tx1"/>
                </a:solidFill>
              </a:rPr>
              <a:t>An example of traditional clothing for women is the sari. It is a draped, robe-like dress.</a:t>
            </a:r>
          </a:p>
        </p:txBody>
      </p:sp>
      <p:sp>
        <p:nvSpPr>
          <p:cNvPr id="17" name="Rectangle: Rounded Corners 16">
            <a:extLst>
              <a:ext uri="{FF2B5EF4-FFF2-40B4-BE49-F238E27FC236}">
                <a16:creationId xmlns:a16="http://schemas.microsoft.com/office/drawing/2014/main" id="{595F5E8E-5D58-4FFE-A7E1-9829F6BFFEEA}"/>
              </a:ext>
            </a:extLst>
          </p:cNvPr>
          <p:cNvSpPr/>
          <p:nvPr/>
        </p:nvSpPr>
        <p:spPr>
          <a:xfrm>
            <a:off x="2183928" y="4900071"/>
            <a:ext cx="4089870" cy="134459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nSpc>
                <a:spcPct val="120000"/>
              </a:lnSpc>
            </a:pPr>
            <a:r>
              <a:rPr lang="en-GB" altLang="en-US" dirty="0">
                <a:solidFill>
                  <a:schemeClr val="tx1"/>
                </a:solidFill>
              </a:rPr>
              <a:t>A dhoti is a traditionally draped cloth worn by men that resembles trousers.</a:t>
            </a:r>
          </a:p>
        </p:txBody>
      </p:sp>
      <p:pic>
        <p:nvPicPr>
          <p:cNvPr id="12" name="Picture 11">
            <a:extLst>
              <a:ext uri="{FF2B5EF4-FFF2-40B4-BE49-F238E27FC236}">
                <a16:creationId xmlns:a16="http://schemas.microsoft.com/office/drawing/2014/main" id="{6D4EA1E3-98C2-49FD-84E0-FD0072B096B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81801" y="1046092"/>
            <a:ext cx="1647799" cy="2487244"/>
          </a:xfrm>
          <a:prstGeom prst="rect">
            <a:avLst/>
          </a:prstGeom>
          <a:ln w="38100">
            <a:solidFill>
              <a:schemeClr val="accent4">
                <a:lumMod val="7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1500"/>
                            </p:stCondLst>
                            <p:childTnLst>
                              <p:par>
                                <p:cTn id="9" presetID="22" presetClass="entr" presetSubtype="4" fill="hold" nodeType="afterEffect">
                                  <p:stCondLst>
                                    <p:cond delay="75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2750"/>
                            </p:stCondLst>
                            <p:childTnLst>
                              <p:par>
                                <p:cTn id="13" presetID="10" presetClass="entr" presetSubtype="0" fill="hold" grpId="0" nodeType="afterEffect">
                                  <p:stCondLst>
                                    <p:cond delay="20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5250"/>
                            </p:stCondLst>
                            <p:childTnLst>
                              <p:par>
                                <p:cTn id="17" presetID="1" presetClass="entr" presetSubtype="0" fill="hold" nodeType="afterEffect">
                                  <p:stCondLst>
                                    <p:cond delay="25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5500"/>
                            </p:stCondLst>
                            <p:childTnLst>
                              <p:par>
                                <p:cTn id="20" presetID="10" presetClass="entr" presetSubtype="0" fill="hold" grpId="0" nodeType="after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par>
                          <p:cTn id="23" fill="hold">
                            <p:stCondLst>
                              <p:cond delay="8000"/>
                            </p:stCondLst>
                            <p:childTnLst>
                              <p:par>
                                <p:cTn id="24" presetID="10" presetClass="entr" presetSubtype="0" fill="hold" grpId="0" nodeType="afterEffect">
                                  <p:stCondLst>
                                    <p:cond delay="200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par>
                          <p:cTn id="27" fill="hold">
                            <p:stCondLst>
                              <p:cond delay="10500"/>
                            </p:stCondLst>
                            <p:childTnLst>
                              <p:par>
                                <p:cTn id="28" presetID="1" presetClass="entr" presetSubtype="0" fill="hold" nodeType="afterEffect">
                                  <p:stCondLst>
                                    <p:cond delay="25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DE51325-E875-435E-AD8B-FDBBBFB64D90}"/>
              </a:ext>
            </a:extLst>
          </p:cNvPr>
          <p:cNvSpPr/>
          <p:nvPr/>
        </p:nvSpPr>
        <p:spPr>
          <a:xfrm>
            <a:off x="2329824" y="146290"/>
            <a:ext cx="4662151" cy="80782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rPr>
              <a:t>India’s Culture</a:t>
            </a:r>
          </a:p>
        </p:txBody>
      </p:sp>
      <p:sp>
        <p:nvSpPr>
          <p:cNvPr id="9" name="Rectangle: Rounded Corners 8">
            <a:extLst>
              <a:ext uri="{FF2B5EF4-FFF2-40B4-BE49-F238E27FC236}">
                <a16:creationId xmlns:a16="http://schemas.microsoft.com/office/drawing/2014/main" id="{EADA5689-1240-40AA-8AB3-BC590C7EC1AF}"/>
              </a:ext>
            </a:extLst>
          </p:cNvPr>
          <p:cNvSpPr/>
          <p:nvPr/>
        </p:nvSpPr>
        <p:spPr>
          <a:xfrm>
            <a:off x="2095500" y="1076563"/>
            <a:ext cx="6378474" cy="97683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nSpc>
                <a:spcPct val="120000"/>
              </a:lnSpc>
              <a:spcAft>
                <a:spcPts val="600"/>
              </a:spcAft>
            </a:pPr>
            <a:r>
              <a:rPr lang="en-GB" altLang="en-US" dirty="0">
                <a:solidFill>
                  <a:schemeClr val="tx1"/>
                </a:solidFill>
              </a:rPr>
              <a:t>India’s culture is very diverse. It includes many different people from different backgrounds.</a:t>
            </a:r>
          </a:p>
        </p:txBody>
      </p:sp>
      <p:sp>
        <p:nvSpPr>
          <p:cNvPr id="10" name="Rectangle: Rounded Corners 9">
            <a:extLst>
              <a:ext uri="{FF2B5EF4-FFF2-40B4-BE49-F238E27FC236}">
                <a16:creationId xmlns:a16="http://schemas.microsoft.com/office/drawing/2014/main" id="{4EEF1C50-3C7A-4A7E-9C3F-BB12100CBEAC}"/>
              </a:ext>
            </a:extLst>
          </p:cNvPr>
          <p:cNvSpPr/>
          <p:nvPr/>
        </p:nvSpPr>
        <p:spPr>
          <a:xfrm>
            <a:off x="3200400" y="2259718"/>
            <a:ext cx="5273574" cy="171235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nSpc>
                <a:spcPct val="120000"/>
              </a:lnSpc>
              <a:spcAft>
                <a:spcPts val="600"/>
              </a:spcAft>
            </a:pPr>
            <a:r>
              <a:rPr lang="en-GB" altLang="en-US" dirty="0">
                <a:solidFill>
                  <a:schemeClr val="tx1"/>
                </a:solidFill>
              </a:rPr>
              <a:t>Religions, philosophy, food, architecture, language, dance, music and even films all have influences from a range of cultures that have existed and spread throughout the country.</a:t>
            </a:r>
          </a:p>
        </p:txBody>
      </p:sp>
      <p:sp>
        <p:nvSpPr>
          <p:cNvPr id="11" name="Rectangle: Rounded Corners 10">
            <a:extLst>
              <a:ext uri="{FF2B5EF4-FFF2-40B4-BE49-F238E27FC236}">
                <a16:creationId xmlns:a16="http://schemas.microsoft.com/office/drawing/2014/main" id="{80940A49-700B-4020-B0E0-CAB229C1C163}"/>
              </a:ext>
            </a:extLst>
          </p:cNvPr>
          <p:cNvSpPr/>
          <p:nvPr/>
        </p:nvSpPr>
        <p:spPr>
          <a:xfrm>
            <a:off x="619225" y="4862233"/>
            <a:ext cx="4663975" cy="134459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nSpc>
                <a:spcPct val="120000"/>
              </a:lnSpc>
              <a:spcAft>
                <a:spcPts val="600"/>
              </a:spcAft>
            </a:pPr>
            <a:r>
              <a:rPr lang="en-GB" altLang="en-US" dirty="0">
                <a:solidFill>
                  <a:schemeClr val="tx1"/>
                </a:solidFill>
              </a:rPr>
              <a:t>There are many festivals which are held throughout the year in India, including Diwali, Holi and </a:t>
            </a:r>
            <a:r>
              <a:rPr lang="en-AU" dirty="0">
                <a:solidFill>
                  <a:schemeClr val="tx1"/>
                </a:solidFill>
              </a:rPr>
              <a:t>Navratri</a:t>
            </a:r>
            <a:r>
              <a:rPr lang="en-GB" altLang="en-US" dirty="0">
                <a:solidFill>
                  <a:schemeClr val="tx1"/>
                </a:solidFill>
              </a:rPr>
              <a:t>.</a:t>
            </a:r>
          </a:p>
        </p:txBody>
      </p:sp>
      <p:pic>
        <p:nvPicPr>
          <p:cNvPr id="5" name="Picture 4">
            <a:extLst>
              <a:ext uri="{FF2B5EF4-FFF2-40B4-BE49-F238E27FC236}">
                <a16:creationId xmlns:a16="http://schemas.microsoft.com/office/drawing/2014/main" id="{C75A2DBB-FEB5-4EAB-9D02-77B9B17CB8D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475096" y="4168907"/>
            <a:ext cx="2998879" cy="1998472"/>
          </a:xfrm>
          <a:prstGeom prst="rect">
            <a:avLst/>
          </a:prstGeom>
          <a:ln w="38100">
            <a:solidFill>
              <a:schemeClr val="accent4">
                <a:lumMod val="75000"/>
              </a:schemeClr>
            </a:solidFill>
          </a:ln>
        </p:spPr>
      </p:pic>
      <p:pic>
        <p:nvPicPr>
          <p:cNvPr id="12" name="Picture 11">
            <a:extLst>
              <a:ext uri="{FF2B5EF4-FFF2-40B4-BE49-F238E27FC236}">
                <a16:creationId xmlns:a16="http://schemas.microsoft.com/office/drawing/2014/main" id="{E9B2CE1E-6165-4DE9-A072-01CCA221772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35" y="965928"/>
            <a:ext cx="3248747" cy="3809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1500"/>
                            </p:stCondLst>
                            <p:childTnLst>
                              <p:par>
                                <p:cTn id="9" presetID="10" presetClass="entr" presetSubtype="0" fill="hold" grpId="0" nodeType="afterEffect">
                                  <p:stCondLst>
                                    <p:cond delay="2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4000"/>
                            </p:stCondLst>
                            <p:childTnLst>
                              <p:par>
                                <p:cTn id="13" presetID="1" presetClass="entr" presetSubtype="0" fill="hold" nodeType="afterEffect">
                                  <p:stCondLst>
                                    <p:cond delay="250"/>
                                  </p:stCondLst>
                                  <p:childTnLst>
                                    <p:set>
                                      <p:cBhvr>
                                        <p:cTn id="14" dur="1" fill="hold">
                                          <p:stCondLst>
                                            <p:cond delay="0"/>
                                          </p:stCondLst>
                                        </p:cTn>
                                        <p:tgtEl>
                                          <p:spTgt spid="12"/>
                                        </p:tgtEl>
                                        <p:attrNameLst>
                                          <p:attrName>style.visibility</p:attrName>
                                        </p:attrNameLst>
                                      </p:cBhvr>
                                      <p:to>
                                        <p:strVal val="visible"/>
                                      </p:to>
                                    </p:set>
                                  </p:childTnLst>
                                </p:cTn>
                              </p:par>
                            </p:childTnLst>
                          </p:cTn>
                        </p:par>
                        <p:par>
                          <p:cTn id="15" fill="hold">
                            <p:stCondLst>
                              <p:cond delay="4250"/>
                            </p:stCondLst>
                            <p:childTnLst>
                              <p:par>
                                <p:cTn id="16" presetID="10" presetClass="entr" presetSubtype="0" fill="hold" grpId="0" nodeType="afterEffect">
                                  <p:stCondLst>
                                    <p:cond delay="20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par>
                          <p:cTn id="19" fill="hold">
                            <p:stCondLst>
                              <p:cond delay="6750"/>
                            </p:stCondLst>
                            <p:childTnLst>
                              <p:par>
                                <p:cTn id="20" presetID="1" presetClass="entr" presetSubtype="0" fill="hold" nodeType="afterEffect">
                                  <p:stCondLst>
                                    <p:cond delay="25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006AB32-A681-4BF9-8027-051104EB0C52}"/>
              </a:ext>
            </a:extLst>
          </p:cNvPr>
          <p:cNvGrpSpPr/>
          <p:nvPr/>
        </p:nvGrpSpPr>
        <p:grpSpPr>
          <a:xfrm>
            <a:off x="1036805" y="4221092"/>
            <a:ext cx="1619250" cy="1303552"/>
            <a:chOff x="953294" y="3429000"/>
            <a:chExt cx="1619250" cy="1303552"/>
          </a:xfrm>
        </p:grpSpPr>
        <p:pic>
          <p:nvPicPr>
            <p:cNvPr id="20484" name="Picture 1">
              <a:extLst>
                <a:ext uri="{FF2B5EF4-FFF2-40B4-BE49-F238E27FC236}">
                  <a16:creationId xmlns:a16="http://schemas.microsoft.com/office/drawing/2014/main" id="{27C895CB-ABA3-49EC-89C3-F5A3B9540C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3294" y="3429000"/>
              <a:ext cx="1619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2">
              <a:extLst>
                <a:ext uri="{FF2B5EF4-FFF2-40B4-BE49-F238E27FC236}">
                  <a16:creationId xmlns:a16="http://schemas.microsoft.com/office/drawing/2014/main" id="{9DB021DA-4430-48D6-8F4C-CD372216F7A6}"/>
                </a:ext>
              </a:extLst>
            </p:cNvPr>
            <p:cNvSpPr txBox="1">
              <a:spLocks noChangeArrowheads="1"/>
            </p:cNvSpPr>
            <p:nvPr/>
          </p:nvSpPr>
          <p:spPr bwMode="auto">
            <a:xfrm>
              <a:off x="1394619" y="4362665"/>
              <a:ext cx="73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a:solidFill>
                    <a:schemeClr val="tx1"/>
                  </a:solidFill>
                </a:rPr>
                <a:t>Hindi</a:t>
              </a:r>
            </a:p>
          </p:txBody>
        </p:sp>
      </p:grpSp>
      <p:grpSp>
        <p:nvGrpSpPr>
          <p:cNvPr id="6" name="Group 5">
            <a:extLst>
              <a:ext uri="{FF2B5EF4-FFF2-40B4-BE49-F238E27FC236}">
                <a16:creationId xmlns:a16="http://schemas.microsoft.com/office/drawing/2014/main" id="{92B0030C-D470-45D2-8CFE-F45F66F4CC71}"/>
              </a:ext>
            </a:extLst>
          </p:cNvPr>
          <p:cNvGrpSpPr/>
          <p:nvPr/>
        </p:nvGrpSpPr>
        <p:grpSpPr>
          <a:xfrm>
            <a:off x="3129840" y="3414928"/>
            <a:ext cx="1762125" cy="3084512"/>
            <a:chOff x="3395663" y="3328988"/>
            <a:chExt cx="1762125" cy="3084512"/>
          </a:xfrm>
        </p:grpSpPr>
        <p:pic>
          <p:nvPicPr>
            <p:cNvPr id="20487" name="Picture 5" descr="File:Punjabi example.svg">
              <a:extLst>
                <a:ext uri="{FF2B5EF4-FFF2-40B4-BE49-F238E27FC236}">
                  <a16:creationId xmlns:a16="http://schemas.microsoft.com/office/drawing/2014/main" id="{12618830-570E-4EAC-B5D1-2402F7F76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5663" y="3328988"/>
              <a:ext cx="1762125" cy="271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extBox 4">
              <a:extLst>
                <a:ext uri="{FF2B5EF4-FFF2-40B4-BE49-F238E27FC236}">
                  <a16:creationId xmlns:a16="http://schemas.microsoft.com/office/drawing/2014/main" id="{63CBABFC-D66D-42AA-8F80-CB87DD2FC321}"/>
                </a:ext>
              </a:extLst>
            </p:cNvPr>
            <p:cNvSpPr txBox="1">
              <a:spLocks noChangeArrowheads="1"/>
            </p:cNvSpPr>
            <p:nvPr/>
          </p:nvSpPr>
          <p:spPr bwMode="auto">
            <a:xfrm>
              <a:off x="3883819" y="6045200"/>
              <a:ext cx="963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dirty="0">
                  <a:solidFill>
                    <a:schemeClr val="tx1"/>
                  </a:solidFill>
                </a:rPr>
                <a:t>Punjabi</a:t>
              </a:r>
            </a:p>
          </p:txBody>
        </p:sp>
      </p:grpSp>
      <p:grpSp>
        <p:nvGrpSpPr>
          <p:cNvPr id="8" name="Group 7">
            <a:extLst>
              <a:ext uri="{FF2B5EF4-FFF2-40B4-BE49-F238E27FC236}">
                <a16:creationId xmlns:a16="http://schemas.microsoft.com/office/drawing/2014/main" id="{741F23D2-3E8B-4962-806E-C7E99C6F1D78}"/>
              </a:ext>
            </a:extLst>
          </p:cNvPr>
          <p:cNvGrpSpPr/>
          <p:nvPr/>
        </p:nvGrpSpPr>
        <p:grpSpPr>
          <a:xfrm>
            <a:off x="5365750" y="3725968"/>
            <a:ext cx="2124075" cy="971550"/>
            <a:chOff x="5895975" y="3513138"/>
            <a:chExt cx="2124075" cy="971550"/>
          </a:xfrm>
        </p:grpSpPr>
        <p:pic>
          <p:nvPicPr>
            <p:cNvPr id="20491" name="Picture 8">
              <a:extLst>
                <a:ext uri="{FF2B5EF4-FFF2-40B4-BE49-F238E27FC236}">
                  <a16:creationId xmlns:a16="http://schemas.microsoft.com/office/drawing/2014/main" id="{89311E85-0981-40AB-AB59-C9695A7F2B4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95975" y="3513138"/>
              <a:ext cx="21240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2" name="TextBox 9">
              <a:extLst>
                <a:ext uri="{FF2B5EF4-FFF2-40B4-BE49-F238E27FC236}">
                  <a16:creationId xmlns:a16="http://schemas.microsoft.com/office/drawing/2014/main" id="{D031E117-38A2-480A-8828-CDA0BE57E403}"/>
                </a:ext>
              </a:extLst>
            </p:cNvPr>
            <p:cNvSpPr txBox="1">
              <a:spLocks noChangeArrowheads="1"/>
            </p:cNvSpPr>
            <p:nvPr/>
          </p:nvSpPr>
          <p:spPr bwMode="auto">
            <a:xfrm>
              <a:off x="6426200" y="4114800"/>
              <a:ext cx="1022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a:solidFill>
                    <a:schemeClr val="tx1"/>
                  </a:solidFill>
                </a:rPr>
                <a:t>Sanskrit</a:t>
              </a:r>
            </a:p>
          </p:txBody>
        </p:sp>
      </p:grpSp>
      <p:grpSp>
        <p:nvGrpSpPr>
          <p:cNvPr id="7" name="Group 6">
            <a:extLst>
              <a:ext uri="{FF2B5EF4-FFF2-40B4-BE49-F238E27FC236}">
                <a16:creationId xmlns:a16="http://schemas.microsoft.com/office/drawing/2014/main" id="{A9ECD11A-1E43-41FA-BBC4-2AC6FE884437}"/>
              </a:ext>
            </a:extLst>
          </p:cNvPr>
          <p:cNvGrpSpPr/>
          <p:nvPr/>
        </p:nvGrpSpPr>
        <p:grpSpPr>
          <a:xfrm>
            <a:off x="6523037" y="4812936"/>
            <a:ext cx="1933575" cy="1466850"/>
            <a:chOff x="5929313" y="4668838"/>
            <a:chExt cx="1933575" cy="1466850"/>
          </a:xfrm>
        </p:grpSpPr>
        <p:pic>
          <p:nvPicPr>
            <p:cNvPr id="20493" name="Picture 10">
              <a:extLst>
                <a:ext uri="{FF2B5EF4-FFF2-40B4-BE49-F238E27FC236}">
                  <a16:creationId xmlns:a16="http://schemas.microsoft.com/office/drawing/2014/main" id="{54CEEDF4-7515-4CC6-ACA2-C0B9EA3FD1D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29313" y="4668838"/>
              <a:ext cx="193357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5" name="TextBox 12">
              <a:extLst>
                <a:ext uri="{FF2B5EF4-FFF2-40B4-BE49-F238E27FC236}">
                  <a16:creationId xmlns:a16="http://schemas.microsoft.com/office/drawing/2014/main" id="{8F35EB2D-82EF-4F9D-A97B-C206074F334F}"/>
                </a:ext>
              </a:extLst>
            </p:cNvPr>
            <p:cNvSpPr txBox="1">
              <a:spLocks noChangeArrowheads="1"/>
            </p:cNvSpPr>
            <p:nvPr/>
          </p:nvSpPr>
          <p:spPr bwMode="auto">
            <a:xfrm>
              <a:off x="6519863" y="5767388"/>
              <a:ext cx="692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dirty="0">
                  <a:solidFill>
                    <a:schemeClr val="tx1"/>
                  </a:solidFill>
                </a:rPr>
                <a:t>Urdu</a:t>
              </a:r>
            </a:p>
          </p:txBody>
        </p:sp>
      </p:grpSp>
      <p:sp>
        <p:nvSpPr>
          <p:cNvPr id="16" name="Rectangle: Rounded Corners 15">
            <a:extLst>
              <a:ext uri="{FF2B5EF4-FFF2-40B4-BE49-F238E27FC236}">
                <a16:creationId xmlns:a16="http://schemas.microsoft.com/office/drawing/2014/main" id="{5913F747-8E75-495D-9AC8-746869FA6977}"/>
              </a:ext>
            </a:extLst>
          </p:cNvPr>
          <p:cNvSpPr/>
          <p:nvPr/>
        </p:nvSpPr>
        <p:spPr>
          <a:xfrm>
            <a:off x="2329824" y="146290"/>
            <a:ext cx="4662151" cy="80782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rPr>
              <a:t>India’s Languages</a:t>
            </a:r>
          </a:p>
        </p:txBody>
      </p:sp>
      <p:sp>
        <p:nvSpPr>
          <p:cNvPr id="20" name="Rectangle: Rounded Corners 19">
            <a:extLst>
              <a:ext uri="{FF2B5EF4-FFF2-40B4-BE49-F238E27FC236}">
                <a16:creationId xmlns:a16="http://schemas.microsoft.com/office/drawing/2014/main" id="{CCC78C2F-F9BA-41EA-8ACB-39755BBCE5AC}"/>
              </a:ext>
            </a:extLst>
          </p:cNvPr>
          <p:cNvSpPr/>
          <p:nvPr/>
        </p:nvSpPr>
        <p:spPr>
          <a:xfrm>
            <a:off x="631064" y="1042402"/>
            <a:ext cx="7907629" cy="1637513"/>
          </a:xfrm>
          <a:prstGeom prst="roundRect">
            <a:avLst>
              <a:gd name="adj" fmla="val 9898"/>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nSpc>
                <a:spcPct val="120000"/>
              </a:lnSpc>
            </a:pPr>
            <a:r>
              <a:rPr lang="en-GB" altLang="en-US" dirty="0">
                <a:solidFill>
                  <a:schemeClr val="tx1"/>
                </a:solidFill>
              </a:rPr>
              <a:t>The official languages of India are Hindi and English.</a:t>
            </a:r>
          </a:p>
          <a:p>
            <a:pPr>
              <a:lnSpc>
                <a:spcPct val="120000"/>
              </a:lnSpc>
            </a:pPr>
            <a:r>
              <a:rPr lang="en-GB" altLang="en-US" dirty="0">
                <a:solidFill>
                  <a:schemeClr val="tx1"/>
                </a:solidFill>
              </a:rPr>
              <a:t>Despite this, there are many other languages spoken across the country, including Punjabi, Bengali, Kashmiri, Tamil, Sanskrit, Urdu and many others.</a:t>
            </a:r>
          </a:p>
        </p:txBody>
      </p:sp>
      <p:sp>
        <p:nvSpPr>
          <p:cNvPr id="22" name="Rectangle: Rounded Corners 21">
            <a:extLst>
              <a:ext uri="{FF2B5EF4-FFF2-40B4-BE49-F238E27FC236}">
                <a16:creationId xmlns:a16="http://schemas.microsoft.com/office/drawing/2014/main" id="{3A4E1E26-FCD8-410B-91C4-29F380C61701}"/>
              </a:ext>
            </a:extLst>
          </p:cNvPr>
          <p:cNvSpPr/>
          <p:nvPr/>
        </p:nvSpPr>
        <p:spPr>
          <a:xfrm>
            <a:off x="631064" y="2764804"/>
            <a:ext cx="7894750" cy="60907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nSpc>
                <a:spcPct val="120000"/>
              </a:lnSpc>
            </a:pPr>
            <a:r>
              <a:rPr lang="en-GB" altLang="en-US" dirty="0">
                <a:solidFill>
                  <a:schemeClr val="tx1"/>
                </a:solidFill>
              </a:rPr>
              <a:t>Some of these languages have very unique alphabets, such 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1500"/>
                            </p:stCondLst>
                            <p:childTnLst>
                              <p:par>
                                <p:cTn id="9" presetID="10" presetClass="entr" presetSubtype="0" fill="hold" grpId="0" nodeType="afterEffect">
                                  <p:stCondLst>
                                    <p:cond delay="200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4000"/>
                            </p:stCondLst>
                            <p:childTnLst>
                              <p:par>
                                <p:cTn id="13" presetID="1" presetClass="entr" presetSubtype="0" fill="hold" nodeType="afterEffect">
                                  <p:stCondLst>
                                    <p:cond delay="200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p:stCondLst>
                              <p:cond delay="6000"/>
                            </p:stCondLst>
                            <p:childTnLst>
                              <p:par>
                                <p:cTn id="16" presetID="1" presetClass="entr" presetSubtype="0" fill="hold" nodeType="afterEffect">
                                  <p:stCondLst>
                                    <p:cond delay="1000"/>
                                  </p:stCondLst>
                                  <p:childTnLst>
                                    <p:set>
                                      <p:cBhvr>
                                        <p:cTn id="17" dur="1" fill="hold">
                                          <p:stCondLst>
                                            <p:cond delay="0"/>
                                          </p:stCondLst>
                                        </p:cTn>
                                        <p:tgtEl>
                                          <p:spTgt spid="6"/>
                                        </p:tgtEl>
                                        <p:attrNameLst>
                                          <p:attrName>style.visibility</p:attrName>
                                        </p:attrNameLst>
                                      </p:cBhvr>
                                      <p:to>
                                        <p:strVal val="visible"/>
                                      </p:to>
                                    </p:set>
                                  </p:childTnLst>
                                </p:cTn>
                              </p:par>
                            </p:childTnLst>
                          </p:cTn>
                        </p:par>
                        <p:par>
                          <p:cTn id="18" fill="hold">
                            <p:stCondLst>
                              <p:cond delay="7000"/>
                            </p:stCondLst>
                            <p:childTnLst>
                              <p:par>
                                <p:cTn id="19" presetID="1"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childTnLst>
                                </p:cTn>
                              </p:par>
                            </p:childTnLst>
                          </p:cTn>
                        </p:par>
                        <p:par>
                          <p:cTn id="21" fill="hold">
                            <p:stCondLst>
                              <p:cond delay="8000"/>
                            </p:stCondLst>
                            <p:childTnLst>
                              <p:par>
                                <p:cTn id="22" presetID="1" presetClass="entr" presetSubtype="0" fill="hold" nodeType="afterEffect">
                                  <p:stCondLst>
                                    <p:cond delay="100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Box 2">
            <a:extLst>
              <a:ext uri="{FF2B5EF4-FFF2-40B4-BE49-F238E27FC236}">
                <a16:creationId xmlns:a16="http://schemas.microsoft.com/office/drawing/2014/main" id="{8A7ADAC8-D681-4F12-BF9E-EAC901B5F4B6}"/>
              </a:ext>
            </a:extLst>
          </p:cNvPr>
          <p:cNvSpPr txBox="1">
            <a:spLocks noChangeArrowheads="1"/>
          </p:cNvSpPr>
          <p:nvPr/>
        </p:nvSpPr>
        <p:spPr bwMode="auto">
          <a:xfrm>
            <a:off x="710749" y="1067760"/>
            <a:ext cx="4397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US" altLang="en-US" dirty="0">
                <a:solidFill>
                  <a:schemeClr val="accent4">
                    <a:lumMod val="50000"/>
                  </a:schemeClr>
                </a:solidFill>
              </a:rPr>
              <a:t>Click on each landmark to find out more.</a:t>
            </a:r>
            <a:endParaRPr lang="en-GB" altLang="en-US" dirty="0">
              <a:solidFill>
                <a:schemeClr val="accent4">
                  <a:lumMod val="50000"/>
                </a:schemeClr>
              </a:solidFill>
            </a:endParaRPr>
          </a:p>
        </p:txBody>
      </p:sp>
      <p:sp>
        <p:nvSpPr>
          <p:cNvPr id="18" name="Rectangle: Rounded Corners 17">
            <a:hlinkClick r:id="rId2" action="ppaction://hlinksldjump"/>
            <a:extLst>
              <a:ext uri="{FF2B5EF4-FFF2-40B4-BE49-F238E27FC236}">
                <a16:creationId xmlns:a16="http://schemas.microsoft.com/office/drawing/2014/main" id="{A2522E72-4271-4419-A51C-7EBB3510A22A}"/>
              </a:ext>
            </a:extLst>
          </p:cNvPr>
          <p:cNvSpPr/>
          <p:nvPr/>
        </p:nvSpPr>
        <p:spPr>
          <a:xfrm>
            <a:off x="956620" y="1555118"/>
            <a:ext cx="1504459" cy="60907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lnSpc>
                <a:spcPct val="120000"/>
              </a:lnSpc>
              <a:spcAft>
                <a:spcPts val="600"/>
              </a:spcAft>
            </a:pPr>
            <a:r>
              <a:rPr lang="en-GB" altLang="en-US" b="1" dirty="0">
                <a:solidFill>
                  <a:schemeClr val="tx1"/>
                </a:solidFill>
              </a:rPr>
              <a:t>Taj Mahal</a:t>
            </a:r>
          </a:p>
        </p:txBody>
      </p:sp>
      <p:sp>
        <p:nvSpPr>
          <p:cNvPr id="19" name="Rectangle: Rounded Corners 18">
            <a:hlinkClick r:id="rId3" action="ppaction://hlinksldjump"/>
            <a:extLst>
              <a:ext uri="{FF2B5EF4-FFF2-40B4-BE49-F238E27FC236}">
                <a16:creationId xmlns:a16="http://schemas.microsoft.com/office/drawing/2014/main" id="{A1750567-10CB-42F7-A8E4-5E0C053DF310}"/>
              </a:ext>
            </a:extLst>
          </p:cNvPr>
          <p:cNvSpPr/>
          <p:nvPr/>
        </p:nvSpPr>
        <p:spPr>
          <a:xfrm>
            <a:off x="3825573" y="1555118"/>
            <a:ext cx="1504459" cy="58098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lnSpc>
                <a:spcPct val="120000"/>
              </a:lnSpc>
              <a:spcAft>
                <a:spcPts val="600"/>
              </a:spcAft>
            </a:pPr>
            <a:r>
              <a:rPr lang="en-GB" altLang="en-US" b="1" dirty="0">
                <a:solidFill>
                  <a:schemeClr val="tx1"/>
                </a:solidFill>
              </a:rPr>
              <a:t>Amber Fort</a:t>
            </a:r>
          </a:p>
        </p:txBody>
      </p:sp>
      <p:sp>
        <p:nvSpPr>
          <p:cNvPr id="20" name="Rectangle: Rounded Corners 19">
            <a:hlinkClick r:id="rId4" action="ppaction://hlinksldjump"/>
            <a:extLst>
              <a:ext uri="{FF2B5EF4-FFF2-40B4-BE49-F238E27FC236}">
                <a16:creationId xmlns:a16="http://schemas.microsoft.com/office/drawing/2014/main" id="{049AF94D-AA45-4866-8D43-9EFF2632AEBA}"/>
              </a:ext>
            </a:extLst>
          </p:cNvPr>
          <p:cNvSpPr/>
          <p:nvPr/>
        </p:nvSpPr>
        <p:spPr>
          <a:xfrm>
            <a:off x="6828302" y="1587725"/>
            <a:ext cx="1504459" cy="547779"/>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US" altLang="en-US" b="1" dirty="0">
                <a:solidFill>
                  <a:schemeClr val="tx1"/>
                </a:solidFill>
              </a:rPr>
              <a:t>Red Fort</a:t>
            </a:r>
            <a:endParaRPr lang="en-GB" altLang="en-US" b="1" dirty="0">
              <a:solidFill>
                <a:schemeClr val="tx1"/>
              </a:solidFill>
            </a:endParaRPr>
          </a:p>
        </p:txBody>
      </p:sp>
      <p:sp>
        <p:nvSpPr>
          <p:cNvPr id="21" name="Rectangle: Rounded Corners 20">
            <a:hlinkClick r:id="rId5" action="ppaction://hlinksldjump"/>
            <a:extLst>
              <a:ext uri="{FF2B5EF4-FFF2-40B4-BE49-F238E27FC236}">
                <a16:creationId xmlns:a16="http://schemas.microsoft.com/office/drawing/2014/main" id="{8E5D4FA3-0225-498D-9EB1-AEF1E13F9240}"/>
              </a:ext>
            </a:extLst>
          </p:cNvPr>
          <p:cNvSpPr/>
          <p:nvPr/>
        </p:nvSpPr>
        <p:spPr>
          <a:xfrm>
            <a:off x="890642" y="3784370"/>
            <a:ext cx="1636410" cy="547779"/>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US" altLang="en-US" b="1" dirty="0">
                <a:solidFill>
                  <a:schemeClr val="tx1"/>
                </a:solidFill>
              </a:rPr>
              <a:t>Ellora Caves</a:t>
            </a:r>
          </a:p>
        </p:txBody>
      </p:sp>
      <p:sp>
        <p:nvSpPr>
          <p:cNvPr id="22" name="Rectangle: Rounded Corners 21">
            <a:hlinkClick r:id="rId6" action="ppaction://hlinksldjump"/>
            <a:extLst>
              <a:ext uri="{FF2B5EF4-FFF2-40B4-BE49-F238E27FC236}">
                <a16:creationId xmlns:a16="http://schemas.microsoft.com/office/drawing/2014/main" id="{78DAC5D1-2E31-4289-B9EC-316472344FEF}"/>
              </a:ext>
            </a:extLst>
          </p:cNvPr>
          <p:cNvSpPr/>
          <p:nvPr/>
        </p:nvSpPr>
        <p:spPr>
          <a:xfrm>
            <a:off x="3753795" y="3784370"/>
            <a:ext cx="1636410" cy="547779"/>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US" altLang="en-US" b="1" dirty="0" err="1">
                <a:solidFill>
                  <a:schemeClr val="tx1"/>
                </a:solidFill>
              </a:rPr>
              <a:t>Lonar</a:t>
            </a:r>
            <a:r>
              <a:rPr lang="en-US" altLang="en-US" b="1" dirty="0">
                <a:solidFill>
                  <a:schemeClr val="tx1"/>
                </a:solidFill>
              </a:rPr>
              <a:t> Crater</a:t>
            </a:r>
            <a:endParaRPr lang="en-GB" altLang="en-US" b="1" dirty="0">
              <a:solidFill>
                <a:schemeClr val="tx1"/>
              </a:solidFill>
            </a:endParaRPr>
          </a:p>
        </p:txBody>
      </p:sp>
      <p:sp>
        <p:nvSpPr>
          <p:cNvPr id="23" name="Rectangle: Rounded Corners 22">
            <a:hlinkClick r:id="rId7" action="ppaction://hlinksldjump"/>
            <a:extLst>
              <a:ext uri="{FF2B5EF4-FFF2-40B4-BE49-F238E27FC236}">
                <a16:creationId xmlns:a16="http://schemas.microsoft.com/office/drawing/2014/main" id="{9FA4A140-CA63-4B76-9ABD-42F59FBEA3AD}"/>
              </a:ext>
            </a:extLst>
          </p:cNvPr>
          <p:cNvSpPr/>
          <p:nvPr/>
        </p:nvSpPr>
        <p:spPr>
          <a:xfrm>
            <a:off x="6748899" y="3784370"/>
            <a:ext cx="1504459" cy="547779"/>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US" altLang="en-US" b="1" dirty="0">
                <a:solidFill>
                  <a:schemeClr val="tx1"/>
                </a:solidFill>
              </a:rPr>
              <a:t>Jog Falls</a:t>
            </a:r>
          </a:p>
        </p:txBody>
      </p:sp>
      <p:pic>
        <p:nvPicPr>
          <p:cNvPr id="3" name="Picture 2">
            <a:extLst>
              <a:ext uri="{FF2B5EF4-FFF2-40B4-BE49-F238E27FC236}">
                <a16:creationId xmlns:a16="http://schemas.microsoft.com/office/drawing/2014/main" id="{1E0DE1B8-72B3-4A2E-AB81-7FD57EE272F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78410" y="2263652"/>
            <a:ext cx="1729853" cy="1153235"/>
          </a:xfrm>
          <a:prstGeom prst="rect">
            <a:avLst/>
          </a:prstGeom>
          <a:ln w="38100">
            <a:solidFill>
              <a:schemeClr val="accent4">
                <a:lumMod val="75000"/>
              </a:schemeClr>
            </a:solidFill>
          </a:ln>
        </p:spPr>
      </p:pic>
      <p:pic>
        <p:nvPicPr>
          <p:cNvPr id="5" name="Picture 4">
            <a:extLst>
              <a:ext uri="{FF2B5EF4-FFF2-40B4-BE49-F238E27FC236}">
                <a16:creationId xmlns:a16="http://schemas.microsoft.com/office/drawing/2014/main" id="{9F7320FB-37D5-4BBB-B2E1-85030DE795E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707073" y="2249748"/>
            <a:ext cx="1729853" cy="1152785"/>
          </a:xfrm>
          <a:prstGeom prst="rect">
            <a:avLst/>
          </a:prstGeom>
          <a:ln w="38100">
            <a:solidFill>
              <a:schemeClr val="accent4">
                <a:lumMod val="75000"/>
              </a:schemeClr>
            </a:solidFill>
          </a:ln>
        </p:spPr>
      </p:pic>
      <p:pic>
        <p:nvPicPr>
          <p:cNvPr id="7" name="Picture 6">
            <a:extLst>
              <a:ext uri="{FF2B5EF4-FFF2-40B4-BE49-F238E27FC236}">
                <a16:creationId xmlns:a16="http://schemas.microsoft.com/office/drawing/2014/main" id="{74C5E137-2E91-4780-96C0-CCD1FAB7645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636011" y="2264102"/>
            <a:ext cx="1729853" cy="1152785"/>
          </a:xfrm>
          <a:prstGeom prst="rect">
            <a:avLst/>
          </a:prstGeom>
          <a:ln w="38100">
            <a:solidFill>
              <a:schemeClr val="accent4">
                <a:lumMod val="75000"/>
              </a:schemeClr>
            </a:solidFill>
          </a:ln>
        </p:spPr>
      </p:pic>
      <p:pic>
        <p:nvPicPr>
          <p:cNvPr id="9" name="Picture 8">
            <a:extLst>
              <a:ext uri="{FF2B5EF4-FFF2-40B4-BE49-F238E27FC236}">
                <a16:creationId xmlns:a16="http://schemas.microsoft.com/office/drawing/2014/main" id="{201CB9B3-987F-45D9-A28A-E6F4D9813620}"/>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78409" y="4464858"/>
            <a:ext cx="1729853" cy="1154136"/>
          </a:xfrm>
          <a:prstGeom prst="rect">
            <a:avLst/>
          </a:prstGeom>
          <a:ln w="38100">
            <a:solidFill>
              <a:schemeClr val="accent4">
                <a:lumMod val="75000"/>
              </a:schemeClr>
            </a:solidFill>
          </a:ln>
        </p:spPr>
      </p:pic>
      <p:pic>
        <p:nvPicPr>
          <p:cNvPr id="11" name="Picture 10">
            <a:extLst>
              <a:ext uri="{FF2B5EF4-FFF2-40B4-BE49-F238E27FC236}">
                <a16:creationId xmlns:a16="http://schemas.microsoft.com/office/drawing/2014/main" id="{B8B5486C-937D-4836-8E61-15323F4E864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707073" y="4466885"/>
            <a:ext cx="1729853" cy="1152109"/>
          </a:xfrm>
          <a:prstGeom prst="rect">
            <a:avLst/>
          </a:prstGeom>
          <a:ln w="38100">
            <a:solidFill>
              <a:schemeClr val="accent4">
                <a:lumMod val="75000"/>
              </a:schemeClr>
            </a:solidFill>
          </a:ln>
        </p:spPr>
      </p:pic>
      <p:pic>
        <p:nvPicPr>
          <p:cNvPr id="13" name="Picture 12">
            <a:extLst>
              <a:ext uri="{FF2B5EF4-FFF2-40B4-BE49-F238E27FC236}">
                <a16:creationId xmlns:a16="http://schemas.microsoft.com/office/drawing/2014/main" id="{3D1A4CF1-2140-46C5-A71F-D9B08EEED84C}"/>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852559" y="4466885"/>
            <a:ext cx="1296756" cy="1729853"/>
          </a:xfrm>
          <a:prstGeom prst="rect">
            <a:avLst/>
          </a:prstGeom>
          <a:ln w="38100">
            <a:solidFill>
              <a:schemeClr val="accent4">
                <a:lumMod val="75000"/>
              </a:schemeClr>
            </a:solidFill>
          </a:ln>
        </p:spPr>
      </p:pic>
      <p:sp>
        <p:nvSpPr>
          <p:cNvPr id="36" name="Rectangle: Rounded Corners 35">
            <a:extLst>
              <a:ext uri="{FF2B5EF4-FFF2-40B4-BE49-F238E27FC236}">
                <a16:creationId xmlns:a16="http://schemas.microsoft.com/office/drawing/2014/main" id="{1D635E87-A74B-48A4-8524-25F756CC7270}"/>
              </a:ext>
            </a:extLst>
          </p:cNvPr>
          <p:cNvSpPr/>
          <p:nvPr/>
        </p:nvSpPr>
        <p:spPr>
          <a:xfrm>
            <a:off x="2329824" y="146290"/>
            <a:ext cx="4662151" cy="80782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rPr>
              <a:t>Indian Landmarks</a:t>
            </a:r>
          </a:p>
        </p:txBody>
      </p:sp>
      <p:sp>
        <p:nvSpPr>
          <p:cNvPr id="39" name="Rectangle: Rounded Corners 38">
            <a:hlinkClick r:id="rId14" action="ppaction://hlinksldjump"/>
            <a:extLst>
              <a:ext uri="{FF2B5EF4-FFF2-40B4-BE49-F238E27FC236}">
                <a16:creationId xmlns:a16="http://schemas.microsoft.com/office/drawing/2014/main" id="{C032AB39-333E-4B72-9C0F-C5BF26DD0276}"/>
              </a:ext>
            </a:extLst>
          </p:cNvPr>
          <p:cNvSpPr/>
          <p:nvPr/>
        </p:nvSpPr>
        <p:spPr>
          <a:xfrm>
            <a:off x="3895061" y="6051026"/>
            <a:ext cx="1531676" cy="5080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Next Slide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hlinkClick r:id="rId2" action="ppaction://hlinksldjump"/>
            <a:extLst>
              <a:ext uri="{FF2B5EF4-FFF2-40B4-BE49-F238E27FC236}">
                <a16:creationId xmlns:a16="http://schemas.microsoft.com/office/drawing/2014/main" id="{A5D21F2D-5A68-4F31-8F40-A14B990AAF21}"/>
              </a:ext>
            </a:extLst>
          </p:cNvPr>
          <p:cNvSpPr/>
          <p:nvPr/>
        </p:nvSpPr>
        <p:spPr>
          <a:xfrm>
            <a:off x="7205663" y="6058872"/>
            <a:ext cx="1333500" cy="5080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Back</a:t>
            </a:r>
          </a:p>
        </p:txBody>
      </p:sp>
      <p:sp>
        <p:nvSpPr>
          <p:cNvPr id="8" name="Rectangle: Rounded Corners 7">
            <a:extLst>
              <a:ext uri="{FF2B5EF4-FFF2-40B4-BE49-F238E27FC236}">
                <a16:creationId xmlns:a16="http://schemas.microsoft.com/office/drawing/2014/main" id="{AAE8DE6E-9DE0-49C8-AE35-88358714DA0E}"/>
              </a:ext>
            </a:extLst>
          </p:cNvPr>
          <p:cNvSpPr/>
          <p:nvPr/>
        </p:nvSpPr>
        <p:spPr>
          <a:xfrm>
            <a:off x="2329824" y="146290"/>
            <a:ext cx="4662151" cy="80782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rPr>
              <a:t>Taj Mahal</a:t>
            </a:r>
          </a:p>
        </p:txBody>
      </p:sp>
      <p:sp>
        <p:nvSpPr>
          <p:cNvPr id="13" name="Rectangle: Rounded Corners 12">
            <a:extLst>
              <a:ext uri="{FF2B5EF4-FFF2-40B4-BE49-F238E27FC236}">
                <a16:creationId xmlns:a16="http://schemas.microsoft.com/office/drawing/2014/main" id="{3A8B8490-205B-4033-901C-9D30235314CC}"/>
              </a:ext>
            </a:extLst>
          </p:cNvPr>
          <p:cNvSpPr/>
          <p:nvPr/>
        </p:nvSpPr>
        <p:spPr>
          <a:xfrm>
            <a:off x="604837" y="3087501"/>
            <a:ext cx="7934326" cy="2909956"/>
          </a:xfrm>
          <a:prstGeom prst="roundRect">
            <a:avLst>
              <a:gd name="adj" fmla="val 4872"/>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marL="285750" indent="-285750">
              <a:lnSpc>
                <a:spcPct val="120000"/>
              </a:lnSpc>
              <a:spcAft>
                <a:spcPts val="600"/>
              </a:spcAft>
              <a:buFont typeface="Arial" panose="020B0604020202020204" pitchFamily="34" charset="0"/>
              <a:buChar char="•"/>
            </a:pPr>
            <a:r>
              <a:rPr lang="en-GB" altLang="en-US" dirty="0">
                <a:solidFill>
                  <a:schemeClr val="tx1"/>
                </a:solidFill>
              </a:rPr>
              <a:t>The Taj Mahal is located in Agra. It was built in 1648 by Mughal Emperor Shah Jahan as a burial chamber for his wife. </a:t>
            </a:r>
          </a:p>
          <a:p>
            <a:pPr marL="285750" indent="-285750">
              <a:lnSpc>
                <a:spcPct val="120000"/>
              </a:lnSpc>
              <a:spcAft>
                <a:spcPts val="600"/>
              </a:spcAft>
              <a:buFont typeface="Arial" panose="020B0604020202020204" pitchFamily="34" charset="0"/>
              <a:buChar char="•"/>
            </a:pPr>
            <a:r>
              <a:rPr lang="en-GB" altLang="en-US" dirty="0">
                <a:solidFill>
                  <a:schemeClr val="tx1"/>
                </a:solidFill>
              </a:rPr>
              <a:t>The Taj Mahal is constructed from white marble and is a mixture of Islamic, Persian and Indian architecture styles.</a:t>
            </a:r>
          </a:p>
          <a:p>
            <a:pPr marL="285750" indent="-285750">
              <a:lnSpc>
                <a:spcPct val="120000"/>
              </a:lnSpc>
              <a:spcAft>
                <a:spcPts val="600"/>
              </a:spcAft>
              <a:buFont typeface="Arial" panose="020B0604020202020204" pitchFamily="34" charset="0"/>
              <a:buChar char="•"/>
            </a:pPr>
            <a:r>
              <a:rPr lang="en-GB" altLang="en-US" dirty="0">
                <a:solidFill>
                  <a:schemeClr val="tx1"/>
                </a:solidFill>
              </a:rPr>
              <a:t>It is one of the new Seven Wonders of the World. </a:t>
            </a:r>
          </a:p>
          <a:p>
            <a:pPr marL="285750" indent="-285750">
              <a:lnSpc>
                <a:spcPct val="120000"/>
              </a:lnSpc>
              <a:spcAft>
                <a:spcPts val="600"/>
              </a:spcAft>
              <a:buFont typeface="Arial" panose="020B0604020202020204" pitchFamily="34" charset="0"/>
              <a:buChar char="•"/>
            </a:pPr>
            <a:r>
              <a:rPr lang="en-US" altLang="en-US" dirty="0">
                <a:solidFill>
                  <a:schemeClr val="tx1"/>
                </a:solidFill>
              </a:rPr>
              <a:t>It is one of the most popular tourist sites in the world, with around 7 million visitors each year.</a:t>
            </a:r>
          </a:p>
        </p:txBody>
      </p:sp>
      <p:pic>
        <p:nvPicPr>
          <p:cNvPr id="9" name="Picture 8">
            <a:extLst>
              <a:ext uri="{FF2B5EF4-FFF2-40B4-BE49-F238E27FC236}">
                <a16:creationId xmlns:a16="http://schemas.microsoft.com/office/drawing/2014/main" id="{CBD85BAF-81B8-4719-AEE9-2CA3CCA47D9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993114" y="1065858"/>
            <a:ext cx="3157771" cy="2105181"/>
          </a:xfrm>
          <a:prstGeom prst="rect">
            <a:avLst/>
          </a:prstGeom>
          <a:ln w="38100">
            <a:solidFill>
              <a:schemeClr val="accent4">
                <a:lumMod val="7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E5D9A46-A7AA-4E36-ACC2-3F453F82891E}"/>
              </a:ext>
            </a:extLst>
          </p:cNvPr>
          <p:cNvSpPr/>
          <p:nvPr/>
        </p:nvSpPr>
        <p:spPr>
          <a:xfrm>
            <a:off x="2329824" y="146290"/>
            <a:ext cx="4662151" cy="80782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rPr>
              <a:t>Amber Fort</a:t>
            </a:r>
          </a:p>
        </p:txBody>
      </p:sp>
      <p:sp>
        <p:nvSpPr>
          <p:cNvPr id="11" name="Rectangle: Rounded Corners 10">
            <a:extLst>
              <a:ext uri="{FF2B5EF4-FFF2-40B4-BE49-F238E27FC236}">
                <a16:creationId xmlns:a16="http://schemas.microsoft.com/office/drawing/2014/main" id="{FD717C3F-0E5D-47E4-94AB-A7039D19B1C9}"/>
              </a:ext>
            </a:extLst>
          </p:cNvPr>
          <p:cNvSpPr/>
          <p:nvPr/>
        </p:nvSpPr>
        <p:spPr>
          <a:xfrm>
            <a:off x="604837" y="3209587"/>
            <a:ext cx="7934326" cy="2777090"/>
          </a:xfrm>
          <a:prstGeom prst="roundRect">
            <a:avLst>
              <a:gd name="adj" fmla="val 4872"/>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marL="285750" indent="-285750">
              <a:lnSpc>
                <a:spcPct val="120000"/>
              </a:lnSpc>
              <a:spcAft>
                <a:spcPts val="600"/>
              </a:spcAft>
              <a:buFont typeface="Arial" panose="020B0604020202020204" pitchFamily="34" charset="0"/>
              <a:buChar char="•"/>
            </a:pPr>
            <a:r>
              <a:rPr lang="en-GB" dirty="0">
                <a:solidFill>
                  <a:schemeClr val="tx1"/>
                </a:solidFill>
              </a:rPr>
              <a:t>Amber Fort, also known as </a:t>
            </a:r>
            <a:r>
              <a:rPr lang="en-GB" dirty="0" err="1">
                <a:solidFill>
                  <a:schemeClr val="tx1"/>
                </a:solidFill>
              </a:rPr>
              <a:t>Amer</a:t>
            </a:r>
            <a:r>
              <a:rPr lang="en-GB" dirty="0">
                <a:solidFill>
                  <a:schemeClr val="tx1"/>
                </a:solidFill>
              </a:rPr>
              <a:t> Fort and Amber Palace, is a large </a:t>
            </a:r>
            <a:r>
              <a:rPr lang="en-GB" altLang="en-US" dirty="0">
                <a:solidFill>
                  <a:schemeClr val="tx1"/>
                </a:solidFill>
              </a:rPr>
              <a:t>palace complex built from pale yellow and pink sandstone. The main part of the fort dates from the 16</a:t>
            </a:r>
            <a:r>
              <a:rPr lang="en-GB" altLang="en-US" baseline="30000" dirty="0">
                <a:solidFill>
                  <a:schemeClr val="tx1"/>
                </a:solidFill>
              </a:rPr>
              <a:t>th</a:t>
            </a:r>
            <a:r>
              <a:rPr lang="en-GB" altLang="en-US" dirty="0">
                <a:solidFill>
                  <a:schemeClr val="tx1"/>
                </a:solidFill>
              </a:rPr>
              <a:t> century, although there are remnants of much older settlements around the area.</a:t>
            </a:r>
          </a:p>
          <a:p>
            <a:pPr marL="285750" indent="-285750">
              <a:lnSpc>
                <a:spcPct val="120000"/>
              </a:lnSpc>
              <a:spcAft>
                <a:spcPts val="600"/>
              </a:spcAft>
              <a:buFont typeface="Arial" panose="020B0604020202020204" pitchFamily="34" charset="0"/>
              <a:buChar char="•"/>
            </a:pPr>
            <a:r>
              <a:rPr lang="en-GB" altLang="en-US" dirty="0">
                <a:solidFill>
                  <a:schemeClr val="tx1"/>
                </a:solidFill>
              </a:rPr>
              <a:t>The palace is a mix of Hindu and Mughal styles of architecture and is filled with beautifully decorated rooms.</a:t>
            </a:r>
          </a:p>
          <a:p>
            <a:pPr marL="285750" indent="-285750">
              <a:lnSpc>
                <a:spcPct val="120000"/>
              </a:lnSpc>
              <a:spcAft>
                <a:spcPts val="600"/>
              </a:spcAft>
              <a:buFont typeface="Arial" panose="020B0604020202020204" pitchFamily="34" charset="0"/>
              <a:buChar char="•"/>
            </a:pPr>
            <a:r>
              <a:rPr lang="en-GB" altLang="en-US" dirty="0">
                <a:solidFill>
                  <a:schemeClr val="tx1"/>
                </a:solidFill>
              </a:rPr>
              <a:t>It is located close to the city of Jaipur in the north of India.</a:t>
            </a:r>
          </a:p>
        </p:txBody>
      </p:sp>
      <p:sp>
        <p:nvSpPr>
          <p:cNvPr id="12" name="Rectangle: Rounded Corners 11">
            <a:hlinkClick r:id="rId2" action="ppaction://hlinksldjump"/>
            <a:extLst>
              <a:ext uri="{FF2B5EF4-FFF2-40B4-BE49-F238E27FC236}">
                <a16:creationId xmlns:a16="http://schemas.microsoft.com/office/drawing/2014/main" id="{5460FA72-8598-47CF-818A-B38A4EF8BFC5}"/>
              </a:ext>
            </a:extLst>
          </p:cNvPr>
          <p:cNvSpPr/>
          <p:nvPr/>
        </p:nvSpPr>
        <p:spPr>
          <a:xfrm>
            <a:off x="7205663" y="6058872"/>
            <a:ext cx="1333500" cy="5080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Back</a:t>
            </a:r>
          </a:p>
        </p:txBody>
      </p:sp>
      <p:pic>
        <p:nvPicPr>
          <p:cNvPr id="10" name="Picture 9">
            <a:extLst>
              <a:ext uri="{FF2B5EF4-FFF2-40B4-BE49-F238E27FC236}">
                <a16:creationId xmlns:a16="http://schemas.microsoft.com/office/drawing/2014/main" id="{F544A8A0-6FA8-496B-A943-7B7B30093A8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911455" y="1066900"/>
            <a:ext cx="3321089" cy="2213195"/>
          </a:xfrm>
          <a:prstGeom prst="rect">
            <a:avLst/>
          </a:prstGeom>
          <a:ln w="38100">
            <a:solidFill>
              <a:schemeClr val="accent4">
                <a:lumMod val="7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A09F7A6-B226-4B30-A63E-4B119A2E4DCD}"/>
              </a:ext>
            </a:extLst>
          </p:cNvPr>
          <p:cNvSpPr/>
          <p:nvPr/>
        </p:nvSpPr>
        <p:spPr>
          <a:xfrm>
            <a:off x="2329824" y="146290"/>
            <a:ext cx="4662151" cy="80782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rPr>
              <a:t>Red Fort</a:t>
            </a:r>
          </a:p>
        </p:txBody>
      </p:sp>
      <p:sp>
        <p:nvSpPr>
          <p:cNvPr id="11" name="Rectangle: Rounded Corners 10">
            <a:extLst>
              <a:ext uri="{FF2B5EF4-FFF2-40B4-BE49-F238E27FC236}">
                <a16:creationId xmlns:a16="http://schemas.microsoft.com/office/drawing/2014/main" id="{E46E3060-A4C5-42D6-B737-CD452E077061}"/>
              </a:ext>
            </a:extLst>
          </p:cNvPr>
          <p:cNvSpPr/>
          <p:nvPr/>
        </p:nvSpPr>
        <p:spPr>
          <a:xfrm>
            <a:off x="604837" y="3235416"/>
            <a:ext cx="7934326" cy="2777090"/>
          </a:xfrm>
          <a:prstGeom prst="roundRect">
            <a:avLst>
              <a:gd name="adj" fmla="val 4872"/>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marL="285750" indent="-285750">
              <a:lnSpc>
                <a:spcPct val="120000"/>
              </a:lnSpc>
              <a:spcAft>
                <a:spcPts val="600"/>
              </a:spcAft>
              <a:buFont typeface="Arial" panose="020B0604020202020204" pitchFamily="34" charset="0"/>
              <a:buChar char="•"/>
            </a:pPr>
            <a:r>
              <a:rPr lang="en-GB" altLang="en-US" dirty="0">
                <a:solidFill>
                  <a:schemeClr val="tx1"/>
                </a:solidFill>
              </a:rPr>
              <a:t>The Red Fort is a historical fort that served as the main home of the Mughal emperors. It was built in the 17</a:t>
            </a:r>
            <a:r>
              <a:rPr lang="en-GB" altLang="en-US" baseline="30000" dirty="0">
                <a:solidFill>
                  <a:schemeClr val="tx1"/>
                </a:solidFill>
              </a:rPr>
              <a:t>th</a:t>
            </a:r>
            <a:r>
              <a:rPr lang="en-GB" altLang="en-US" dirty="0">
                <a:solidFill>
                  <a:schemeClr val="tx1"/>
                </a:solidFill>
              </a:rPr>
              <a:t> century when the emperor, Shah Jahan, decided to move the capital from Agra to Delhi.</a:t>
            </a:r>
          </a:p>
          <a:p>
            <a:pPr marL="285750" indent="-285750">
              <a:lnSpc>
                <a:spcPct val="120000"/>
              </a:lnSpc>
              <a:spcAft>
                <a:spcPts val="600"/>
              </a:spcAft>
              <a:buFont typeface="Arial" panose="020B0604020202020204" pitchFamily="34" charset="0"/>
              <a:buChar char="•"/>
            </a:pPr>
            <a:r>
              <a:rPr lang="en-US" altLang="en-US" dirty="0">
                <a:solidFill>
                  <a:schemeClr val="tx1"/>
                </a:solidFill>
              </a:rPr>
              <a:t>The Red Fort is believed to have been designed by the same architect as the Taj Mahal.</a:t>
            </a:r>
          </a:p>
          <a:p>
            <a:pPr marL="285750" indent="-285750">
              <a:lnSpc>
                <a:spcPct val="120000"/>
              </a:lnSpc>
              <a:spcAft>
                <a:spcPts val="600"/>
              </a:spcAft>
              <a:buFont typeface="Arial" panose="020B0604020202020204" pitchFamily="34" charset="0"/>
              <a:buChar char="•"/>
            </a:pPr>
            <a:r>
              <a:rPr lang="en-US" altLang="en-US" dirty="0">
                <a:solidFill>
                  <a:schemeClr val="tx1"/>
                </a:solidFill>
              </a:rPr>
              <a:t>Today, alongside being a popular tourist destination, Red Fort is used as part of India’s annual Independence Day celebrations on 15</a:t>
            </a:r>
            <a:r>
              <a:rPr lang="en-US" altLang="en-US" baseline="30000" dirty="0">
                <a:solidFill>
                  <a:schemeClr val="tx1"/>
                </a:solidFill>
              </a:rPr>
              <a:t>th</a:t>
            </a:r>
            <a:r>
              <a:rPr lang="en-US" altLang="en-US" dirty="0">
                <a:solidFill>
                  <a:schemeClr val="tx1"/>
                </a:solidFill>
              </a:rPr>
              <a:t> August.</a:t>
            </a:r>
            <a:endParaRPr lang="en-GB" altLang="en-US" dirty="0">
              <a:solidFill>
                <a:schemeClr val="tx1"/>
              </a:solidFill>
            </a:endParaRPr>
          </a:p>
        </p:txBody>
      </p:sp>
      <p:sp>
        <p:nvSpPr>
          <p:cNvPr id="12" name="Rectangle: Rounded Corners 11">
            <a:hlinkClick r:id="rId2" action="ppaction://hlinksldjump"/>
            <a:extLst>
              <a:ext uri="{FF2B5EF4-FFF2-40B4-BE49-F238E27FC236}">
                <a16:creationId xmlns:a16="http://schemas.microsoft.com/office/drawing/2014/main" id="{FB84EFD3-D5C9-4852-B366-FE1B4973D449}"/>
              </a:ext>
            </a:extLst>
          </p:cNvPr>
          <p:cNvSpPr/>
          <p:nvPr/>
        </p:nvSpPr>
        <p:spPr>
          <a:xfrm>
            <a:off x="7205663" y="6058872"/>
            <a:ext cx="1333500" cy="5080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Back</a:t>
            </a:r>
          </a:p>
        </p:txBody>
      </p:sp>
      <p:pic>
        <p:nvPicPr>
          <p:cNvPr id="10" name="Picture 9">
            <a:extLst>
              <a:ext uri="{FF2B5EF4-FFF2-40B4-BE49-F238E27FC236}">
                <a16:creationId xmlns:a16="http://schemas.microsoft.com/office/drawing/2014/main" id="{FFFD6219-7760-4EB8-8529-FA64B91FACB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903343" y="1072866"/>
            <a:ext cx="3337314" cy="2224007"/>
          </a:xfrm>
          <a:prstGeom prst="rect">
            <a:avLst/>
          </a:prstGeom>
          <a:ln w="38100">
            <a:solidFill>
              <a:schemeClr val="accent4">
                <a:lumMod val="7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135B276-FB61-4271-93EE-9451DEA3929A}"/>
              </a:ext>
            </a:extLst>
          </p:cNvPr>
          <p:cNvSpPr/>
          <p:nvPr/>
        </p:nvSpPr>
        <p:spPr>
          <a:xfrm>
            <a:off x="2329824" y="146290"/>
            <a:ext cx="4662151" cy="80782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rPr>
              <a:t>Ellora Caves</a:t>
            </a:r>
          </a:p>
        </p:txBody>
      </p:sp>
      <p:sp>
        <p:nvSpPr>
          <p:cNvPr id="11" name="Rectangle: Rounded Corners 10">
            <a:hlinkClick r:id="rId2" action="ppaction://hlinksldjump"/>
            <a:extLst>
              <a:ext uri="{FF2B5EF4-FFF2-40B4-BE49-F238E27FC236}">
                <a16:creationId xmlns:a16="http://schemas.microsoft.com/office/drawing/2014/main" id="{9C2E350D-4385-4152-916D-30E5841F0959}"/>
              </a:ext>
            </a:extLst>
          </p:cNvPr>
          <p:cNvSpPr/>
          <p:nvPr/>
        </p:nvSpPr>
        <p:spPr>
          <a:xfrm>
            <a:off x="7205663" y="6058872"/>
            <a:ext cx="1333500" cy="5080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Back</a:t>
            </a:r>
          </a:p>
        </p:txBody>
      </p:sp>
      <p:sp>
        <p:nvSpPr>
          <p:cNvPr id="12" name="Rectangle: Rounded Corners 11">
            <a:extLst>
              <a:ext uri="{FF2B5EF4-FFF2-40B4-BE49-F238E27FC236}">
                <a16:creationId xmlns:a16="http://schemas.microsoft.com/office/drawing/2014/main" id="{7835DC55-26CC-4142-AF6E-1EF074118B5F}"/>
              </a:ext>
            </a:extLst>
          </p:cNvPr>
          <p:cNvSpPr/>
          <p:nvPr/>
        </p:nvSpPr>
        <p:spPr>
          <a:xfrm>
            <a:off x="604837" y="3220693"/>
            <a:ext cx="7934326" cy="2789758"/>
          </a:xfrm>
          <a:prstGeom prst="roundRect">
            <a:avLst>
              <a:gd name="adj" fmla="val 4872"/>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marL="285750" indent="-285750">
              <a:buFont typeface="Arial" panose="020B0604020202020204" pitchFamily="34" charset="0"/>
              <a:buChar char="•"/>
            </a:pPr>
            <a:r>
              <a:rPr lang="en-US" altLang="en-US" dirty="0">
                <a:solidFill>
                  <a:schemeClr val="tx1"/>
                </a:solidFill>
              </a:rPr>
              <a:t>Ellora Caves are a series of rock-cut monastery caves that are filled with Hindu, Buddhist and Jain monuments and artwork. The caves date from between AD 600 to 1000 and are one of the largest cave complexes in the world.</a:t>
            </a:r>
          </a:p>
          <a:p>
            <a:pPr marL="285750" indent="-285750">
              <a:buFont typeface="Arial" panose="020B0604020202020204" pitchFamily="34" charset="0"/>
              <a:buChar char="•"/>
            </a:pPr>
            <a:r>
              <a:rPr lang="en-US" altLang="en-US" dirty="0">
                <a:solidFill>
                  <a:schemeClr val="tx1"/>
                </a:solidFill>
              </a:rPr>
              <a:t>There are over 100 caves at the site, all of which have been excavated from basalt cliffs.</a:t>
            </a:r>
          </a:p>
          <a:p>
            <a:pPr marL="285750" indent="-285750">
              <a:buFont typeface="Arial" panose="020B0604020202020204" pitchFamily="34" charset="0"/>
              <a:buChar char="•"/>
            </a:pPr>
            <a:r>
              <a:rPr lang="en-US" altLang="en-US" dirty="0">
                <a:solidFill>
                  <a:schemeClr val="tx1"/>
                </a:solidFill>
              </a:rPr>
              <a:t>As well as acting as monasteries, temples and a rest stop for pilgrims, Ellora Caves was an important commercial area on trade routes in the region.</a:t>
            </a:r>
            <a:endParaRPr lang="en-GB" altLang="en-US" dirty="0">
              <a:solidFill>
                <a:schemeClr val="tx1"/>
              </a:solidFill>
            </a:endParaRPr>
          </a:p>
        </p:txBody>
      </p:sp>
      <p:pic>
        <p:nvPicPr>
          <p:cNvPr id="10" name="Picture 9">
            <a:extLst>
              <a:ext uri="{FF2B5EF4-FFF2-40B4-BE49-F238E27FC236}">
                <a16:creationId xmlns:a16="http://schemas.microsoft.com/office/drawing/2014/main" id="{91CFAE72-87DC-493E-A76A-DC293551453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920063" y="1074884"/>
            <a:ext cx="3303874" cy="2204303"/>
          </a:xfrm>
          <a:prstGeom prst="rect">
            <a:avLst/>
          </a:prstGeom>
          <a:ln w="38100">
            <a:solidFill>
              <a:schemeClr val="accent4">
                <a:lumMod val="7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14F1CDB-29EB-4C6E-AEBC-7395E1953F0C}"/>
              </a:ext>
            </a:extLst>
          </p:cNvPr>
          <p:cNvSpPr/>
          <p:nvPr/>
        </p:nvSpPr>
        <p:spPr>
          <a:xfrm>
            <a:off x="2329824" y="146290"/>
            <a:ext cx="4662151" cy="80782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chemeClr val="bg1"/>
                </a:solidFill>
              </a:rPr>
              <a:t>Lonar</a:t>
            </a:r>
            <a:r>
              <a:rPr lang="en-GB" sz="3600" b="1" dirty="0">
                <a:solidFill>
                  <a:schemeClr val="bg1"/>
                </a:solidFill>
              </a:rPr>
              <a:t> Crater</a:t>
            </a:r>
          </a:p>
        </p:txBody>
      </p:sp>
      <p:sp>
        <p:nvSpPr>
          <p:cNvPr id="12" name="Rectangle: Rounded Corners 11">
            <a:hlinkClick r:id="rId2" action="ppaction://hlinksldjump"/>
            <a:extLst>
              <a:ext uri="{FF2B5EF4-FFF2-40B4-BE49-F238E27FC236}">
                <a16:creationId xmlns:a16="http://schemas.microsoft.com/office/drawing/2014/main" id="{31A7F9EC-F3EE-4C16-8764-DFAED31D8031}"/>
              </a:ext>
            </a:extLst>
          </p:cNvPr>
          <p:cNvSpPr/>
          <p:nvPr/>
        </p:nvSpPr>
        <p:spPr>
          <a:xfrm>
            <a:off x="7205663" y="6058872"/>
            <a:ext cx="1333500" cy="5080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Back</a:t>
            </a:r>
          </a:p>
        </p:txBody>
      </p:sp>
      <p:sp>
        <p:nvSpPr>
          <p:cNvPr id="14" name="Rectangle: Rounded Corners 13">
            <a:extLst>
              <a:ext uri="{FF2B5EF4-FFF2-40B4-BE49-F238E27FC236}">
                <a16:creationId xmlns:a16="http://schemas.microsoft.com/office/drawing/2014/main" id="{AF8D9BFE-042E-4F65-A796-DF3408E05543}"/>
              </a:ext>
            </a:extLst>
          </p:cNvPr>
          <p:cNvSpPr/>
          <p:nvPr/>
        </p:nvSpPr>
        <p:spPr>
          <a:xfrm>
            <a:off x="604836" y="3052914"/>
            <a:ext cx="7934326" cy="2789758"/>
          </a:xfrm>
          <a:prstGeom prst="roundRect">
            <a:avLst>
              <a:gd name="adj" fmla="val 4872"/>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marL="285750" indent="-285750">
              <a:buFont typeface="Arial" panose="020B0604020202020204" pitchFamily="34" charset="0"/>
              <a:buChar char="•"/>
            </a:pPr>
            <a:r>
              <a:rPr lang="en-GB" dirty="0" err="1">
                <a:solidFill>
                  <a:schemeClr val="tx1"/>
                </a:solidFill>
              </a:rPr>
              <a:t>Lonar</a:t>
            </a:r>
            <a:r>
              <a:rPr lang="en-GB" dirty="0">
                <a:solidFill>
                  <a:schemeClr val="tx1"/>
                </a:solidFill>
              </a:rPr>
              <a:t> Crater, also known as </a:t>
            </a:r>
            <a:r>
              <a:rPr lang="en-GB" dirty="0" err="1">
                <a:solidFill>
                  <a:schemeClr val="tx1"/>
                </a:solidFill>
              </a:rPr>
              <a:t>Lonar</a:t>
            </a:r>
            <a:r>
              <a:rPr lang="en-GB" dirty="0">
                <a:solidFill>
                  <a:schemeClr val="tx1"/>
                </a:solidFill>
              </a:rPr>
              <a:t> Lake, is located</a:t>
            </a:r>
            <a:r>
              <a:rPr lang="en-GB" dirty="0"/>
              <a:t> </a:t>
            </a:r>
            <a:r>
              <a:rPr lang="en-US" altLang="en-US" dirty="0">
                <a:solidFill>
                  <a:schemeClr val="tx1"/>
                </a:solidFill>
              </a:rPr>
              <a:t>in the west of India.</a:t>
            </a:r>
          </a:p>
          <a:p>
            <a:pPr marL="285750" indent="-285750">
              <a:buFont typeface="Arial" panose="020B0604020202020204" pitchFamily="34" charset="0"/>
              <a:buChar char="•"/>
            </a:pPr>
            <a:r>
              <a:rPr lang="en-US" altLang="en-US" dirty="0">
                <a:solidFill>
                  <a:schemeClr val="tx1"/>
                </a:solidFill>
              </a:rPr>
              <a:t>It was created around 50,000 years ago after a meteorite impacted the ground.</a:t>
            </a:r>
          </a:p>
          <a:p>
            <a:pPr marL="285750" indent="-285750">
              <a:buFont typeface="Arial" panose="020B0604020202020204" pitchFamily="34" charset="0"/>
              <a:buChar char="•"/>
            </a:pPr>
            <a:r>
              <a:rPr lang="en-US" altLang="en-US" dirty="0">
                <a:solidFill>
                  <a:schemeClr val="tx1"/>
                </a:solidFill>
              </a:rPr>
              <a:t>The crater measures around 1.8km wide and the lake is around 140 </a:t>
            </a:r>
            <a:r>
              <a:rPr lang="en-US" altLang="en-US" dirty="0" err="1">
                <a:solidFill>
                  <a:schemeClr val="tx1"/>
                </a:solidFill>
              </a:rPr>
              <a:t>metres</a:t>
            </a:r>
            <a:r>
              <a:rPr lang="en-US" altLang="en-US" dirty="0">
                <a:solidFill>
                  <a:schemeClr val="tx1"/>
                </a:solidFill>
              </a:rPr>
              <a:t> deep. The water within the lake contains a lot of salt, although some freshwater springs flow into the lake.</a:t>
            </a:r>
          </a:p>
          <a:p>
            <a:pPr marL="285750" indent="-285750">
              <a:buFont typeface="Arial" panose="020B0604020202020204" pitchFamily="34" charset="0"/>
              <a:buChar char="•"/>
            </a:pPr>
            <a:r>
              <a:rPr lang="en-US" altLang="en-US" dirty="0">
                <a:solidFill>
                  <a:schemeClr val="tx1"/>
                </a:solidFill>
              </a:rPr>
              <a:t>Because of the chemicals found in and around the lake, it is a haven for a wide range of plant and animal life. Monitor lizards, peafowl and parakeets can often be found in the area.</a:t>
            </a:r>
          </a:p>
        </p:txBody>
      </p:sp>
      <p:pic>
        <p:nvPicPr>
          <p:cNvPr id="10" name="Picture 9">
            <a:extLst>
              <a:ext uri="{FF2B5EF4-FFF2-40B4-BE49-F238E27FC236}">
                <a16:creationId xmlns:a16="http://schemas.microsoft.com/office/drawing/2014/main" id="{0373CE05-50BA-46B0-A03F-0B2A315BB8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0158" y="1052582"/>
            <a:ext cx="2903683" cy="1933899"/>
          </a:xfrm>
          <a:prstGeom prst="rect">
            <a:avLst/>
          </a:prstGeom>
          <a:ln w="38100">
            <a:solidFill>
              <a:schemeClr val="accent4">
                <a:lumMod val="7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Rectangle 2"/>
          <p:cNvSpPr/>
          <p:nvPr/>
        </p:nvSpPr>
        <p:spPr>
          <a:xfrm>
            <a:off x="2045855" y="2348454"/>
            <a:ext cx="5241636" cy="646331"/>
          </a:xfrm>
          <a:prstGeom prst="rect">
            <a:avLst/>
          </a:prstGeom>
        </p:spPr>
        <p:txBody>
          <a:bodyPr wrap="square">
            <a:spAutoFit/>
          </a:bodyPr>
          <a:lstStyle/>
          <a:p>
            <a:r>
              <a:rPr lang="en-GB" dirty="0">
                <a:hlinkClick r:id="rId2"/>
              </a:rPr>
              <a:t>https://</a:t>
            </a:r>
            <a:r>
              <a:rPr lang="en-GB" dirty="0" smtClean="0">
                <a:hlinkClick r:id="rId2"/>
              </a:rPr>
              <a:t>www.bbc.co.uk/bitesize/clips/z4fr87h</a:t>
            </a:r>
            <a:endParaRPr lang="en-GB" dirty="0" smtClean="0"/>
          </a:p>
          <a:p>
            <a:endParaRPr lang="en-GB" dirty="0"/>
          </a:p>
        </p:txBody>
      </p:sp>
    </p:spTree>
    <p:extLst>
      <p:ext uri="{BB962C8B-B14F-4D97-AF65-F5344CB8AC3E}">
        <p14:creationId xmlns:p14="http://schemas.microsoft.com/office/powerpoint/2010/main" val="234612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11C3BAA-603B-447F-A1BC-E8C04CACAC31}"/>
              </a:ext>
            </a:extLst>
          </p:cNvPr>
          <p:cNvSpPr/>
          <p:nvPr/>
        </p:nvSpPr>
        <p:spPr>
          <a:xfrm>
            <a:off x="2329824" y="146290"/>
            <a:ext cx="4662151" cy="80782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rPr>
              <a:t>Jog Falls</a:t>
            </a:r>
          </a:p>
        </p:txBody>
      </p:sp>
      <p:sp>
        <p:nvSpPr>
          <p:cNvPr id="11" name="Rectangle: Rounded Corners 10">
            <a:hlinkClick r:id="rId2" action="ppaction://hlinksldjump"/>
            <a:extLst>
              <a:ext uri="{FF2B5EF4-FFF2-40B4-BE49-F238E27FC236}">
                <a16:creationId xmlns:a16="http://schemas.microsoft.com/office/drawing/2014/main" id="{727E56AD-9837-4E0D-A4B5-B6C8457E2087}"/>
              </a:ext>
            </a:extLst>
          </p:cNvPr>
          <p:cNvSpPr/>
          <p:nvPr/>
        </p:nvSpPr>
        <p:spPr>
          <a:xfrm>
            <a:off x="7205663" y="6058872"/>
            <a:ext cx="1333500" cy="5080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Back</a:t>
            </a:r>
          </a:p>
        </p:txBody>
      </p:sp>
      <p:sp>
        <p:nvSpPr>
          <p:cNvPr id="12" name="Rectangle: Rounded Corners 11">
            <a:extLst>
              <a:ext uri="{FF2B5EF4-FFF2-40B4-BE49-F238E27FC236}">
                <a16:creationId xmlns:a16="http://schemas.microsoft.com/office/drawing/2014/main" id="{BE1B6791-0E4C-4D30-AA65-CD1D82BE378D}"/>
              </a:ext>
            </a:extLst>
          </p:cNvPr>
          <p:cNvSpPr/>
          <p:nvPr/>
        </p:nvSpPr>
        <p:spPr>
          <a:xfrm>
            <a:off x="604837" y="3787114"/>
            <a:ext cx="7934326" cy="2219687"/>
          </a:xfrm>
          <a:prstGeom prst="roundRect">
            <a:avLst>
              <a:gd name="adj" fmla="val 4872"/>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marL="285750" indent="-285750">
              <a:buFont typeface="Arial" panose="020B0604020202020204" pitchFamily="34" charset="0"/>
              <a:buChar char="•"/>
            </a:pPr>
            <a:r>
              <a:rPr lang="en-US" altLang="en-US" dirty="0">
                <a:solidFill>
                  <a:schemeClr val="tx1"/>
                </a:solidFill>
              </a:rPr>
              <a:t>Jog Falls is located in the west of India along the </a:t>
            </a:r>
            <a:r>
              <a:rPr lang="en-US" altLang="en-US" dirty="0" err="1">
                <a:solidFill>
                  <a:schemeClr val="tx1"/>
                </a:solidFill>
              </a:rPr>
              <a:t>Sharavati</a:t>
            </a:r>
            <a:r>
              <a:rPr lang="en-US" altLang="en-US" dirty="0">
                <a:solidFill>
                  <a:schemeClr val="tx1"/>
                </a:solidFill>
              </a:rPr>
              <a:t> river in the middle of dense evergreen forests. </a:t>
            </a:r>
          </a:p>
          <a:p>
            <a:pPr marL="285750" indent="-285750">
              <a:buFont typeface="Arial" panose="020B0604020202020204" pitchFamily="34" charset="0"/>
              <a:buChar char="•"/>
            </a:pPr>
            <a:r>
              <a:rPr lang="en-US" altLang="en-US" dirty="0">
                <a:solidFill>
                  <a:schemeClr val="tx1"/>
                </a:solidFill>
              </a:rPr>
              <a:t>It has a drop of 253 </a:t>
            </a:r>
            <a:r>
              <a:rPr lang="en-US" altLang="en-US" dirty="0" err="1">
                <a:solidFill>
                  <a:schemeClr val="tx1"/>
                </a:solidFill>
              </a:rPr>
              <a:t>metres</a:t>
            </a:r>
            <a:r>
              <a:rPr lang="en-US" altLang="en-US" dirty="0">
                <a:solidFill>
                  <a:schemeClr val="tx1"/>
                </a:solidFill>
              </a:rPr>
              <a:t> and during the monsoon season, the volume of falling water greatly increases and Jog becomes one of the most spectacular waterfalls in the world. </a:t>
            </a:r>
          </a:p>
          <a:p>
            <a:pPr marL="285750" indent="-285750">
              <a:buFont typeface="Arial" panose="020B0604020202020204" pitchFamily="34" charset="0"/>
              <a:buChar char="•"/>
            </a:pPr>
            <a:r>
              <a:rPr lang="en-US" altLang="en-US" dirty="0">
                <a:solidFill>
                  <a:schemeClr val="tx1"/>
                </a:solidFill>
              </a:rPr>
              <a:t>Nearby, there is the </a:t>
            </a:r>
            <a:r>
              <a:rPr lang="en-US" altLang="en-US" dirty="0" err="1">
                <a:solidFill>
                  <a:schemeClr val="tx1"/>
                </a:solidFill>
              </a:rPr>
              <a:t>Linganamakki</a:t>
            </a:r>
            <a:r>
              <a:rPr lang="en-US" altLang="en-US" dirty="0">
                <a:solidFill>
                  <a:schemeClr val="tx1"/>
                </a:solidFill>
              </a:rPr>
              <a:t> Dam, which contains a hydroelectric station which is used for power generation.</a:t>
            </a:r>
          </a:p>
        </p:txBody>
      </p:sp>
      <p:pic>
        <p:nvPicPr>
          <p:cNvPr id="10" name="Picture 9">
            <a:extLst>
              <a:ext uri="{FF2B5EF4-FFF2-40B4-BE49-F238E27FC236}">
                <a16:creationId xmlns:a16="http://schemas.microsoft.com/office/drawing/2014/main" id="{E695768F-6778-4F81-9B9A-D96974E8DC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0125" y="1052565"/>
            <a:ext cx="2103750" cy="2806371"/>
          </a:xfrm>
          <a:prstGeom prst="rect">
            <a:avLst/>
          </a:prstGeom>
          <a:ln w="38100">
            <a:solidFill>
              <a:schemeClr val="accent4">
                <a:lumMod val="7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B15788-A95E-46C5-B90E-7D988AC7B3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7494" y="3279722"/>
            <a:ext cx="4665662"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593E2A3-0535-4067-80A4-63145F0FD4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62338" y="3904697"/>
            <a:ext cx="4926012"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Rounded Corners 6">
            <a:extLst>
              <a:ext uri="{FF2B5EF4-FFF2-40B4-BE49-F238E27FC236}">
                <a16:creationId xmlns:a16="http://schemas.microsoft.com/office/drawing/2014/main" id="{E0759793-7280-44F4-BBE3-77328E1B3F81}"/>
              </a:ext>
            </a:extLst>
          </p:cNvPr>
          <p:cNvSpPr/>
          <p:nvPr/>
        </p:nvSpPr>
        <p:spPr>
          <a:xfrm>
            <a:off x="2329824" y="146290"/>
            <a:ext cx="4662151" cy="80782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rPr>
              <a:t>India’s Money</a:t>
            </a:r>
          </a:p>
        </p:txBody>
      </p:sp>
      <p:sp>
        <p:nvSpPr>
          <p:cNvPr id="15" name="Rectangle: Rounded Corners 14">
            <a:extLst>
              <a:ext uri="{FF2B5EF4-FFF2-40B4-BE49-F238E27FC236}">
                <a16:creationId xmlns:a16="http://schemas.microsoft.com/office/drawing/2014/main" id="{A329F278-F45E-4535-94E7-9E6D7E472080}"/>
              </a:ext>
            </a:extLst>
          </p:cNvPr>
          <p:cNvSpPr/>
          <p:nvPr/>
        </p:nvSpPr>
        <p:spPr>
          <a:xfrm>
            <a:off x="625230" y="1055291"/>
            <a:ext cx="7893540" cy="544631"/>
          </a:xfrm>
          <a:prstGeom prst="roundRect">
            <a:avLst>
              <a:gd name="adj" fmla="val 7098"/>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20000"/>
              </a:lnSpc>
            </a:pPr>
            <a:r>
              <a:rPr lang="en-GB" altLang="en-US" dirty="0">
                <a:solidFill>
                  <a:schemeClr val="tx1"/>
                </a:solidFill>
              </a:rPr>
              <a:t>Rupees are the currency used in India. The symbol is ₹.</a:t>
            </a:r>
          </a:p>
        </p:txBody>
      </p:sp>
      <p:grpSp>
        <p:nvGrpSpPr>
          <p:cNvPr id="14" name="Group 13">
            <a:extLst>
              <a:ext uri="{FF2B5EF4-FFF2-40B4-BE49-F238E27FC236}">
                <a16:creationId xmlns:a16="http://schemas.microsoft.com/office/drawing/2014/main" id="{024A0599-286E-4E76-9679-E4366D4F309F}"/>
              </a:ext>
            </a:extLst>
          </p:cNvPr>
          <p:cNvGrpSpPr/>
          <p:nvPr/>
        </p:nvGrpSpPr>
        <p:grpSpPr>
          <a:xfrm>
            <a:off x="2329824" y="3579829"/>
            <a:ext cx="3462592" cy="2024838"/>
            <a:chOff x="2462752" y="3904697"/>
            <a:chExt cx="3462592" cy="2024838"/>
          </a:xfrm>
        </p:grpSpPr>
        <p:sp>
          <p:nvSpPr>
            <p:cNvPr id="12" name="Speech Bubble: Rectangle 11">
              <a:extLst>
                <a:ext uri="{FF2B5EF4-FFF2-40B4-BE49-F238E27FC236}">
                  <a16:creationId xmlns:a16="http://schemas.microsoft.com/office/drawing/2014/main" id="{B4A21F88-005F-4373-84D5-3CFB1512FDD6}"/>
                </a:ext>
              </a:extLst>
            </p:cNvPr>
            <p:cNvSpPr/>
            <p:nvPr/>
          </p:nvSpPr>
          <p:spPr>
            <a:xfrm>
              <a:off x="2608976" y="4049432"/>
              <a:ext cx="3316368" cy="1880103"/>
            </a:xfrm>
            <a:prstGeom prst="wedgeRectCallout">
              <a:avLst>
                <a:gd name="adj1" fmla="val 81711"/>
                <a:gd name="adj2" fmla="val -6233"/>
              </a:avLst>
            </a:prstGeom>
            <a:solidFill>
              <a:schemeClr val="accent3">
                <a:lumMod val="60000"/>
                <a:lumOff val="4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altLang="en-US" dirty="0">
                  <a:solidFill>
                    <a:schemeClr val="tx1"/>
                  </a:solidFill>
                </a:rPr>
                <a:t>Mahatma Gandhi was an Indian lawyer and activist who inspired millions around the world to use non-violent means of protest and campaigning.</a:t>
              </a:r>
            </a:p>
          </p:txBody>
        </p:sp>
        <p:sp>
          <p:nvSpPr>
            <p:cNvPr id="13" name="Oval 12">
              <a:extLst>
                <a:ext uri="{FF2B5EF4-FFF2-40B4-BE49-F238E27FC236}">
                  <a16:creationId xmlns:a16="http://schemas.microsoft.com/office/drawing/2014/main" id="{C8F758F8-BB25-4FD2-823B-C9A7D8CB1478}"/>
                </a:ext>
              </a:extLst>
            </p:cNvPr>
            <p:cNvSpPr/>
            <p:nvPr/>
          </p:nvSpPr>
          <p:spPr>
            <a:xfrm>
              <a:off x="2462752" y="3904697"/>
              <a:ext cx="335559" cy="33555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72000" rtlCol="0" anchor="ctr" anchorCtr="1"/>
            <a:lstStyle/>
            <a:p>
              <a:pPr algn="ctr"/>
              <a:r>
                <a:rPr lang="en-GB" b="1" dirty="0"/>
                <a:t>x</a:t>
              </a:r>
            </a:p>
          </p:txBody>
        </p:sp>
      </p:grpSp>
      <p:sp>
        <p:nvSpPr>
          <p:cNvPr id="18" name="Rectangle: Rounded Corners 17">
            <a:extLst>
              <a:ext uri="{FF2B5EF4-FFF2-40B4-BE49-F238E27FC236}">
                <a16:creationId xmlns:a16="http://schemas.microsoft.com/office/drawing/2014/main" id="{E210863B-FBC5-4525-A2EB-B5ED2D051CF8}"/>
              </a:ext>
            </a:extLst>
          </p:cNvPr>
          <p:cNvSpPr/>
          <p:nvPr/>
        </p:nvSpPr>
        <p:spPr>
          <a:xfrm>
            <a:off x="625230" y="1653181"/>
            <a:ext cx="7893540" cy="545430"/>
          </a:xfrm>
          <a:prstGeom prst="roundRect">
            <a:avLst>
              <a:gd name="adj" fmla="val 709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20000"/>
              </a:lnSpc>
            </a:pPr>
            <a:r>
              <a:rPr lang="en-GB" altLang="en-US" dirty="0">
                <a:solidFill>
                  <a:schemeClr val="tx1"/>
                </a:solidFill>
              </a:rPr>
              <a:t>Paper notes and coins are both used.</a:t>
            </a:r>
          </a:p>
        </p:txBody>
      </p:sp>
      <p:sp>
        <p:nvSpPr>
          <p:cNvPr id="19" name="Rectangle: Rounded Corners 18">
            <a:extLst>
              <a:ext uri="{FF2B5EF4-FFF2-40B4-BE49-F238E27FC236}">
                <a16:creationId xmlns:a16="http://schemas.microsoft.com/office/drawing/2014/main" id="{5D17044B-6AF8-4F52-AF2B-2EFBC91CDF9A}"/>
              </a:ext>
            </a:extLst>
          </p:cNvPr>
          <p:cNvSpPr/>
          <p:nvPr/>
        </p:nvSpPr>
        <p:spPr>
          <a:xfrm>
            <a:off x="625230" y="2244299"/>
            <a:ext cx="7893540" cy="890688"/>
          </a:xfrm>
          <a:prstGeom prst="roundRect">
            <a:avLst>
              <a:gd name="adj" fmla="val 7098"/>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20000"/>
              </a:lnSpc>
            </a:pPr>
            <a:r>
              <a:rPr lang="en-GB" altLang="en-US" dirty="0">
                <a:solidFill>
                  <a:schemeClr val="tx1"/>
                </a:solidFill>
              </a:rPr>
              <a:t>The paper notes are very colourful and show images of Mahatma Gandhi, famous landmarks and important aspects of Indian history and culture.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200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3000"/>
                            </p:stCondLst>
                            <p:childTnLst>
                              <p:par>
                                <p:cTn id="13" presetID="10" presetClass="entr" presetSubtype="0" fill="hold" grpId="0" nodeType="afterEffect">
                                  <p:stCondLst>
                                    <p:cond delay="20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5500"/>
                            </p:stCondLst>
                            <p:childTnLst>
                              <p:par>
                                <p:cTn id="17" presetID="10" presetClass="entr" presetSubtype="0" fill="hold" nodeType="afterEffect">
                                  <p:stCondLst>
                                    <p:cond delay="10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p:stCondLst>
                              <p:cond delay="7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7500"/>
                            </p:stCondLst>
                            <p:childTnLst>
                              <p:par>
                                <p:cTn id="25" presetID="1" presetClass="entr" presetSubtype="0" fill="hold" nodeType="afterEffect">
                                  <p:stCondLst>
                                    <p:cond delay="50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5"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1">
            <a:extLst>
              <a:ext uri="{FF2B5EF4-FFF2-40B4-BE49-F238E27FC236}">
                <a16:creationId xmlns:a16="http://schemas.microsoft.com/office/drawing/2014/main" id="{A89D46B7-9F93-42EB-B44C-BD1E14B295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2555" y="1030310"/>
            <a:ext cx="7758889" cy="5484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3CD9145C-7CA8-4895-8570-5911E02901E2}"/>
              </a:ext>
            </a:extLst>
          </p:cNvPr>
          <p:cNvGrpSpPr/>
          <p:nvPr/>
        </p:nvGrpSpPr>
        <p:grpSpPr>
          <a:xfrm>
            <a:off x="1054100" y="3618708"/>
            <a:ext cx="5029200" cy="2448581"/>
            <a:chOff x="1054100" y="3618708"/>
            <a:chExt cx="5029200" cy="2448581"/>
          </a:xfrm>
        </p:grpSpPr>
        <p:cxnSp>
          <p:nvCxnSpPr>
            <p:cNvPr id="5" name="Straight Arrow Connector 4">
              <a:extLst>
                <a:ext uri="{FF2B5EF4-FFF2-40B4-BE49-F238E27FC236}">
                  <a16:creationId xmlns:a16="http://schemas.microsoft.com/office/drawing/2014/main" id="{3E02D65E-429C-4ECA-96B2-A7E7C87F2AA0}"/>
                </a:ext>
              </a:extLst>
            </p:cNvPr>
            <p:cNvCxnSpPr/>
            <p:nvPr/>
          </p:nvCxnSpPr>
          <p:spPr>
            <a:xfrm flipV="1">
              <a:off x="4468254" y="3618708"/>
              <a:ext cx="1460500" cy="1519238"/>
            </a:xfrm>
            <a:prstGeom prst="straightConnector1">
              <a:avLst/>
            </a:prstGeom>
            <a:ln w="41275">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E4832631-CFEF-4D25-96A7-92BBB99583EA}"/>
                </a:ext>
              </a:extLst>
            </p:cNvPr>
            <p:cNvSpPr/>
            <p:nvPr/>
          </p:nvSpPr>
          <p:spPr>
            <a:xfrm>
              <a:off x="1054100" y="4826138"/>
              <a:ext cx="5029200" cy="124115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spAutoFit/>
            </a:bodyPr>
            <a:lstStyle/>
            <a:p>
              <a:pPr algn="ctr"/>
              <a:r>
                <a:rPr lang="en-GB" altLang="en-US" dirty="0">
                  <a:solidFill>
                    <a:schemeClr val="tx1"/>
                  </a:solidFill>
                </a:rPr>
                <a:t>India is located in Asia. It is sometimes referred to as a subcontinent. It is located by the Indus River. </a:t>
              </a:r>
            </a:p>
          </p:txBody>
        </p:sp>
      </p:grpSp>
      <p:sp>
        <p:nvSpPr>
          <p:cNvPr id="8" name="Rectangle: Rounded Corners 7">
            <a:extLst>
              <a:ext uri="{FF2B5EF4-FFF2-40B4-BE49-F238E27FC236}">
                <a16:creationId xmlns:a16="http://schemas.microsoft.com/office/drawing/2014/main" id="{B29FB0CD-F080-45A4-92FC-00F9EF0EEEE2}"/>
              </a:ext>
            </a:extLst>
          </p:cNvPr>
          <p:cNvSpPr/>
          <p:nvPr/>
        </p:nvSpPr>
        <p:spPr>
          <a:xfrm>
            <a:off x="2329824" y="222490"/>
            <a:ext cx="4662151" cy="80782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rPr>
              <a:t>India’s Location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4187A6A9-330E-432D-BD73-55E82B9818B4}"/>
              </a:ext>
            </a:extLst>
          </p:cNvPr>
          <p:cNvSpPr/>
          <p:nvPr/>
        </p:nvSpPr>
        <p:spPr>
          <a:xfrm>
            <a:off x="889000" y="4889500"/>
            <a:ext cx="1790700" cy="40957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7D81D70D-922C-4ECA-97E4-5E92689B7C9F}"/>
              </a:ext>
            </a:extLst>
          </p:cNvPr>
          <p:cNvSpPr/>
          <p:nvPr/>
        </p:nvSpPr>
        <p:spPr>
          <a:xfrm>
            <a:off x="889000" y="4335462"/>
            <a:ext cx="1346200" cy="40957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8B46509-0607-409B-9947-DBFAB21C0768}"/>
              </a:ext>
            </a:extLst>
          </p:cNvPr>
          <p:cNvSpPr/>
          <p:nvPr/>
        </p:nvSpPr>
        <p:spPr>
          <a:xfrm>
            <a:off x="889000" y="3486150"/>
            <a:ext cx="2235200" cy="40957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83319D16-21A5-4EF8-95D3-815F0A5C3ECD}"/>
              </a:ext>
            </a:extLst>
          </p:cNvPr>
          <p:cNvSpPr/>
          <p:nvPr/>
        </p:nvSpPr>
        <p:spPr>
          <a:xfrm>
            <a:off x="889000" y="2692350"/>
            <a:ext cx="1346200" cy="40957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E3F7A4BD-4A52-47BA-A206-E3A3AD078E1A}"/>
              </a:ext>
            </a:extLst>
          </p:cNvPr>
          <p:cNvSpPr/>
          <p:nvPr/>
        </p:nvSpPr>
        <p:spPr>
          <a:xfrm>
            <a:off x="889000" y="2133600"/>
            <a:ext cx="1440824" cy="40957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A2BF1064-1FD0-46C9-9C33-7EEA1D404356}"/>
              </a:ext>
            </a:extLst>
          </p:cNvPr>
          <p:cNvSpPr/>
          <p:nvPr/>
        </p:nvSpPr>
        <p:spPr>
          <a:xfrm>
            <a:off x="889000" y="1584325"/>
            <a:ext cx="2133600" cy="40957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67" name="Content Placeholder 2">
            <a:extLst>
              <a:ext uri="{FF2B5EF4-FFF2-40B4-BE49-F238E27FC236}">
                <a16:creationId xmlns:a16="http://schemas.microsoft.com/office/drawing/2014/main" id="{75624F6A-71B5-4360-9127-8E4178253934}"/>
              </a:ext>
            </a:extLst>
          </p:cNvPr>
          <p:cNvSpPr>
            <a:spLocks/>
          </p:cNvSpPr>
          <p:nvPr/>
        </p:nvSpPr>
        <p:spPr bwMode="auto">
          <a:xfrm>
            <a:off x="615047" y="1580014"/>
            <a:ext cx="4984750" cy="37147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28600" indent="-22860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pPr>
            <a:r>
              <a:rPr lang="en-GB" altLang="en-US" b="1" dirty="0">
                <a:solidFill>
                  <a:schemeClr val="accent4">
                    <a:lumMod val="50000"/>
                  </a:schemeClr>
                </a:solidFill>
              </a:rPr>
              <a:t>Official Languages: </a:t>
            </a:r>
            <a:r>
              <a:rPr lang="en-GB" altLang="en-US" dirty="0"/>
              <a:t>Hindi and English</a:t>
            </a:r>
          </a:p>
          <a:p>
            <a:pPr eaLnBrk="1" hangingPunct="1">
              <a:lnSpc>
                <a:spcPct val="100000"/>
              </a:lnSpc>
              <a:spcBef>
                <a:spcPct val="0"/>
              </a:spcBef>
            </a:pPr>
            <a:endParaRPr lang="en-GB" altLang="en-US" dirty="0"/>
          </a:p>
          <a:p>
            <a:pPr eaLnBrk="1" hangingPunct="1">
              <a:lnSpc>
                <a:spcPct val="100000"/>
              </a:lnSpc>
              <a:spcBef>
                <a:spcPct val="0"/>
              </a:spcBef>
            </a:pPr>
            <a:r>
              <a:rPr lang="en-GB" altLang="en-US" b="1" dirty="0">
                <a:solidFill>
                  <a:schemeClr val="accent4">
                    <a:lumMod val="50000"/>
                  </a:schemeClr>
                </a:solidFill>
              </a:rPr>
              <a:t>Capital City: </a:t>
            </a:r>
            <a:r>
              <a:rPr lang="en-GB" altLang="en-US" dirty="0"/>
              <a:t>New Delhi</a:t>
            </a:r>
          </a:p>
          <a:p>
            <a:pPr eaLnBrk="1" hangingPunct="1">
              <a:lnSpc>
                <a:spcPct val="100000"/>
              </a:lnSpc>
              <a:spcBef>
                <a:spcPct val="0"/>
              </a:spcBef>
            </a:pPr>
            <a:endParaRPr lang="en-GB" altLang="en-US" dirty="0"/>
          </a:p>
          <a:p>
            <a:pPr eaLnBrk="1" hangingPunct="1">
              <a:lnSpc>
                <a:spcPct val="100000"/>
              </a:lnSpc>
              <a:spcBef>
                <a:spcPct val="0"/>
              </a:spcBef>
            </a:pPr>
            <a:r>
              <a:rPr lang="en-GB" altLang="en-US" b="1" dirty="0">
                <a:solidFill>
                  <a:schemeClr val="accent4">
                    <a:lumMod val="50000"/>
                  </a:schemeClr>
                </a:solidFill>
              </a:rPr>
              <a:t>Landmarks: </a:t>
            </a:r>
            <a:r>
              <a:rPr lang="en-GB" altLang="en-US" dirty="0"/>
              <a:t>Taj Mahal, Amber Palace, Red Fort and Ellora Caves</a:t>
            </a:r>
          </a:p>
          <a:p>
            <a:pPr eaLnBrk="1" hangingPunct="1">
              <a:lnSpc>
                <a:spcPct val="100000"/>
              </a:lnSpc>
              <a:spcBef>
                <a:spcPct val="0"/>
              </a:spcBef>
            </a:pPr>
            <a:endParaRPr lang="en-US" altLang="en-US" dirty="0"/>
          </a:p>
          <a:p>
            <a:pPr eaLnBrk="1" hangingPunct="1">
              <a:lnSpc>
                <a:spcPct val="100000"/>
              </a:lnSpc>
              <a:spcBef>
                <a:spcPct val="0"/>
              </a:spcBef>
            </a:pPr>
            <a:r>
              <a:rPr lang="en-US" altLang="en-US" b="1" dirty="0">
                <a:solidFill>
                  <a:schemeClr val="accent4">
                    <a:lumMod val="50000"/>
                  </a:schemeClr>
                </a:solidFill>
              </a:rPr>
              <a:t>Natural Landmarks: </a:t>
            </a:r>
            <a:r>
              <a:rPr lang="en-US" altLang="en-US" dirty="0"/>
              <a:t>Ganges River, Jog Falls and </a:t>
            </a:r>
            <a:r>
              <a:rPr lang="en-US" altLang="en-US" dirty="0" err="1"/>
              <a:t>Nagarhole</a:t>
            </a:r>
            <a:r>
              <a:rPr lang="en-US" altLang="en-US" dirty="0"/>
              <a:t> National Park</a:t>
            </a:r>
          </a:p>
          <a:p>
            <a:pPr eaLnBrk="1" hangingPunct="1">
              <a:lnSpc>
                <a:spcPct val="100000"/>
              </a:lnSpc>
              <a:spcBef>
                <a:spcPct val="0"/>
              </a:spcBef>
            </a:pPr>
            <a:endParaRPr lang="en-GB" altLang="en-US" dirty="0"/>
          </a:p>
          <a:p>
            <a:pPr eaLnBrk="1" hangingPunct="1">
              <a:lnSpc>
                <a:spcPct val="100000"/>
              </a:lnSpc>
              <a:spcBef>
                <a:spcPct val="0"/>
              </a:spcBef>
            </a:pPr>
            <a:r>
              <a:rPr lang="en-GB" altLang="en-US" b="1" dirty="0">
                <a:solidFill>
                  <a:schemeClr val="accent4">
                    <a:lumMod val="50000"/>
                  </a:schemeClr>
                </a:solidFill>
              </a:rPr>
              <a:t>Population</a:t>
            </a:r>
            <a:r>
              <a:rPr lang="en-GB" altLang="en-US" b="1" dirty="0"/>
              <a:t>: </a:t>
            </a:r>
            <a:r>
              <a:rPr lang="en-GB" altLang="en-US" dirty="0"/>
              <a:t>1.35 billion</a:t>
            </a:r>
          </a:p>
          <a:p>
            <a:pPr eaLnBrk="1" hangingPunct="1">
              <a:lnSpc>
                <a:spcPct val="100000"/>
              </a:lnSpc>
              <a:spcBef>
                <a:spcPct val="0"/>
              </a:spcBef>
            </a:pPr>
            <a:endParaRPr lang="en-GB" altLang="en-US" dirty="0">
              <a:solidFill>
                <a:schemeClr val="accent4">
                  <a:lumMod val="50000"/>
                </a:schemeClr>
              </a:solidFill>
            </a:endParaRPr>
          </a:p>
          <a:p>
            <a:pPr eaLnBrk="1" hangingPunct="1">
              <a:lnSpc>
                <a:spcPct val="100000"/>
              </a:lnSpc>
              <a:spcBef>
                <a:spcPct val="0"/>
              </a:spcBef>
            </a:pPr>
            <a:r>
              <a:rPr lang="en-GB" altLang="en-US" b="1" dirty="0">
                <a:solidFill>
                  <a:schemeClr val="accent4">
                    <a:lumMod val="50000"/>
                  </a:schemeClr>
                </a:solidFill>
              </a:rPr>
              <a:t>Major Religions: </a:t>
            </a:r>
            <a:r>
              <a:rPr lang="en-GB" altLang="en-US" dirty="0"/>
              <a:t>Hinduism, Islam, Christianity, </a:t>
            </a:r>
            <a:r>
              <a:rPr lang="en-GB" altLang="en-US"/>
              <a:t>Sikhism and Buddhism</a:t>
            </a:r>
            <a:endParaRPr lang="en-GB" altLang="en-US" dirty="0"/>
          </a:p>
          <a:p>
            <a:pPr eaLnBrk="1" hangingPunct="1">
              <a:spcBef>
                <a:spcPct val="0"/>
              </a:spcBef>
            </a:pPr>
            <a:endParaRPr lang="en-GB" altLang="en-US" dirty="0"/>
          </a:p>
          <a:p>
            <a:pPr eaLnBrk="1" hangingPunct="1">
              <a:spcBef>
                <a:spcPct val="0"/>
              </a:spcBef>
            </a:pPr>
            <a:endParaRPr lang="en-GB" altLang="en-US" dirty="0"/>
          </a:p>
          <a:p>
            <a:pPr eaLnBrk="1" hangingPunct="1">
              <a:spcBef>
                <a:spcPct val="0"/>
              </a:spcBef>
            </a:pPr>
            <a:endParaRPr lang="en-GB" altLang="en-US" dirty="0"/>
          </a:p>
          <a:p>
            <a:pPr eaLnBrk="1" hangingPunct="1"/>
            <a:endParaRPr lang="en-GB" altLang="en-US" dirty="0"/>
          </a:p>
        </p:txBody>
      </p:sp>
      <p:pic>
        <p:nvPicPr>
          <p:cNvPr id="3" name="Picture 2">
            <a:extLst>
              <a:ext uri="{FF2B5EF4-FFF2-40B4-BE49-F238E27FC236}">
                <a16:creationId xmlns:a16="http://schemas.microsoft.com/office/drawing/2014/main" id="{16D8AD7A-C408-4923-ACE1-0FB9C4C6D83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619549" y="1447850"/>
            <a:ext cx="2703389" cy="1909914"/>
          </a:xfrm>
          <a:prstGeom prst="rect">
            <a:avLst/>
          </a:prstGeom>
        </p:spPr>
      </p:pic>
      <p:sp>
        <p:nvSpPr>
          <p:cNvPr id="7" name="Rectangle: Rounded Corners 6">
            <a:extLst>
              <a:ext uri="{FF2B5EF4-FFF2-40B4-BE49-F238E27FC236}">
                <a16:creationId xmlns:a16="http://schemas.microsoft.com/office/drawing/2014/main" id="{23B539C4-5C29-49F9-A24E-8EC9E23F755A}"/>
              </a:ext>
            </a:extLst>
          </p:cNvPr>
          <p:cNvSpPr/>
          <p:nvPr/>
        </p:nvSpPr>
        <p:spPr>
          <a:xfrm>
            <a:off x="2329824" y="222490"/>
            <a:ext cx="4662151" cy="80782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rPr>
              <a:t>Facts About India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11267"/>
                                        </p:tgtEl>
                                        <p:attrNameLst>
                                          <p:attrName>style.visibility</p:attrName>
                                        </p:attrNameLst>
                                      </p:cBhvr>
                                      <p:to>
                                        <p:strVal val="visible"/>
                                      </p:to>
                                    </p:set>
                                    <p:animEffect transition="in" filter="wipe(up)">
                                      <p:cBhvr>
                                        <p:cTn id="7" dur="1750"/>
                                        <p:tgtEl>
                                          <p:spTgt spid="11267"/>
                                        </p:tgtEl>
                                      </p:cBhvr>
                                    </p:animEffect>
                                  </p:childTnLst>
                                </p:cTn>
                              </p:par>
                            </p:childTnLst>
                          </p:cTn>
                        </p:par>
                        <p:par>
                          <p:cTn id="8" fill="hold">
                            <p:stCondLst>
                              <p:cond delay="2750"/>
                            </p:stCondLst>
                            <p:childTnLst>
                              <p:par>
                                <p:cTn id="9" presetID="1" presetClass="entr" presetSubtype="0" fill="hold" grpId="0" nodeType="afterEffect">
                                  <p:stCondLst>
                                    <p:cond delay="100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3750"/>
                            </p:stCondLst>
                            <p:childTnLst>
                              <p:par>
                                <p:cTn id="12" presetID="1" presetClass="entr" presetSubtype="0" fill="hold" grpId="0" nodeType="afterEffect">
                                  <p:stCondLst>
                                    <p:cond delay="2000"/>
                                  </p:stCondLst>
                                  <p:childTnLst>
                                    <p:set>
                                      <p:cBhvr>
                                        <p:cTn id="13" dur="1" fill="hold">
                                          <p:stCondLst>
                                            <p:cond delay="0"/>
                                          </p:stCondLst>
                                        </p:cTn>
                                        <p:tgtEl>
                                          <p:spTgt spid="11"/>
                                        </p:tgtEl>
                                        <p:attrNameLst>
                                          <p:attrName>style.visibility</p:attrName>
                                        </p:attrNameLst>
                                      </p:cBhvr>
                                      <p:to>
                                        <p:strVal val="visible"/>
                                      </p:to>
                                    </p:set>
                                  </p:childTnLst>
                                </p:cTn>
                              </p:par>
                            </p:childTnLst>
                          </p:cTn>
                        </p:par>
                        <p:par>
                          <p:cTn id="14" fill="hold">
                            <p:stCondLst>
                              <p:cond delay="5750"/>
                            </p:stCondLst>
                            <p:childTnLst>
                              <p:par>
                                <p:cTn id="15" presetID="1" presetClass="entr" presetSubtype="0" fill="hold" grpId="0" nodeType="afterEffect">
                                  <p:stCondLst>
                                    <p:cond delay="2000"/>
                                  </p:stCondLst>
                                  <p:childTnLst>
                                    <p:set>
                                      <p:cBhvr>
                                        <p:cTn id="16" dur="1" fill="hold">
                                          <p:stCondLst>
                                            <p:cond delay="0"/>
                                          </p:stCondLst>
                                        </p:cTn>
                                        <p:tgtEl>
                                          <p:spTgt spid="12"/>
                                        </p:tgtEl>
                                        <p:attrNameLst>
                                          <p:attrName>style.visibility</p:attrName>
                                        </p:attrNameLst>
                                      </p:cBhvr>
                                      <p:to>
                                        <p:strVal val="visible"/>
                                      </p:to>
                                    </p:set>
                                  </p:childTnLst>
                                </p:cTn>
                              </p:par>
                            </p:childTnLst>
                          </p:cTn>
                        </p:par>
                        <p:par>
                          <p:cTn id="17" fill="hold">
                            <p:stCondLst>
                              <p:cond delay="7750"/>
                            </p:stCondLst>
                            <p:childTnLst>
                              <p:par>
                                <p:cTn id="18" presetID="1" presetClass="entr" presetSubtype="0" fill="hold" grpId="0" nodeType="afterEffect">
                                  <p:stCondLst>
                                    <p:cond delay="2000"/>
                                  </p:stCondLst>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9750"/>
                            </p:stCondLst>
                            <p:childTnLst>
                              <p:par>
                                <p:cTn id="21" presetID="1" presetClass="entr" presetSubtype="0" fill="hold" grpId="0" nodeType="afterEffect">
                                  <p:stCondLst>
                                    <p:cond delay="2000"/>
                                  </p:stCondLst>
                                  <p:childTnLst>
                                    <p:set>
                                      <p:cBhvr>
                                        <p:cTn id="22" dur="1" fill="hold">
                                          <p:stCondLst>
                                            <p:cond delay="0"/>
                                          </p:stCondLst>
                                        </p:cTn>
                                        <p:tgtEl>
                                          <p:spTgt spid="14"/>
                                        </p:tgtEl>
                                        <p:attrNameLst>
                                          <p:attrName>style.visibility</p:attrName>
                                        </p:attrNameLst>
                                      </p:cBhvr>
                                      <p:to>
                                        <p:strVal val="visible"/>
                                      </p:to>
                                    </p:set>
                                  </p:childTnLst>
                                </p:cTn>
                              </p:par>
                            </p:childTnLst>
                          </p:cTn>
                        </p:par>
                        <p:par>
                          <p:cTn id="23" fill="hold">
                            <p:stCondLst>
                              <p:cond delay="11750"/>
                            </p:stCondLst>
                            <p:childTnLst>
                              <p:par>
                                <p:cTn id="24" presetID="1" presetClass="entr" presetSubtype="0" fill="hold" grpId="0" nodeType="afterEffect">
                                  <p:stCondLst>
                                    <p:cond delay="200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3" grpId="0" animBg="1"/>
      <p:bldP spid="12" grpId="0" animBg="1"/>
      <p:bldP spid="11" grpId="0" animBg="1"/>
      <p:bldP spid="6" grpId="0" animBg="1"/>
      <p:bldP spid="1126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BB2557-1B91-481F-92F4-46CE2A4AD0A2}"/>
              </a:ext>
            </a:extLst>
          </p:cNvPr>
          <p:cNvSpPr/>
          <p:nvPr/>
        </p:nvSpPr>
        <p:spPr>
          <a:xfrm>
            <a:off x="2329824" y="222490"/>
            <a:ext cx="4662151" cy="80782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rPr>
              <a:t>India’s Geography</a:t>
            </a:r>
          </a:p>
        </p:txBody>
      </p:sp>
      <p:sp>
        <p:nvSpPr>
          <p:cNvPr id="7" name="Rectangle: Rounded Corners 6">
            <a:extLst>
              <a:ext uri="{FF2B5EF4-FFF2-40B4-BE49-F238E27FC236}">
                <a16:creationId xmlns:a16="http://schemas.microsoft.com/office/drawing/2014/main" id="{36CD4874-A3B9-4717-934D-3CD147D10B50}"/>
              </a:ext>
            </a:extLst>
          </p:cNvPr>
          <p:cNvSpPr/>
          <p:nvPr/>
        </p:nvSpPr>
        <p:spPr>
          <a:xfrm>
            <a:off x="698500" y="1143894"/>
            <a:ext cx="7747000" cy="523838"/>
          </a:xfrm>
          <a:prstGeom prst="roundRect">
            <a:avLst>
              <a:gd name="adj" fmla="val 1022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altLang="en-US" dirty="0">
                <a:solidFill>
                  <a:schemeClr val="tx1"/>
                </a:solidFill>
              </a:rPr>
              <a:t>India is divided into 29 states. It also has seven union territories.</a:t>
            </a:r>
          </a:p>
        </p:txBody>
      </p:sp>
      <p:sp>
        <p:nvSpPr>
          <p:cNvPr id="8" name="Rectangle: Rounded Corners 7">
            <a:extLst>
              <a:ext uri="{FF2B5EF4-FFF2-40B4-BE49-F238E27FC236}">
                <a16:creationId xmlns:a16="http://schemas.microsoft.com/office/drawing/2014/main" id="{457BE731-EE9E-4A0B-97C3-FDB0D5B7B869}"/>
              </a:ext>
            </a:extLst>
          </p:cNvPr>
          <p:cNvSpPr/>
          <p:nvPr/>
        </p:nvSpPr>
        <p:spPr>
          <a:xfrm>
            <a:off x="698500" y="2069179"/>
            <a:ext cx="7747000" cy="816910"/>
          </a:xfrm>
          <a:prstGeom prst="roundRect">
            <a:avLst>
              <a:gd name="adj" fmla="val 10223"/>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altLang="en-US" dirty="0">
                <a:solidFill>
                  <a:schemeClr val="tx1"/>
                </a:solidFill>
              </a:rPr>
              <a:t>India borders several countries, including China, Bhutan, Nepal, Pakistan, Bangladesh and Myanmar.</a:t>
            </a:r>
          </a:p>
        </p:txBody>
      </p:sp>
      <p:sp>
        <p:nvSpPr>
          <p:cNvPr id="9" name="Rectangle: Rounded Corners 8">
            <a:extLst>
              <a:ext uri="{FF2B5EF4-FFF2-40B4-BE49-F238E27FC236}">
                <a16:creationId xmlns:a16="http://schemas.microsoft.com/office/drawing/2014/main" id="{4AB2B9AE-2123-44E1-8247-51061748E3F8}"/>
              </a:ext>
            </a:extLst>
          </p:cNvPr>
          <p:cNvSpPr/>
          <p:nvPr/>
        </p:nvSpPr>
        <p:spPr>
          <a:xfrm>
            <a:off x="698500" y="3287536"/>
            <a:ext cx="7010400" cy="1109983"/>
          </a:xfrm>
          <a:prstGeom prst="roundRect">
            <a:avLst>
              <a:gd name="adj" fmla="val 1022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altLang="en-US" dirty="0">
                <a:solidFill>
                  <a:schemeClr val="tx1"/>
                </a:solidFill>
              </a:rPr>
              <a:t>The landscape of India is very diverse, with deserts, jungles, modern cities, beaches and mountain ranges – including the Himalayas, which is the highest mountain range in the world.</a:t>
            </a:r>
          </a:p>
        </p:txBody>
      </p:sp>
      <p:sp>
        <p:nvSpPr>
          <p:cNvPr id="10" name="Rectangle: Rounded Corners 9">
            <a:extLst>
              <a:ext uri="{FF2B5EF4-FFF2-40B4-BE49-F238E27FC236}">
                <a16:creationId xmlns:a16="http://schemas.microsoft.com/office/drawing/2014/main" id="{695FFC67-36F2-4DE1-B3FE-AEFBAFA4C0AC}"/>
              </a:ext>
            </a:extLst>
          </p:cNvPr>
          <p:cNvSpPr/>
          <p:nvPr/>
        </p:nvSpPr>
        <p:spPr>
          <a:xfrm>
            <a:off x="698500" y="4798966"/>
            <a:ext cx="5067300" cy="1403055"/>
          </a:xfrm>
          <a:prstGeom prst="roundRect">
            <a:avLst>
              <a:gd name="adj" fmla="val 10223"/>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altLang="en-US" dirty="0">
                <a:solidFill>
                  <a:schemeClr val="tx1"/>
                </a:solidFill>
              </a:rPr>
              <a:t>There are numerous rivers in India and they all play an important role in people’s lives. The largest river is the Ganges, which is also a sacred river to Hindus.</a:t>
            </a:r>
          </a:p>
        </p:txBody>
      </p:sp>
      <p:pic>
        <p:nvPicPr>
          <p:cNvPr id="6" name="Picture 5">
            <a:extLst>
              <a:ext uri="{FF2B5EF4-FFF2-40B4-BE49-F238E27FC236}">
                <a16:creationId xmlns:a16="http://schemas.microsoft.com/office/drawing/2014/main" id="{63AE2DE7-E3B7-48ED-B1D1-646785A4646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676900" y="3400171"/>
            <a:ext cx="3094577" cy="30869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500"/>
                            </p:stCondLst>
                            <p:childTnLst>
                              <p:par>
                                <p:cTn id="9" presetID="10" presetClass="entr" presetSubtype="0" fill="hold" grpId="0" nodeType="afterEffect">
                                  <p:stCondLst>
                                    <p:cond delay="2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4000"/>
                            </p:stCondLst>
                            <p:childTnLst>
                              <p:par>
                                <p:cTn id="13" presetID="10" presetClass="entr" presetSubtype="0" fill="hold" grpId="0" nodeType="afterEffect">
                                  <p:stCondLst>
                                    <p:cond delay="2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6500"/>
                            </p:stCondLst>
                            <p:childTnLst>
                              <p:par>
                                <p:cTn id="17" presetID="10" presetClass="entr" presetSubtype="0" fill="hold" grpId="0" nodeType="afterEffect">
                                  <p:stCondLst>
                                    <p:cond delay="2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9000"/>
                            </p:stCondLst>
                            <p:childTnLst>
                              <p:par>
                                <p:cTn id="21" presetID="22" presetClass="entr" presetSubtype="4" fill="hold" nodeType="afterEffect">
                                  <p:stCondLst>
                                    <p:cond delay="75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2EC4D1E-C70F-4B75-9167-BF75ED6D0DB3}"/>
              </a:ext>
            </a:extLst>
          </p:cNvPr>
          <p:cNvGrpSpPr/>
          <p:nvPr/>
        </p:nvGrpSpPr>
        <p:grpSpPr>
          <a:xfrm>
            <a:off x="5530715" y="3429000"/>
            <a:ext cx="2985460" cy="2738729"/>
            <a:chOff x="5167313" y="1514475"/>
            <a:chExt cx="3265487" cy="2995613"/>
          </a:xfrm>
        </p:grpSpPr>
        <p:pic>
          <p:nvPicPr>
            <p:cNvPr id="13315" name="Picture 1">
              <a:extLst>
                <a:ext uri="{FF2B5EF4-FFF2-40B4-BE49-F238E27FC236}">
                  <a16:creationId xmlns:a16="http://schemas.microsoft.com/office/drawing/2014/main" id="{2510B919-36EF-448E-93A9-4B8AF0782F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67313" y="1514475"/>
              <a:ext cx="3265487" cy="2995613"/>
            </a:xfrm>
            <a:prstGeom prst="rect">
              <a:avLst/>
            </a:prstGeom>
            <a:noFill/>
            <a:ln w="28575">
              <a:solidFill>
                <a:srgbClr val="375609"/>
              </a:solidFill>
              <a:miter lim="800000"/>
              <a:headEnd/>
              <a:tailEnd/>
            </a:ln>
            <a:extLst>
              <a:ext uri="{909E8E84-426E-40DD-AFC4-6F175D3DCCD1}">
                <a14:hiddenFill xmlns:a14="http://schemas.microsoft.com/office/drawing/2010/main">
                  <a:solidFill>
                    <a:srgbClr val="FFFFFF"/>
                  </a:solidFill>
                </a14:hiddenFill>
              </a:ext>
            </a:extLst>
          </p:spPr>
        </p:pic>
        <p:grpSp>
          <p:nvGrpSpPr>
            <p:cNvPr id="13316" name="Group 4">
              <a:extLst>
                <a:ext uri="{FF2B5EF4-FFF2-40B4-BE49-F238E27FC236}">
                  <a16:creationId xmlns:a16="http://schemas.microsoft.com/office/drawing/2014/main" id="{D92137E4-4016-4331-ABF6-0EF69984D389}"/>
                </a:ext>
              </a:extLst>
            </p:cNvPr>
            <p:cNvGrpSpPr>
              <a:grpSpLocks/>
            </p:cNvGrpSpPr>
            <p:nvPr/>
          </p:nvGrpSpPr>
          <p:grpSpPr bwMode="auto">
            <a:xfrm>
              <a:off x="6129338" y="2287588"/>
              <a:ext cx="1143000" cy="471487"/>
              <a:chOff x="6129362" y="2287691"/>
              <a:chExt cx="1144336" cy="471273"/>
            </a:xfrm>
          </p:grpSpPr>
          <p:sp>
            <p:nvSpPr>
              <p:cNvPr id="13320" name="TextBox 2">
                <a:extLst>
                  <a:ext uri="{FF2B5EF4-FFF2-40B4-BE49-F238E27FC236}">
                    <a16:creationId xmlns:a16="http://schemas.microsoft.com/office/drawing/2014/main" id="{8C083F2E-6222-4EB5-9FBD-8D1F2E16620E}"/>
                  </a:ext>
                </a:extLst>
              </p:cNvPr>
              <p:cNvSpPr txBox="1">
                <a:spLocks noChangeArrowheads="1"/>
              </p:cNvSpPr>
              <p:nvPr/>
            </p:nvSpPr>
            <p:spPr bwMode="auto">
              <a:xfrm>
                <a:off x="6129362" y="2389726"/>
                <a:ext cx="1144336" cy="36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a:solidFill>
                      <a:schemeClr val="tx1"/>
                    </a:solidFill>
                  </a:rPr>
                  <a:t>Delhi</a:t>
                </a:r>
              </a:p>
            </p:txBody>
          </p:sp>
          <p:sp>
            <p:nvSpPr>
              <p:cNvPr id="4" name="Oval 3">
                <a:extLst>
                  <a:ext uri="{FF2B5EF4-FFF2-40B4-BE49-F238E27FC236}">
                    <a16:creationId xmlns:a16="http://schemas.microsoft.com/office/drawing/2014/main" id="{DF3487BE-FC3E-4195-983A-2ABA02105D38}"/>
                  </a:ext>
                </a:extLst>
              </p:cNvPr>
              <p:cNvSpPr/>
              <p:nvPr/>
            </p:nvSpPr>
            <p:spPr>
              <a:xfrm>
                <a:off x="6437697" y="2287691"/>
                <a:ext cx="141452" cy="141223"/>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grpSp>
      <p:sp>
        <p:nvSpPr>
          <p:cNvPr id="8" name="Rectangle: Rounded Corners 7">
            <a:extLst>
              <a:ext uri="{FF2B5EF4-FFF2-40B4-BE49-F238E27FC236}">
                <a16:creationId xmlns:a16="http://schemas.microsoft.com/office/drawing/2014/main" id="{7CA8E085-1F1A-4E79-8922-63A3431AD39C}"/>
              </a:ext>
            </a:extLst>
          </p:cNvPr>
          <p:cNvSpPr/>
          <p:nvPr/>
        </p:nvSpPr>
        <p:spPr>
          <a:xfrm>
            <a:off x="3557788" y="209611"/>
            <a:ext cx="2028423" cy="79189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Delhi</a:t>
            </a:r>
          </a:p>
        </p:txBody>
      </p:sp>
      <p:sp>
        <p:nvSpPr>
          <p:cNvPr id="9" name="Rectangle: Rounded Corners 8">
            <a:extLst>
              <a:ext uri="{FF2B5EF4-FFF2-40B4-BE49-F238E27FC236}">
                <a16:creationId xmlns:a16="http://schemas.microsoft.com/office/drawing/2014/main" id="{BBF13983-F3D5-4595-BD88-32EEDBA2FBB5}"/>
              </a:ext>
            </a:extLst>
          </p:cNvPr>
          <p:cNvSpPr/>
          <p:nvPr/>
        </p:nvSpPr>
        <p:spPr>
          <a:xfrm>
            <a:off x="627825" y="5383991"/>
            <a:ext cx="4566971" cy="85424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altLang="en-US" dirty="0">
                <a:solidFill>
                  <a:schemeClr val="tx1"/>
                </a:solidFill>
              </a:rPr>
              <a:t>Landmarks include the Lotus Temple, India Gate and </a:t>
            </a:r>
            <a:r>
              <a:rPr lang="en-GB" altLang="en-US" dirty="0" err="1">
                <a:solidFill>
                  <a:schemeClr val="tx1"/>
                </a:solidFill>
              </a:rPr>
              <a:t>Akshardham</a:t>
            </a:r>
            <a:r>
              <a:rPr lang="en-GB" altLang="en-US" dirty="0">
                <a:solidFill>
                  <a:schemeClr val="tx1"/>
                </a:solidFill>
              </a:rPr>
              <a:t> Temple.</a:t>
            </a:r>
          </a:p>
        </p:txBody>
      </p:sp>
      <p:sp>
        <p:nvSpPr>
          <p:cNvPr id="17" name="Rectangle: Rounded Corners 16">
            <a:extLst>
              <a:ext uri="{FF2B5EF4-FFF2-40B4-BE49-F238E27FC236}">
                <a16:creationId xmlns:a16="http://schemas.microsoft.com/office/drawing/2014/main" id="{6E09C504-6676-4836-9995-4E842A80537F}"/>
              </a:ext>
            </a:extLst>
          </p:cNvPr>
          <p:cNvSpPr/>
          <p:nvPr/>
        </p:nvSpPr>
        <p:spPr>
          <a:xfrm>
            <a:off x="604508" y="1229352"/>
            <a:ext cx="4768087" cy="1696127"/>
          </a:xfrm>
          <a:prstGeom prst="roundRect">
            <a:avLst>
              <a:gd name="adj" fmla="val 1022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altLang="en-US" dirty="0">
                <a:solidFill>
                  <a:schemeClr val="tx1"/>
                </a:solidFill>
              </a:rPr>
              <a:t>Delhi (sometimes called ‘New Delhi’) is the capital city of India. It has a population of around 30 million people, making it the second-most populated urban area in the world.</a:t>
            </a:r>
          </a:p>
        </p:txBody>
      </p:sp>
      <p:sp>
        <p:nvSpPr>
          <p:cNvPr id="18" name="Rectangle: Rounded Corners 17">
            <a:extLst>
              <a:ext uri="{FF2B5EF4-FFF2-40B4-BE49-F238E27FC236}">
                <a16:creationId xmlns:a16="http://schemas.microsoft.com/office/drawing/2014/main" id="{8106AC98-2806-4DE4-8AE4-416420E8A54A}"/>
              </a:ext>
            </a:extLst>
          </p:cNvPr>
          <p:cNvSpPr/>
          <p:nvPr/>
        </p:nvSpPr>
        <p:spPr>
          <a:xfrm>
            <a:off x="627825" y="3103244"/>
            <a:ext cx="4731574" cy="816910"/>
          </a:xfrm>
          <a:prstGeom prst="roundRect">
            <a:avLst>
              <a:gd name="adj" fmla="val 10223"/>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altLang="en-US" dirty="0">
                <a:solidFill>
                  <a:schemeClr val="tx1"/>
                </a:solidFill>
              </a:rPr>
              <a:t>Delhi was first settled in the 6</a:t>
            </a:r>
            <a:r>
              <a:rPr lang="en-GB" altLang="en-US" baseline="30000" dirty="0">
                <a:solidFill>
                  <a:schemeClr val="tx1"/>
                </a:solidFill>
              </a:rPr>
              <a:t>th</a:t>
            </a:r>
            <a:r>
              <a:rPr lang="en-GB" altLang="en-US" dirty="0">
                <a:solidFill>
                  <a:schemeClr val="tx1"/>
                </a:solidFill>
              </a:rPr>
              <a:t> century BCE and has been inhabited ever since then.</a:t>
            </a:r>
          </a:p>
        </p:txBody>
      </p:sp>
      <p:sp>
        <p:nvSpPr>
          <p:cNvPr id="19" name="Rectangle: Rounded Corners 18">
            <a:extLst>
              <a:ext uri="{FF2B5EF4-FFF2-40B4-BE49-F238E27FC236}">
                <a16:creationId xmlns:a16="http://schemas.microsoft.com/office/drawing/2014/main" id="{350AB738-444D-47F1-97E7-739219F00E2B}"/>
              </a:ext>
            </a:extLst>
          </p:cNvPr>
          <p:cNvSpPr/>
          <p:nvPr/>
        </p:nvSpPr>
        <p:spPr>
          <a:xfrm>
            <a:off x="627825" y="4097081"/>
            <a:ext cx="4731574" cy="1109983"/>
          </a:xfrm>
          <a:prstGeom prst="roundRect">
            <a:avLst>
              <a:gd name="adj" fmla="val 1022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altLang="en-US" dirty="0">
                <a:solidFill>
                  <a:schemeClr val="tx1"/>
                </a:solidFill>
              </a:rPr>
              <a:t>Today, it is an important modern city, with a financial centre filled with business and is a popular location for tourists.</a:t>
            </a:r>
          </a:p>
        </p:txBody>
      </p:sp>
      <p:pic>
        <p:nvPicPr>
          <p:cNvPr id="3" name="Picture 2">
            <a:extLst>
              <a:ext uri="{FF2B5EF4-FFF2-40B4-BE49-F238E27FC236}">
                <a16:creationId xmlns:a16="http://schemas.microsoft.com/office/drawing/2014/main" id="{8ADF42F7-695F-48DB-A79B-4DD8BB87C07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22044" y="1094832"/>
            <a:ext cx="3621382" cy="219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1500"/>
                            </p:stCondLst>
                            <p:childTnLst>
                              <p:par>
                                <p:cTn id="9" presetID="10" presetClass="entr" presetSubtype="0" fill="hold" grpId="0" nodeType="afterEffect">
                                  <p:stCondLst>
                                    <p:cond delay="200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4000"/>
                            </p:stCondLst>
                            <p:childTnLst>
                              <p:par>
                                <p:cTn id="13" presetID="10" presetClass="entr" presetSubtype="0" fill="hold" grpId="0" nodeType="afterEffect">
                                  <p:stCondLst>
                                    <p:cond delay="20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6500"/>
                            </p:stCondLst>
                            <p:childTnLst>
                              <p:par>
                                <p:cTn id="17" presetID="10" presetClass="entr" presetSubtype="0" fill="hold" grpId="0" nodeType="afterEffect">
                                  <p:stCondLst>
                                    <p:cond delay="2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9000"/>
                            </p:stCondLst>
                            <p:childTnLst>
                              <p:par>
                                <p:cTn id="21" presetID="10" presetClass="entr" presetSubtype="0" fill="hold" nodeType="after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10500"/>
                            </p:stCondLst>
                            <p:childTnLst>
                              <p:par>
                                <p:cTn id="25" presetID="10" presetClass="entr" presetSubtype="0" fill="hold" nodeType="afterEffect">
                                  <p:stCondLst>
                                    <p:cond delay="10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3864C7A-815E-496C-AA82-F20989A098B0}"/>
              </a:ext>
            </a:extLst>
          </p:cNvPr>
          <p:cNvGrpSpPr/>
          <p:nvPr/>
        </p:nvGrpSpPr>
        <p:grpSpPr>
          <a:xfrm>
            <a:off x="5197475" y="1136925"/>
            <a:ext cx="3265487" cy="2995613"/>
            <a:chOff x="5167313" y="1514475"/>
            <a:chExt cx="3265487" cy="2995613"/>
          </a:xfrm>
        </p:grpSpPr>
        <p:pic>
          <p:nvPicPr>
            <p:cNvPr id="14339" name="Picture 3">
              <a:extLst>
                <a:ext uri="{FF2B5EF4-FFF2-40B4-BE49-F238E27FC236}">
                  <a16:creationId xmlns:a16="http://schemas.microsoft.com/office/drawing/2014/main" id="{570310D1-B45E-4B6E-BC27-2077BE6112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67313" y="1514475"/>
              <a:ext cx="3265487" cy="2995613"/>
            </a:xfrm>
            <a:prstGeom prst="rect">
              <a:avLst/>
            </a:prstGeom>
            <a:noFill/>
            <a:ln w="28575">
              <a:solidFill>
                <a:srgbClr val="375609"/>
              </a:solidFill>
              <a:miter lim="800000"/>
              <a:headEnd/>
              <a:tailEnd/>
            </a:ln>
            <a:extLst>
              <a:ext uri="{909E8E84-426E-40DD-AFC4-6F175D3DCCD1}">
                <a14:hiddenFill xmlns:a14="http://schemas.microsoft.com/office/drawing/2010/main">
                  <a:solidFill>
                    <a:srgbClr val="FFFFFF"/>
                  </a:solidFill>
                </a14:hiddenFill>
              </a:ext>
            </a:extLst>
          </p:spPr>
        </p:pic>
        <p:grpSp>
          <p:nvGrpSpPr>
            <p:cNvPr id="14340" name="Group 4">
              <a:extLst>
                <a:ext uri="{FF2B5EF4-FFF2-40B4-BE49-F238E27FC236}">
                  <a16:creationId xmlns:a16="http://schemas.microsoft.com/office/drawing/2014/main" id="{2B4A0BBA-F151-40E5-9CEB-4197AE7C337D}"/>
                </a:ext>
              </a:extLst>
            </p:cNvPr>
            <p:cNvGrpSpPr>
              <a:grpSpLocks/>
            </p:cNvGrpSpPr>
            <p:nvPr/>
          </p:nvGrpSpPr>
          <p:grpSpPr bwMode="auto">
            <a:xfrm>
              <a:off x="5688013" y="3209925"/>
              <a:ext cx="1036637" cy="471488"/>
              <a:chOff x="6160622" y="2287691"/>
              <a:chExt cx="1037132" cy="471367"/>
            </a:xfrm>
          </p:grpSpPr>
          <p:sp>
            <p:nvSpPr>
              <p:cNvPr id="14344" name="TextBox 5">
                <a:extLst>
                  <a:ext uri="{FF2B5EF4-FFF2-40B4-BE49-F238E27FC236}">
                    <a16:creationId xmlns:a16="http://schemas.microsoft.com/office/drawing/2014/main" id="{C7E83BDC-780E-425A-8F4A-FC0F11B51F9B}"/>
                  </a:ext>
                </a:extLst>
              </p:cNvPr>
              <p:cNvSpPr txBox="1">
                <a:spLocks noChangeArrowheads="1"/>
              </p:cNvSpPr>
              <p:nvPr/>
            </p:nvSpPr>
            <p:spPr bwMode="auto">
              <a:xfrm>
                <a:off x="6160622" y="2389726"/>
                <a:ext cx="10371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a:solidFill>
                      <a:schemeClr val="tx1"/>
                    </a:solidFill>
                  </a:rPr>
                  <a:t>Mumbai</a:t>
                </a:r>
              </a:p>
            </p:txBody>
          </p:sp>
          <p:sp>
            <p:nvSpPr>
              <p:cNvPr id="7" name="Oval 6">
                <a:extLst>
                  <a:ext uri="{FF2B5EF4-FFF2-40B4-BE49-F238E27FC236}">
                    <a16:creationId xmlns:a16="http://schemas.microsoft.com/office/drawing/2014/main" id="{E362D8C9-FD12-4871-82FF-CEABF9CA3A1A}"/>
                  </a:ext>
                </a:extLst>
              </p:cNvPr>
              <p:cNvSpPr/>
              <p:nvPr/>
            </p:nvSpPr>
            <p:spPr>
              <a:xfrm>
                <a:off x="6608511" y="2287691"/>
                <a:ext cx="141354" cy="141252"/>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grpSp>
      <p:sp>
        <p:nvSpPr>
          <p:cNvPr id="10" name="Rectangle: Rounded Corners 9">
            <a:extLst>
              <a:ext uri="{FF2B5EF4-FFF2-40B4-BE49-F238E27FC236}">
                <a16:creationId xmlns:a16="http://schemas.microsoft.com/office/drawing/2014/main" id="{BB831047-4F0C-4AF0-BD7D-367E6E601B01}"/>
              </a:ext>
            </a:extLst>
          </p:cNvPr>
          <p:cNvSpPr/>
          <p:nvPr/>
        </p:nvSpPr>
        <p:spPr>
          <a:xfrm>
            <a:off x="3557788" y="209611"/>
            <a:ext cx="2028423" cy="79189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Mumbai</a:t>
            </a:r>
          </a:p>
        </p:txBody>
      </p:sp>
      <p:sp>
        <p:nvSpPr>
          <p:cNvPr id="5" name="Rectangle: Rounded Corners 4">
            <a:extLst>
              <a:ext uri="{FF2B5EF4-FFF2-40B4-BE49-F238E27FC236}">
                <a16:creationId xmlns:a16="http://schemas.microsoft.com/office/drawing/2014/main" id="{5BEC0D3B-22F9-46A7-B76C-3E46E89E1875}"/>
              </a:ext>
            </a:extLst>
          </p:cNvPr>
          <p:cNvSpPr/>
          <p:nvPr/>
        </p:nvSpPr>
        <p:spPr>
          <a:xfrm>
            <a:off x="615947" y="1087491"/>
            <a:ext cx="4368800" cy="1773647"/>
          </a:xfrm>
          <a:prstGeom prst="roundRect">
            <a:avLst>
              <a:gd name="adj" fmla="val 1022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altLang="en-US" dirty="0">
                <a:solidFill>
                  <a:schemeClr val="tx1"/>
                </a:solidFill>
              </a:rPr>
              <a:t>Mumbai, formerly known as Bombay, is the largest city in India. It has a population of around 20 million people, making it the 7</a:t>
            </a:r>
            <a:r>
              <a:rPr lang="en-GB" altLang="en-US" baseline="30000" dirty="0">
                <a:solidFill>
                  <a:schemeClr val="tx1"/>
                </a:solidFill>
              </a:rPr>
              <a:t>th</a:t>
            </a:r>
            <a:r>
              <a:rPr lang="en-GB" altLang="en-US" dirty="0">
                <a:solidFill>
                  <a:schemeClr val="tx1"/>
                </a:solidFill>
              </a:rPr>
              <a:t> largest city in the world.</a:t>
            </a:r>
          </a:p>
        </p:txBody>
      </p:sp>
      <p:sp>
        <p:nvSpPr>
          <p:cNvPr id="15" name="Rectangle: Rounded Corners 14">
            <a:extLst>
              <a:ext uri="{FF2B5EF4-FFF2-40B4-BE49-F238E27FC236}">
                <a16:creationId xmlns:a16="http://schemas.microsoft.com/office/drawing/2014/main" id="{FFA72028-3EA0-4D7F-9500-51E0E4468839}"/>
              </a:ext>
            </a:extLst>
          </p:cNvPr>
          <p:cNvSpPr/>
          <p:nvPr/>
        </p:nvSpPr>
        <p:spPr>
          <a:xfrm>
            <a:off x="615947" y="3028144"/>
            <a:ext cx="4368800" cy="54777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altLang="en-US" dirty="0">
                <a:solidFill>
                  <a:schemeClr val="tx1"/>
                </a:solidFill>
              </a:rPr>
              <a:t>The city is built across seven islands.</a:t>
            </a:r>
          </a:p>
        </p:txBody>
      </p:sp>
      <p:sp>
        <p:nvSpPr>
          <p:cNvPr id="16" name="Rectangle: Rounded Corners 15">
            <a:extLst>
              <a:ext uri="{FF2B5EF4-FFF2-40B4-BE49-F238E27FC236}">
                <a16:creationId xmlns:a16="http://schemas.microsoft.com/office/drawing/2014/main" id="{97D3C255-F482-4D39-9554-C5C9F6959B4E}"/>
              </a:ext>
            </a:extLst>
          </p:cNvPr>
          <p:cNvSpPr/>
          <p:nvPr/>
        </p:nvSpPr>
        <p:spPr>
          <a:xfrm>
            <a:off x="615947" y="3749723"/>
            <a:ext cx="4368800" cy="1467180"/>
          </a:xfrm>
          <a:prstGeom prst="roundRect">
            <a:avLst>
              <a:gd name="adj" fmla="val 1233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altLang="en-US" dirty="0">
                <a:solidFill>
                  <a:schemeClr val="tx1"/>
                </a:solidFill>
              </a:rPr>
              <a:t>It is the financial, commercial and entertainment centre of India. </a:t>
            </a:r>
          </a:p>
          <a:p>
            <a:r>
              <a:rPr lang="en-GB" altLang="en-US" dirty="0">
                <a:solidFill>
                  <a:schemeClr val="tx1"/>
                </a:solidFill>
              </a:rPr>
              <a:t>The city is home to many businesses and Bollywood. </a:t>
            </a:r>
          </a:p>
        </p:txBody>
      </p:sp>
      <p:sp>
        <p:nvSpPr>
          <p:cNvPr id="17" name="Rectangle: Rounded Corners 16">
            <a:extLst>
              <a:ext uri="{FF2B5EF4-FFF2-40B4-BE49-F238E27FC236}">
                <a16:creationId xmlns:a16="http://schemas.microsoft.com/office/drawing/2014/main" id="{A9DC49BA-75A3-4C8D-8A4A-6FA4751E8F83}"/>
              </a:ext>
            </a:extLst>
          </p:cNvPr>
          <p:cNvSpPr/>
          <p:nvPr/>
        </p:nvSpPr>
        <p:spPr>
          <a:xfrm>
            <a:off x="615947" y="5390703"/>
            <a:ext cx="7859715" cy="85424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altLang="en-US" dirty="0">
                <a:solidFill>
                  <a:schemeClr val="tx1"/>
                </a:solidFill>
              </a:rPr>
              <a:t>Mumbai is also a popular tourist location, with historical architecture, museums and attractions, such as the </a:t>
            </a:r>
            <a:r>
              <a:rPr lang="en-GB" altLang="en-US" dirty="0" err="1">
                <a:solidFill>
                  <a:schemeClr val="tx1"/>
                </a:solidFill>
              </a:rPr>
              <a:t>Elephanta</a:t>
            </a:r>
            <a:r>
              <a:rPr lang="en-GB" altLang="en-US" dirty="0">
                <a:solidFill>
                  <a:schemeClr val="tx1"/>
                </a:solidFill>
              </a:rPr>
              <a:t> Caves.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500"/>
                            </p:stCondLst>
                            <p:childTnLst>
                              <p:par>
                                <p:cTn id="9" presetID="10" presetClass="entr" presetSubtype="0" fill="hold" grpId="0" nodeType="afterEffect">
                                  <p:stCondLst>
                                    <p:cond delay="20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4000"/>
                            </p:stCondLst>
                            <p:childTnLst>
                              <p:par>
                                <p:cTn id="13" presetID="10" presetClass="entr" presetSubtype="0" fill="hold" grpId="0" nodeType="afterEffect">
                                  <p:stCondLst>
                                    <p:cond delay="20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6500"/>
                            </p:stCondLst>
                            <p:childTnLst>
                              <p:par>
                                <p:cTn id="17" presetID="10" presetClass="entr" presetSubtype="0" fill="hold" grpId="0" nodeType="afterEffect">
                                  <p:stCondLst>
                                    <p:cond delay="2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9000"/>
                            </p:stCondLst>
                            <p:childTnLst>
                              <p:par>
                                <p:cTn id="21" presetID="10" presetClass="entr" presetSubtype="0" fill="hold" nodeType="afterEffect">
                                  <p:stCondLst>
                                    <p:cond delay="10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AACD1D-7AA5-4328-B64F-B799340F6A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1663" y="1450975"/>
            <a:ext cx="3983037" cy="4562475"/>
          </a:xfrm>
          <a:prstGeom prst="rect">
            <a:avLst/>
          </a:prstGeom>
          <a:noFill/>
          <a:ln w="38100">
            <a:solidFill>
              <a:schemeClr val="accent4">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B657D66C-84E5-4F46-8B6B-64ADE9BD7AB3}"/>
              </a:ext>
            </a:extLst>
          </p:cNvPr>
          <p:cNvSpPr/>
          <p:nvPr/>
        </p:nvSpPr>
        <p:spPr>
          <a:xfrm>
            <a:off x="2329824" y="222490"/>
            <a:ext cx="4662151" cy="80782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rPr>
              <a:t>India’s Climate</a:t>
            </a:r>
          </a:p>
        </p:txBody>
      </p:sp>
      <p:sp>
        <p:nvSpPr>
          <p:cNvPr id="9" name="Rectangle: Rounded Corners 8">
            <a:extLst>
              <a:ext uri="{FF2B5EF4-FFF2-40B4-BE49-F238E27FC236}">
                <a16:creationId xmlns:a16="http://schemas.microsoft.com/office/drawing/2014/main" id="{2CE94192-0D09-4AD6-8916-07FF88A638B8}"/>
              </a:ext>
            </a:extLst>
          </p:cNvPr>
          <p:cNvSpPr/>
          <p:nvPr/>
        </p:nvSpPr>
        <p:spPr>
          <a:xfrm>
            <a:off x="641350" y="1410104"/>
            <a:ext cx="3536950" cy="1637513"/>
          </a:xfrm>
          <a:prstGeom prst="roundRect">
            <a:avLst>
              <a:gd name="adj" fmla="val 1022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nSpc>
                <a:spcPct val="120000"/>
              </a:lnSpc>
            </a:pPr>
            <a:r>
              <a:rPr lang="en-US" altLang="en-US" dirty="0">
                <a:solidFill>
                  <a:schemeClr val="tx1"/>
                </a:solidFill>
              </a:rPr>
              <a:t>India has a large range of climates across the country as it is such a large area with a variety of landscapes.</a:t>
            </a:r>
            <a:endParaRPr lang="en-GB" altLang="en-US" dirty="0">
              <a:solidFill>
                <a:schemeClr val="tx1"/>
              </a:solidFill>
            </a:endParaRPr>
          </a:p>
        </p:txBody>
      </p:sp>
      <p:sp>
        <p:nvSpPr>
          <p:cNvPr id="10" name="Rectangle: Rounded Corners 9">
            <a:extLst>
              <a:ext uri="{FF2B5EF4-FFF2-40B4-BE49-F238E27FC236}">
                <a16:creationId xmlns:a16="http://schemas.microsoft.com/office/drawing/2014/main" id="{3C5C9C9D-94C4-49CA-A0B7-0DAF2F330F39}"/>
              </a:ext>
            </a:extLst>
          </p:cNvPr>
          <p:cNvSpPr/>
          <p:nvPr/>
        </p:nvSpPr>
        <p:spPr>
          <a:xfrm>
            <a:off x="641350" y="3244707"/>
            <a:ext cx="3536950" cy="934139"/>
          </a:xfrm>
          <a:prstGeom prst="roundRect">
            <a:avLst>
              <a:gd name="adj" fmla="val 10223"/>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nSpc>
                <a:spcPct val="120000"/>
              </a:lnSpc>
            </a:pPr>
            <a:r>
              <a:rPr lang="en-GB" altLang="en-US" dirty="0">
                <a:solidFill>
                  <a:schemeClr val="tx1"/>
                </a:solidFill>
              </a:rPr>
              <a:t>The majority of India is classified as tropical climate.</a:t>
            </a:r>
          </a:p>
        </p:txBody>
      </p:sp>
      <p:sp>
        <p:nvSpPr>
          <p:cNvPr id="11" name="Rectangle: Rounded Corners 10">
            <a:extLst>
              <a:ext uri="{FF2B5EF4-FFF2-40B4-BE49-F238E27FC236}">
                <a16:creationId xmlns:a16="http://schemas.microsoft.com/office/drawing/2014/main" id="{F38904B6-107C-4ED1-8683-0DEE8F4961A2}"/>
              </a:ext>
            </a:extLst>
          </p:cNvPr>
          <p:cNvSpPr/>
          <p:nvPr/>
        </p:nvSpPr>
        <p:spPr>
          <a:xfrm>
            <a:off x="641350" y="4375937"/>
            <a:ext cx="3536950" cy="1637513"/>
          </a:xfrm>
          <a:prstGeom prst="roundRect">
            <a:avLst>
              <a:gd name="adj" fmla="val 1022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nSpc>
                <a:spcPct val="120000"/>
              </a:lnSpc>
            </a:pPr>
            <a:r>
              <a:rPr lang="en-GB" altLang="en-US" dirty="0">
                <a:solidFill>
                  <a:schemeClr val="tx1"/>
                </a:solidFill>
              </a:rPr>
              <a:t>Some areas of India have an arid climate, some have a humid climate and some even have a glacial climate.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3000"/>
                            </p:stCondLst>
                            <p:childTnLst>
                              <p:par>
                                <p:cTn id="13" presetID="10" presetClass="entr" presetSubtype="0" fill="hold" grpId="0" nodeType="afterEffect">
                                  <p:stCondLst>
                                    <p:cond delay="2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5500"/>
                            </p:stCondLst>
                            <p:childTnLst>
                              <p:par>
                                <p:cTn id="17" presetID="10" presetClass="entr" presetSubtype="0" fill="hold" grpId="0" nodeType="afterEffect">
                                  <p:stCondLst>
                                    <p:cond delay="2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1DAFE8-B2D4-41C6-961E-F0F087B27C42}"/>
              </a:ext>
            </a:extLst>
          </p:cNvPr>
          <p:cNvSpPr>
            <a:spLocks noChangeArrowheads="1"/>
          </p:cNvSpPr>
          <p:nvPr/>
        </p:nvSpPr>
        <p:spPr bwMode="auto">
          <a:xfrm>
            <a:off x="928604" y="1325472"/>
            <a:ext cx="7224796" cy="63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20000"/>
              </a:lnSpc>
              <a:spcBef>
                <a:spcPct val="0"/>
              </a:spcBef>
              <a:buFontTx/>
              <a:buNone/>
            </a:pPr>
            <a:r>
              <a:rPr lang="en-GB" altLang="en-US" dirty="0">
                <a:solidFill>
                  <a:schemeClr val="accent4">
                    <a:lumMod val="50000"/>
                  </a:schemeClr>
                </a:solidFill>
              </a:rPr>
              <a:t>Since India is so diverse, its food is varied. Rice is the staple grain used in many dishes and lentils are also very popular. </a:t>
            </a:r>
          </a:p>
        </p:txBody>
      </p:sp>
      <p:pic>
        <p:nvPicPr>
          <p:cNvPr id="9" name="Picture 8">
            <a:extLst>
              <a:ext uri="{FF2B5EF4-FFF2-40B4-BE49-F238E27FC236}">
                <a16:creationId xmlns:a16="http://schemas.microsoft.com/office/drawing/2014/main" id="{6DCB5E66-736E-406E-80DE-453168586A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0294082">
            <a:off x="512119" y="4620041"/>
            <a:ext cx="3545084" cy="185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F82001F5-F3FF-4A11-980A-B89D06E7559D}"/>
              </a:ext>
            </a:extLst>
          </p:cNvPr>
          <p:cNvSpPr/>
          <p:nvPr/>
        </p:nvSpPr>
        <p:spPr>
          <a:xfrm>
            <a:off x="2329824" y="222490"/>
            <a:ext cx="4662151" cy="80782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rPr>
              <a:t>India’s Food</a:t>
            </a:r>
          </a:p>
        </p:txBody>
      </p:sp>
      <p:sp>
        <p:nvSpPr>
          <p:cNvPr id="5" name="Rectangle: Rounded Corners 4">
            <a:extLst>
              <a:ext uri="{FF2B5EF4-FFF2-40B4-BE49-F238E27FC236}">
                <a16:creationId xmlns:a16="http://schemas.microsoft.com/office/drawing/2014/main" id="{32E29079-1BB2-4850-9BF7-9E382533D365}"/>
              </a:ext>
            </a:extLst>
          </p:cNvPr>
          <p:cNvSpPr/>
          <p:nvPr/>
        </p:nvSpPr>
        <p:spPr>
          <a:xfrm>
            <a:off x="755650" y="2409433"/>
            <a:ext cx="4904100" cy="208011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nSpc>
                <a:spcPct val="120000"/>
              </a:lnSpc>
            </a:pPr>
            <a:r>
              <a:rPr lang="en-GB" altLang="en-US" dirty="0">
                <a:solidFill>
                  <a:schemeClr val="tx1"/>
                </a:solidFill>
              </a:rPr>
              <a:t>India is famous for its spices and food from India usually contains a variety of them. Common spices are curry, turmeric and cinnamon. Garam masala is a popular </a:t>
            </a:r>
          </a:p>
          <a:p>
            <a:pPr>
              <a:lnSpc>
                <a:spcPct val="120000"/>
              </a:lnSpc>
            </a:pPr>
            <a:r>
              <a:rPr lang="en-GB" altLang="en-US" dirty="0">
                <a:solidFill>
                  <a:schemeClr val="tx1"/>
                </a:solidFill>
              </a:rPr>
              <a:t>spice mixture. </a:t>
            </a:r>
          </a:p>
        </p:txBody>
      </p:sp>
      <p:pic>
        <p:nvPicPr>
          <p:cNvPr id="10" name="Picture 9">
            <a:extLst>
              <a:ext uri="{FF2B5EF4-FFF2-40B4-BE49-F238E27FC236}">
                <a16:creationId xmlns:a16="http://schemas.microsoft.com/office/drawing/2014/main" id="{7CE884A6-6B1E-481D-9AC4-A54401FAB49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027427" y="3238500"/>
            <a:ext cx="3611646" cy="1486838"/>
          </a:xfrm>
          <a:prstGeom prst="rect">
            <a:avLst/>
          </a:prstGeom>
        </p:spPr>
      </p:pic>
      <p:sp>
        <p:nvSpPr>
          <p:cNvPr id="13" name="Rectangle: Rounded Corners 12">
            <a:extLst>
              <a:ext uri="{FF2B5EF4-FFF2-40B4-BE49-F238E27FC236}">
                <a16:creationId xmlns:a16="http://schemas.microsoft.com/office/drawing/2014/main" id="{62BA1890-6ED0-4E85-938C-6DA85423FB6F}"/>
              </a:ext>
            </a:extLst>
          </p:cNvPr>
          <p:cNvSpPr/>
          <p:nvPr/>
        </p:nvSpPr>
        <p:spPr>
          <a:xfrm>
            <a:off x="4265522" y="5274752"/>
            <a:ext cx="4203514" cy="97683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nSpc>
                <a:spcPct val="120000"/>
              </a:lnSpc>
            </a:pPr>
            <a:r>
              <a:rPr lang="en-GB" altLang="en-US" dirty="0">
                <a:solidFill>
                  <a:schemeClr val="tx1"/>
                </a:solidFill>
              </a:rPr>
              <a:t>Mangoes and other tropical fruit are also very common in India.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500"/>
                            </p:stCondLst>
                            <p:childTnLst>
                              <p:par>
                                <p:cTn id="9" presetID="10" presetClass="entr" presetSubtype="0" fill="hold" grpId="0" nodeType="afterEffect">
                                  <p:stCondLst>
                                    <p:cond delay="2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4000"/>
                            </p:stCondLst>
                            <p:childTnLst>
                              <p:par>
                                <p:cTn id="13" presetID="10" presetClass="entr" presetSubtype="0" fill="hold" nodeType="after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4750"/>
                            </p:stCondLst>
                            <p:childTnLst>
                              <p:par>
                                <p:cTn id="17" presetID="10" presetClass="entr" presetSubtype="0" fill="hold" grpId="0" nodeType="afterEffect">
                                  <p:stCondLst>
                                    <p:cond delay="20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3"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2299</TotalTime>
  <Words>1408</Words>
  <Application>Microsoft Office PowerPoint</Application>
  <PresentationFormat>On-screen Show (4:3)</PresentationFormat>
  <Paragraphs>137</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Sassoon Infant Rg</vt:lpstr>
      <vt:lpstr>Twinkl</vt:lpstr>
      <vt:lpstr>Arial</vt:lpstr>
      <vt:lpstr>Twinkl SemiBold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Keshia Ramduth</cp:lastModifiedBy>
  <cp:revision>226</cp:revision>
  <dcterms:created xsi:type="dcterms:W3CDTF">2014-10-01T16:09:27Z</dcterms:created>
  <dcterms:modified xsi:type="dcterms:W3CDTF">2021-03-18T08:41:52Z</dcterms:modified>
</cp:coreProperties>
</file>