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3" r:id="rId3"/>
  </p:sldMasterIdLst>
  <p:sldIdLst>
    <p:sldId id="256" r:id="rId4"/>
    <p:sldId id="257" r:id="rId5"/>
    <p:sldId id="258" r:id="rId6"/>
    <p:sldId id="259" r:id="rId7"/>
    <p:sldId id="260" r:id="rId8"/>
    <p:sldId id="261" r:id="rId9"/>
    <p:sldId id="262" r:id="rId10"/>
    <p:sldId id="272" r:id="rId11"/>
    <p:sldId id="263" r:id="rId12"/>
    <p:sldId id="264" r:id="rId13"/>
    <p:sldId id="265" r:id="rId14"/>
    <p:sldId id="266" r:id="rId15"/>
    <p:sldId id="267" r:id="rId16"/>
    <p:sldId id="268" r:id="rId17"/>
    <p:sldId id="269" r:id="rId18"/>
    <p:sldId id="270" r:id="rId19"/>
    <p:sldId id="273" r:id="rId20"/>
    <p:sldId id="271"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28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hyperlink" Target="https://www.twinkl.co.uk/"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1337006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288409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7693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551185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3056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21926374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1351917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3221331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80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5734051"/>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229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292430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581506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4" name="Rounded Rectangle 3"/>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a:ea typeface="+mn-ea"/>
                <a:cs typeface="+mn-cs"/>
              </a:rPr>
              <a:t> </a:t>
            </a:r>
          </a:p>
        </p:txBody>
      </p:sp>
      <p:sp>
        <p:nvSpPr>
          <p:cNvPr id="5" name="Title 1"/>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50" charset="0"/>
                <a:ea typeface="+mj-ea"/>
                <a:cs typeface="+mj-cs"/>
              </a:rPr>
              <a:t>Success Criteria</a:t>
            </a:r>
          </a:p>
        </p:txBody>
      </p:sp>
      <p:sp>
        <p:nvSpPr>
          <p:cNvPr id="6" name="Title 1"/>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1C1C1C"/>
                </a:solidFill>
                <a:effectLst/>
                <a:uLnTx/>
                <a:uFillTx/>
                <a:latin typeface="Twinkl" pitchFamily="50" charset="0"/>
                <a:ea typeface="+mj-ea"/>
                <a:cs typeface="+mj-cs"/>
              </a:rPr>
              <a:t>Aim</a:t>
            </a:r>
          </a:p>
        </p:txBody>
      </p:sp>
      <p:sp>
        <p:nvSpPr>
          <p:cNvPr id="7" name="Content Placeholder 15"/>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Statement 1 Lorem ipsum </a:t>
            </a:r>
            <a:r>
              <a:rPr kumimoji="0" lang="en-GB" sz="1800" b="0" i="0" u="none" strike="noStrike" kern="1200" cap="none" spc="0" normalizeH="0" baseline="0" noProof="0" dirty="0" err="1">
                <a:ln>
                  <a:noFill/>
                </a:ln>
                <a:solidFill>
                  <a:srgbClr val="1C1C1C"/>
                </a:solidFill>
                <a:effectLst/>
                <a:uLnTx/>
                <a:uFillTx/>
                <a:latin typeface="Twinkl" pitchFamily="50" charset="0"/>
                <a:cs typeface="+mn-cs"/>
              </a:rPr>
              <a:t>dolor</a:t>
            </a:r>
            <a:r>
              <a:rPr kumimoji="0" lang="en-GB" sz="1800" b="0" i="0" u="none" strike="noStrike" kern="1200" cap="none" spc="0" normalizeH="0" baseline="0" noProof="0" dirty="0">
                <a:ln>
                  <a:noFill/>
                </a:ln>
                <a:solidFill>
                  <a:srgbClr val="1C1C1C"/>
                </a:solidFill>
                <a:effectLst/>
                <a:uLnTx/>
                <a:uFillTx/>
                <a:latin typeface="Twinkl" pitchFamily="50" charset="0"/>
                <a:cs typeface="+mn-cs"/>
              </a:rPr>
              <a:t> sit </a:t>
            </a:r>
            <a:r>
              <a:rPr kumimoji="0" lang="en-GB" sz="1800" b="0" i="0" u="none" strike="noStrike" kern="1200" cap="none" spc="0" normalizeH="0" baseline="0" noProof="0" dirty="0" err="1">
                <a:ln>
                  <a:noFill/>
                </a:ln>
                <a:solidFill>
                  <a:srgbClr val="1C1C1C"/>
                </a:solidFill>
                <a:effectLst/>
                <a:uLnTx/>
                <a:uFillTx/>
                <a:latin typeface="Twinkl" pitchFamily="50" charset="0"/>
                <a:cs typeface="+mn-cs"/>
              </a:rPr>
              <a:t>amet</a:t>
            </a:r>
            <a:r>
              <a:rPr kumimoji="0" lang="en-GB" sz="1800" b="0" i="0" u="none" strike="noStrike" kern="1200" cap="none" spc="0" normalizeH="0" baseline="0" noProof="0" dirty="0">
                <a:ln>
                  <a:noFill/>
                </a:ln>
                <a:solidFill>
                  <a:srgbClr val="1C1C1C"/>
                </a:solidFill>
                <a:effectLst/>
                <a:uLnTx/>
                <a:uFillTx/>
                <a:latin typeface="Twinkl"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Twinkl" pitchFamily="50" charset="0"/>
                <a:cs typeface="+mn-cs"/>
              </a:rPr>
              <a:t>consectetur</a:t>
            </a:r>
            <a:r>
              <a:rPr kumimoji="0" lang="en-GB" sz="1800" b="0" i="0" u="none" strike="noStrike" kern="1200" cap="none" spc="0" normalizeH="0" baseline="0" noProof="0" dirty="0">
                <a:ln>
                  <a:noFill/>
                </a:ln>
                <a:solidFill>
                  <a:srgbClr val="1C1C1C"/>
                </a:solidFill>
                <a:effectLst/>
                <a:uLnTx/>
                <a:uFillTx/>
                <a:latin typeface="Twinkl"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Twinkl" pitchFamily="50" charset="0"/>
                <a:cs typeface="+mn-cs"/>
              </a:rPr>
              <a:t>adipiscing</a:t>
            </a:r>
            <a:r>
              <a:rPr kumimoji="0" lang="en-GB" sz="1800" b="0" i="0" u="none" strike="noStrike" kern="1200" cap="none" spc="0" normalizeH="0" baseline="0" noProof="0" dirty="0">
                <a:ln>
                  <a:noFill/>
                </a:ln>
                <a:solidFill>
                  <a:srgbClr val="1C1C1C"/>
                </a:solidFill>
                <a:effectLst/>
                <a:uLnTx/>
                <a:uFillTx/>
                <a:latin typeface="Twinkl"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Twinkl" pitchFamily="50" charset="0"/>
                <a:cs typeface="+mn-cs"/>
              </a:rPr>
              <a:t>elit</a:t>
            </a:r>
            <a:r>
              <a:rPr kumimoji="0" lang="en-GB" sz="1800" b="0" i="0" u="none" strike="noStrike" kern="1200" cap="none" spc="0" normalizeH="0" baseline="0" noProof="0" dirty="0">
                <a:ln>
                  <a:noFill/>
                </a:ln>
                <a:solidFill>
                  <a:srgbClr val="1C1C1C"/>
                </a:solidFill>
                <a:effectLst/>
                <a:uLnTx/>
                <a:uFillTx/>
                <a:latin typeface="Twinkl" pitchFamily="50" charset="0"/>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1C1C1C"/>
                </a:solidFill>
                <a:effectLst/>
                <a:uLnTx/>
                <a:uFillTx/>
                <a:latin typeface="Twinkl" pitchFamily="50" charset="0"/>
                <a:cs typeface="+mn-cs"/>
              </a:rPr>
              <a:t>Statement 2</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C1C1C"/>
                </a:solidFill>
                <a:effectLst/>
                <a:uLnTx/>
                <a:uFillTx/>
                <a:latin typeface="Twinkl" pitchFamily="50" charset="0"/>
                <a:cs typeface="+mn-cs"/>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11528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944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
        <p:nvSpPr>
          <p:cNvPr id="2" name="Rectangle 1">
            <a:hlinkClick r:id="rId4"/>
          </p:cNvPr>
          <p:cNvSpPr/>
          <p:nvPr userDrawn="1"/>
        </p:nvSpPr>
        <p:spPr>
          <a:xfrm>
            <a:off x="5516880" y="5561814"/>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2556152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330" y="5734212"/>
            <a:ext cx="768660" cy="580719"/>
          </a:xfrm>
          <a:prstGeom prst="rect">
            <a:avLst/>
          </a:prstGeom>
        </p:spPr>
      </p:pic>
    </p:spTree>
    <p:extLst>
      <p:ext uri="{BB962C8B-B14F-4D97-AF65-F5344CB8AC3E}">
        <p14:creationId xmlns:p14="http://schemas.microsoft.com/office/powerpoint/2010/main" val="3392641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prstClr val="white"/>
                </a:solidFill>
                <a:effectLst/>
                <a:uLnTx/>
                <a:uFillTx/>
                <a:latin typeface="Twinkl" pitchFamily="50" charset="0"/>
                <a:ea typeface="+mn-ea"/>
                <a:cs typeface="+mn-cs"/>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29257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969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
        <p:nvSpPr>
          <p:cNvPr id="4" name="Rectangle 3">
            <a:hlinkClick r:id="rId4"/>
          </p:cNvPr>
          <p:cNvSpPr/>
          <p:nvPr userDrawn="1"/>
        </p:nvSpPr>
        <p:spPr>
          <a:xfrm>
            <a:off x="5516880" y="3152488"/>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353759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F380E81-88C9-471A-B547-B8FE913269BF}" type="datetimeFigureOut">
              <a:rPr lang="en-GB" smtClean="0"/>
              <a:t>17/06/2021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44046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F380E81-88C9-471A-B547-B8FE913269BF}" type="datetimeFigureOut">
              <a:rPr lang="en-GB" smtClean="0"/>
              <a:t>17/06/2021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2715125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F380E81-88C9-471A-B547-B8FE913269BF}" type="datetimeFigureOut">
              <a:rPr lang="en-GB" smtClean="0"/>
              <a:t>17/06/2021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898382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F380E81-88C9-471A-B547-B8FE913269BF}" type="datetimeFigureOut">
              <a:rPr lang="en-GB" smtClean="0"/>
              <a:t>17/06/2021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1386327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380E81-88C9-471A-B547-B8FE913269BF}" type="datetimeFigureOut">
              <a:rPr lang="en-GB" smtClean="0"/>
              <a:t>17/06/2021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311140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F380E81-88C9-471A-B547-B8FE913269BF}" type="datetimeFigureOut">
              <a:rPr lang="en-GB" smtClean="0"/>
              <a:t>17/06/2021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266038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F380E81-88C9-471A-B547-B8FE913269BF}" type="datetimeFigureOut">
              <a:rPr lang="en-GB" smtClean="0"/>
              <a:t>17/06/2021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1E9B38E-E643-4236-95B9-3F60CF1769FE}" type="slidenum">
              <a:rPr lang="en-GB" smtClean="0"/>
              <a:t>‹#›</a:t>
            </a:fld>
            <a:endParaRPr lang="en-GB"/>
          </a:p>
        </p:txBody>
      </p:sp>
    </p:spTree>
    <p:extLst>
      <p:ext uri="{BB962C8B-B14F-4D97-AF65-F5344CB8AC3E}">
        <p14:creationId xmlns:p14="http://schemas.microsoft.com/office/powerpoint/2010/main" val="2053567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380E81-88C9-471A-B547-B8FE913269BF}" type="datetimeFigureOut">
              <a:rPr lang="en-GB" smtClean="0"/>
              <a:t>17/06/2021</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1E9B38E-E643-4236-95B9-3F60CF1769FE}" type="slidenum">
              <a:rPr lang="en-GB" smtClean="0"/>
              <a:t>‹#›</a:t>
            </a:fld>
            <a:endParaRPr lang="en-GB"/>
          </a:p>
        </p:txBody>
      </p:sp>
    </p:spTree>
    <p:extLst>
      <p:ext uri="{BB962C8B-B14F-4D97-AF65-F5344CB8AC3E}">
        <p14:creationId xmlns:p14="http://schemas.microsoft.com/office/powerpoint/2010/main" val="1616748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36800847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83700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hyperlink" Target="https://www.bbc.co.uk/programmes/p0128z6q" TargetMode="External"/><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images.google.co.uk/imgres?imgurl=http://www.emelmagazine.com/images/final_hand_i25.gif&amp;imgrefurl=http://www.emelmagazine.com/subsect.php%3Fis_idfk%3D27&amp;usg=__XamK_1EsOa0jD24JjHQnd4yEPAk=&amp;h=876&amp;w=989&amp;sz=422&amp;hl=en&amp;start=4&amp;um=1&amp;tbnid=Iw4fwwUyrS6V0M:&amp;tbnh=132&amp;tbnw=149&amp;prev=/images%3Fq%3Dzakat%26um%3D1%26hl%3Den%26rlz%3D1T4ADBF_en-GBGB241GB259%26sa%3DN"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images.google.co.uk/imgres?imgurl=http://www.idhn.de/Grafiken/Zakat.gif&amp;imgrefurl=http://smma59.wordpress.com/category/ramdhan-ul-mubarak/&amp;usg=__e8yEjyUAjqTt4kYmtRij8L8fHTU=&amp;h=212&amp;w=215&amp;sz=5&amp;hl=en&amp;start=8&amp;um=1&amp;tbnid=SagIDdilicARwM:&amp;tbnh=105&amp;tbnw=106&amp;prev=/images%3Fq%3Dzakat%26um%3D1%26hl%3Den%26rlz%3D1T4ADBF_en-GBGB241GB259%26sa%3DN"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images.google.co.uk/imgres?imgurl=http://www.nitipat.net/alhaj/ZAKAH.jpg&amp;imgrefurl=http://www.nitipat.net/alhaj/princip.htm&amp;usg=__HQYxQ7cDpnBZiDAr4mwcNvkEECM=&amp;h=175&amp;w=108&amp;sz=13&amp;hl=en&amp;start=19&amp;um=1&amp;tbnid=YBAUbZYGeama0M:&amp;tbnh=100&amp;tbnw=62&amp;prev=/images%3Fq%3Dzakah%26um%3D1%26hl%3Den%26rlz%3D1T4ADBF_en-GBGB241GB259"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images.google.co.uk/imgres?imgurl=http://www.lostparentdiary.com/wp-content/uploads/2008/08/capitalist-greed.jpg&amp;imgrefurl=http://www.lostparentdiary.com/index.php/page/2/&amp;usg=__Bf7XSRjSdFN637fD6yuI0t76Ng4=&amp;h=456&amp;w=300&amp;sz=23&amp;hl=en&amp;start=4&amp;um=1&amp;tbnid=WafGUYF-vZKiGM:&amp;tbnh=128&amp;tbnw=84&amp;prev=/images%3Fq%3Dgreed%26um%3D1%26hl%3Den%26rlz%3D1T4ADBF_en-GBGB241GB259%26sa%3D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images.google.co.uk/imgres?imgurl=http://www.old-picture.com/indians/pictures/Poor-Children.jpg&amp;imgrefurl=http://www.old-picture.com/indians/Poor-Children.htm&amp;usg=__doMMYQnr3QKSwUxA-SgdhwUcnm0=&amp;h=435&amp;w=600&amp;sz=57&amp;hl=en&amp;start=1&amp;um=1&amp;tbnid=BaXemk8430dKQM:&amp;tbnh=98&amp;tbnw=135&amp;prev=/images%3Fq%3Dpoor%26um%3D1%26hl%3Den%26rlz%3D1T4ADBF_en-GBGB241GB259%26sa%3D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images.google.co.uk/imgres?imgurl=http://www.delta-sw.com/images/Zakah/Zakah1.jpg&amp;imgrefurl=http://www.delta-sw.com/delta_zakat.asp&amp;usg=__36Qd4XteCUmFgULZIIzQMhJyIrI=&amp;h=100&amp;w=106&amp;sz=3&amp;hl=en&amp;start=2&amp;um=1&amp;tbnid=BovtW-BZ7yflrM:&amp;tbnh=79&amp;tbnw=84&amp;prev=/images%3Fq%3Dzakah%26um%3D1%26hl%3Den%26rlz%3D1T4ADBF_en-GBGB241GB259"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images.google.co.uk/imgres?imgurl=http://www.eastendtalking.org.uk/ThinkAboutIt/assets/icons/think.gif&amp;imgrefurl=http://www.eastendtalking.org.uk/ThinkAboutIt/default.asp&amp;usg=__wmff39Cr9WI6OAXfCE53O6qCq4U=&amp;h=289&amp;w=395&amp;sz=7&amp;hl=en&amp;start=4&amp;um=1&amp;tbnid=Zgh2XE0t82avHM:&amp;tbnh=91&amp;tbnw=124&amp;prev=/images%3Fq%3Dthink%26um%3D1%26hl%3Den%26rlz%3D1T4ADBF_en-GBGB241GB259" TargetMode="Externa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images.google.co.uk/imgres?imgurl=http://school.discoveryeducation.com/clipart/images/question.gif&amp;imgrefurl=http://school.discoveryeducation.com/clipart/clip/question.html&amp;usg=__2AbYfTlDnUkov63gXoqNBlYuGPA=&amp;h=755&amp;w=360&amp;sz=6&amp;hl=en&amp;start=3&amp;um=1&amp;tbnid=fajyauFap8DIWM:&amp;tbnh=142&amp;tbnw=68&amp;prev=/images%3Fq%3Dquestion%26um%3D1%26hl%3Den%26rlz%3D1T4ADBF_en-GBGB241GB259%26sa%3DX"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29.png"/><Relationship Id="rId1" Type="http://schemas.openxmlformats.org/officeDocument/2006/relationships/slideLayout" Target="../slideLayouts/slideLayout24.xml"/><Relationship Id="rId5" Type="http://schemas.openxmlformats.org/officeDocument/2006/relationships/hyperlink" Target="https://www.twinkl.co.uk/resources/living-in-the-wider-world-pshce-subjects-key-stage-2/ks2-citizenship-and-global-issues/ks2-citizenship-and-global-issues-powerpoints" TargetMode="Externa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slide" Target="slide36.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37.png"/><Relationship Id="rId1" Type="http://schemas.openxmlformats.org/officeDocument/2006/relationships/slideLayout" Target="../slideLayouts/slideLayout24.xml"/><Relationship Id="rId4" Type="http://schemas.openxmlformats.org/officeDocument/2006/relationships/hyperlink" Target="https://www.twinkl.co.uk/resources/living-in-the-wider-world-pshce-subjects-key-stage-2/ks2-citizenship-and-global-issues/ks2-citizenship-and-global-issues-powerpoint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hyperlink" Target="https://www.twinkl.co.uk/resources/living-in-the-wider-world-pshce-subjects-key-stage-2/ks2-citizenship-and-global-issues/ks2-citizenship-and-global-issues-powerpoints"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twinkl.co.uk/resources/living-in-the-wider-world-pshce-subjects-key-stage-2/ks2-citizenship-and-global-issues/ks2-citizenship-and-global-issues-powerpoints"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slide" Target="slide28.xml"/><Relationship Id="rId7" Type="http://schemas.openxmlformats.org/officeDocument/2006/relationships/hyperlink" Target="https://www.twinkl.co.uk/resources/living-in-the-wider-world-pshce-subjects-key-stage-2/ks2-citizenship-and-global-issues/ks2-citizenship-and-global-issues-powerpoints" TargetMode="External"/><Relationship Id="rId2" Type="http://schemas.openxmlformats.org/officeDocument/2006/relationships/slide" Target="slide18.xml"/><Relationship Id="rId1" Type="http://schemas.openxmlformats.org/officeDocument/2006/relationships/slideLayout" Target="../slideLayouts/slideLayout24.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hyperlink" Target="https://www.bbc.com/teach/class-clips-video/science-ks1-ks2-ivys-plant-workshop-what-is-pollination-and-how-does-it-work/zv4df4j" TargetMode="Externa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Science</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257505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5363" name="Rounded Rectangle 4"/>
          <p:cNvSpPr>
            <a:spLocks noChangeArrowheads="1"/>
          </p:cNvSpPr>
          <p:nvPr/>
        </p:nvSpPr>
        <p:spPr bwMode="auto">
          <a:xfrm>
            <a:off x="2500313" y="2260600"/>
            <a:ext cx="3282950" cy="2414588"/>
          </a:xfrm>
          <a:prstGeom prst="roundRect">
            <a:avLst>
              <a:gd name="adj" fmla="val 8968"/>
            </a:avLst>
          </a:prstGeom>
          <a:noFill/>
          <a:ln w="76200">
            <a:solidFill>
              <a:srgbClr val="699327"/>
            </a:solidFill>
            <a:round/>
            <a:headEnd/>
            <a:tailEnd/>
          </a:ln>
          <a:extLst>
            <a:ext uri="{909E8E84-426E-40DD-AFC4-6F175D3DCCD1}">
              <a14:hiddenFill xmlns:a14="http://schemas.microsoft.com/office/drawing/2010/main">
                <a:solidFill>
                  <a:srgbClr val="FFFFFF"/>
                </a:solidFill>
              </a14:hiddenFill>
            </a:ext>
          </a:extLst>
        </p:spPr>
        <p:txBody>
          <a:bodyPr lIns="180000" tIns="180000" rIns="180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buNone/>
            </a:pPr>
            <a:r>
              <a:rPr lang="en-GB" altLang="en-US"/>
              <a:t>The style is above the ovary and its job is to hold up the stigma. The style, ovary and stigma all make up the female part of the flower, which is called the carpel.</a:t>
            </a:r>
          </a:p>
        </p:txBody>
      </p:sp>
      <p:sp>
        <p:nvSpPr>
          <p:cNvPr id="15364"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Style</a:t>
            </a:r>
          </a:p>
        </p:txBody>
      </p:sp>
      <p:grpSp>
        <p:nvGrpSpPr>
          <p:cNvPr id="31" name="Group 30"/>
          <p:cNvGrpSpPr>
            <a:grpSpLocks/>
          </p:cNvGrpSpPr>
          <p:nvPr/>
        </p:nvGrpSpPr>
        <p:grpSpPr bwMode="auto">
          <a:xfrm>
            <a:off x="5783264" y="2116138"/>
            <a:ext cx="3665537" cy="2559050"/>
            <a:chOff x="4258734" y="2115675"/>
            <a:chExt cx="3666122" cy="2558916"/>
          </a:xfrm>
        </p:grpSpPr>
        <p:cxnSp>
          <p:nvCxnSpPr>
            <p:cNvPr id="8" name="Straight Connector 7"/>
            <p:cNvCxnSpPr>
              <a:stCxn id="15363" idx="3"/>
            </p:cNvCxnSpPr>
            <p:nvPr/>
          </p:nvCxnSpPr>
          <p:spPr>
            <a:xfrm flipV="1">
              <a:off x="4258734" y="2175997"/>
              <a:ext cx="2091071" cy="1292157"/>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5363" idx="3"/>
            </p:cNvCxnSpPr>
            <p:nvPr/>
          </p:nvCxnSpPr>
          <p:spPr>
            <a:xfrm flipH="1" flipV="1">
              <a:off x="4258734" y="3468154"/>
              <a:ext cx="2091071" cy="1206437"/>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a:srcRect l="33582" t="10094" r="29683" b="38100"/>
            <a:stretch/>
          </p:blipFill>
          <p:spPr>
            <a:xfrm>
              <a:off x="5310716" y="2115675"/>
              <a:ext cx="2614140" cy="2558916"/>
            </a:xfrm>
            <a:prstGeom prst="ellipse">
              <a:avLst/>
            </a:prstGeom>
            <a:ln w="76200">
              <a:solidFill>
                <a:srgbClr val="699327"/>
              </a:solidFill>
            </a:ln>
          </p:spPr>
        </p:pic>
      </p:grpSp>
      <p:grpSp>
        <p:nvGrpSpPr>
          <p:cNvPr id="32" name="Group 31"/>
          <p:cNvGrpSpPr>
            <a:grpSpLocks/>
          </p:cNvGrpSpPr>
          <p:nvPr/>
        </p:nvGrpSpPr>
        <p:grpSpPr bwMode="auto">
          <a:xfrm>
            <a:off x="8062914" y="3175000"/>
            <a:ext cx="1385887" cy="2476500"/>
            <a:chOff x="6538440" y="3175001"/>
            <a:chExt cx="1386416" cy="2476122"/>
          </a:xfrm>
        </p:grpSpPr>
        <p:sp>
          <p:nvSpPr>
            <p:cNvPr id="24" name="Rounded Rectangle 23"/>
            <p:cNvSpPr/>
            <p:nvPr/>
          </p:nvSpPr>
          <p:spPr>
            <a:xfrm>
              <a:off x="6648019" y="5103520"/>
              <a:ext cx="1276837" cy="547603"/>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r>
                <a:rPr lang="en-GB" dirty="0">
                  <a:solidFill>
                    <a:prstClr val="white"/>
                  </a:solidFill>
                  <a:latin typeface="Twinkl"/>
                </a:rPr>
                <a:t>style</a:t>
              </a:r>
            </a:p>
          </p:txBody>
        </p:sp>
        <p:cxnSp>
          <p:nvCxnSpPr>
            <p:cNvPr id="25" name="Straight Connector 24"/>
            <p:cNvCxnSpPr/>
            <p:nvPr/>
          </p:nvCxnSpPr>
          <p:spPr>
            <a:xfrm>
              <a:off x="6538440" y="3175001"/>
              <a:ext cx="420848" cy="2031690"/>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5606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6387" name="Rounded Rectangle 4"/>
          <p:cNvSpPr>
            <a:spLocks noChangeArrowheads="1"/>
          </p:cNvSpPr>
          <p:nvPr/>
        </p:nvSpPr>
        <p:spPr bwMode="auto">
          <a:xfrm>
            <a:off x="2312988" y="2108201"/>
            <a:ext cx="3783012" cy="2994025"/>
          </a:xfrm>
          <a:prstGeom prst="roundRect">
            <a:avLst>
              <a:gd name="adj" fmla="val 8968"/>
            </a:avLst>
          </a:prstGeom>
          <a:noFill/>
          <a:ln w="76200">
            <a:solidFill>
              <a:srgbClr val="699327"/>
            </a:solidFill>
            <a:round/>
            <a:headEnd/>
            <a:tailEnd/>
          </a:ln>
          <a:extLst>
            <a:ext uri="{909E8E84-426E-40DD-AFC4-6F175D3DCCD1}">
              <a14:hiddenFill xmlns:a14="http://schemas.microsoft.com/office/drawing/2010/main">
                <a:solidFill>
                  <a:srgbClr val="FFFFFF"/>
                </a:solidFill>
              </a14:hiddenFill>
            </a:ext>
          </a:extLst>
        </p:spPr>
        <p:txBody>
          <a:bodyPr lIns="180000" tIns="180000" rIns="180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buNone/>
            </a:pPr>
            <a:r>
              <a:rPr lang="en-GB" altLang="en-US"/>
              <a:t>The stigma’s job is to collect the pollen from other plants when insects brush by it. It has adapted to catch the pollen in different ways e.g. some stigma have tiny hairs on them to collect the pollen. It is on the stigma that germination begins to take place.</a:t>
            </a:r>
          </a:p>
        </p:txBody>
      </p:sp>
      <p:sp>
        <p:nvSpPr>
          <p:cNvPr id="16388"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Stigma</a:t>
            </a:r>
          </a:p>
        </p:txBody>
      </p:sp>
      <p:grpSp>
        <p:nvGrpSpPr>
          <p:cNvPr id="18" name="Group 17"/>
          <p:cNvGrpSpPr>
            <a:grpSpLocks/>
          </p:cNvGrpSpPr>
          <p:nvPr/>
        </p:nvGrpSpPr>
        <p:grpSpPr bwMode="auto">
          <a:xfrm>
            <a:off x="6096000" y="2436813"/>
            <a:ext cx="3352800" cy="2559050"/>
            <a:chOff x="4572001" y="2437409"/>
            <a:chExt cx="3352855" cy="2558916"/>
          </a:xfrm>
        </p:grpSpPr>
        <p:cxnSp>
          <p:nvCxnSpPr>
            <p:cNvPr id="8" name="Straight Connector 7"/>
            <p:cNvCxnSpPr/>
            <p:nvPr/>
          </p:nvCxnSpPr>
          <p:spPr>
            <a:xfrm flipV="1">
              <a:off x="4572001" y="2692983"/>
              <a:ext cx="1211283" cy="1235010"/>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572001" y="3927993"/>
              <a:ext cx="1541488" cy="965149"/>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a:srcRect l="33582" t="10094" r="29683" b="38100"/>
            <a:stretch/>
          </p:blipFill>
          <p:spPr>
            <a:xfrm>
              <a:off x="5310716" y="2437409"/>
              <a:ext cx="2614140" cy="2558916"/>
            </a:xfrm>
            <a:prstGeom prst="ellipse">
              <a:avLst/>
            </a:prstGeom>
            <a:ln w="76200">
              <a:solidFill>
                <a:srgbClr val="699327"/>
              </a:solidFill>
            </a:ln>
          </p:spPr>
        </p:pic>
      </p:grpSp>
      <p:grpSp>
        <p:nvGrpSpPr>
          <p:cNvPr id="19" name="Group 18"/>
          <p:cNvGrpSpPr>
            <a:grpSpLocks/>
          </p:cNvGrpSpPr>
          <p:nvPr/>
        </p:nvGrpSpPr>
        <p:grpSpPr bwMode="auto">
          <a:xfrm>
            <a:off x="8026400" y="1801814"/>
            <a:ext cx="1849438" cy="1042987"/>
            <a:chOff x="6502400" y="1802266"/>
            <a:chExt cx="1848906" cy="1042534"/>
          </a:xfrm>
        </p:grpSpPr>
        <p:sp>
          <p:nvSpPr>
            <p:cNvPr id="24" name="Rounded Rectangle 23"/>
            <p:cNvSpPr/>
            <p:nvPr/>
          </p:nvSpPr>
          <p:spPr>
            <a:xfrm>
              <a:off x="7075323" y="1802266"/>
              <a:ext cx="1275983" cy="54744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r>
                <a:rPr lang="en-GB" dirty="0">
                  <a:solidFill>
                    <a:prstClr val="white"/>
                  </a:solidFill>
                  <a:latin typeface="Twinkl"/>
                </a:rPr>
                <a:t>stigma</a:t>
              </a:r>
            </a:p>
          </p:txBody>
        </p:sp>
        <p:cxnSp>
          <p:nvCxnSpPr>
            <p:cNvPr id="25" name="Straight Connector 24"/>
            <p:cNvCxnSpPr/>
            <p:nvPr/>
          </p:nvCxnSpPr>
          <p:spPr>
            <a:xfrm flipV="1">
              <a:off x="6502400" y="2108520"/>
              <a:ext cx="718931" cy="736280"/>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2594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7411" name="Rounded Rectangle 4"/>
          <p:cNvSpPr>
            <a:spLocks noChangeArrowheads="1"/>
          </p:cNvSpPr>
          <p:nvPr/>
        </p:nvSpPr>
        <p:spPr bwMode="auto">
          <a:xfrm>
            <a:off x="2354264" y="2268539"/>
            <a:ext cx="3741737" cy="2414587"/>
          </a:xfrm>
          <a:prstGeom prst="roundRect">
            <a:avLst>
              <a:gd name="adj" fmla="val 8968"/>
            </a:avLst>
          </a:prstGeom>
          <a:noFill/>
          <a:ln w="76200">
            <a:solidFill>
              <a:srgbClr val="699327"/>
            </a:solidFill>
            <a:round/>
            <a:headEnd/>
            <a:tailEnd/>
          </a:ln>
          <a:extLst>
            <a:ext uri="{909E8E84-426E-40DD-AFC4-6F175D3DCCD1}">
              <a14:hiddenFill xmlns:a14="http://schemas.microsoft.com/office/drawing/2010/main">
                <a:solidFill>
                  <a:srgbClr val="FFFFFF"/>
                </a:solidFill>
              </a14:hiddenFill>
            </a:ext>
          </a:extLst>
        </p:spPr>
        <p:txBody>
          <a:bodyPr lIns="180000" tIns="180000" rIns="180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buNone/>
            </a:pPr>
            <a:r>
              <a:rPr lang="en-GB" altLang="en-US"/>
              <a:t>The filament’s role is to hold up the anther.  If the anther was very low down, then insects might not be able to collect that flower’s pollen.  What would happen if pollen was harder for insects to collect? </a:t>
            </a:r>
          </a:p>
        </p:txBody>
      </p:sp>
      <p:sp>
        <p:nvSpPr>
          <p:cNvPr id="17412"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Filament</a:t>
            </a:r>
          </a:p>
        </p:txBody>
      </p:sp>
      <p:grpSp>
        <p:nvGrpSpPr>
          <p:cNvPr id="7" name="Group 6"/>
          <p:cNvGrpSpPr>
            <a:grpSpLocks/>
          </p:cNvGrpSpPr>
          <p:nvPr/>
        </p:nvGrpSpPr>
        <p:grpSpPr bwMode="auto">
          <a:xfrm>
            <a:off x="6096000" y="1997075"/>
            <a:ext cx="3352800" cy="2559050"/>
            <a:chOff x="4572001" y="2276542"/>
            <a:chExt cx="3352855" cy="2558916"/>
          </a:xfrm>
        </p:grpSpPr>
        <p:cxnSp>
          <p:nvCxnSpPr>
            <p:cNvPr id="8" name="Straight Connector 7"/>
            <p:cNvCxnSpPr/>
            <p:nvPr/>
          </p:nvCxnSpPr>
          <p:spPr>
            <a:xfrm flipV="1">
              <a:off x="4572001" y="2532117"/>
              <a:ext cx="1211283" cy="1235010"/>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572001" y="3767127"/>
              <a:ext cx="1541488" cy="965149"/>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a:srcRect l="33582" t="10094" r="29683" b="38100"/>
            <a:stretch/>
          </p:blipFill>
          <p:spPr>
            <a:xfrm>
              <a:off x="5310716" y="2276542"/>
              <a:ext cx="2614140" cy="2558916"/>
            </a:xfrm>
            <a:prstGeom prst="ellipse">
              <a:avLst/>
            </a:prstGeom>
            <a:ln w="76200">
              <a:solidFill>
                <a:srgbClr val="699327"/>
              </a:solidFill>
            </a:ln>
          </p:spPr>
        </p:pic>
      </p:grpSp>
      <p:grpSp>
        <p:nvGrpSpPr>
          <p:cNvPr id="9" name="Group 8"/>
          <p:cNvGrpSpPr>
            <a:grpSpLocks/>
          </p:cNvGrpSpPr>
          <p:nvPr/>
        </p:nvGrpSpPr>
        <p:grpSpPr bwMode="auto">
          <a:xfrm>
            <a:off x="6359526" y="3648076"/>
            <a:ext cx="1539875" cy="1724025"/>
            <a:chOff x="4835526" y="3647994"/>
            <a:chExt cx="1539875" cy="1723362"/>
          </a:xfrm>
        </p:grpSpPr>
        <p:sp>
          <p:nvSpPr>
            <p:cNvPr id="24" name="Rounded Rectangle 23"/>
            <p:cNvSpPr/>
            <p:nvPr/>
          </p:nvSpPr>
          <p:spPr>
            <a:xfrm>
              <a:off x="4835526" y="4823880"/>
              <a:ext cx="1276350" cy="547476"/>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r>
                <a:rPr lang="en-GB" dirty="0">
                  <a:solidFill>
                    <a:prstClr val="white"/>
                  </a:solidFill>
                  <a:latin typeface="Twinkl"/>
                </a:rPr>
                <a:t>filament</a:t>
              </a:r>
            </a:p>
          </p:txBody>
        </p:sp>
        <p:cxnSp>
          <p:nvCxnSpPr>
            <p:cNvPr id="25" name="Straight Connector 24"/>
            <p:cNvCxnSpPr/>
            <p:nvPr/>
          </p:nvCxnSpPr>
          <p:spPr>
            <a:xfrm flipH="1">
              <a:off x="5613401" y="3647994"/>
              <a:ext cx="762000" cy="1323466"/>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5676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8435" name="Rounded Rectangle 4"/>
          <p:cNvSpPr>
            <a:spLocks noChangeArrowheads="1"/>
          </p:cNvSpPr>
          <p:nvPr/>
        </p:nvSpPr>
        <p:spPr bwMode="auto">
          <a:xfrm>
            <a:off x="2354264" y="2649539"/>
            <a:ext cx="3741737" cy="2414587"/>
          </a:xfrm>
          <a:prstGeom prst="roundRect">
            <a:avLst>
              <a:gd name="adj" fmla="val 8968"/>
            </a:avLst>
          </a:prstGeom>
          <a:noFill/>
          <a:ln w="76200">
            <a:solidFill>
              <a:srgbClr val="699327"/>
            </a:solidFill>
            <a:round/>
            <a:headEnd/>
            <a:tailEnd/>
          </a:ln>
          <a:extLst>
            <a:ext uri="{909E8E84-426E-40DD-AFC4-6F175D3DCCD1}">
              <a14:hiddenFill xmlns:a14="http://schemas.microsoft.com/office/drawing/2010/main">
                <a:solidFill>
                  <a:srgbClr val="FFFFFF"/>
                </a:solidFill>
              </a14:hiddenFill>
            </a:ext>
          </a:extLst>
        </p:spPr>
        <p:txBody>
          <a:bodyPr lIns="180000" tIns="180000" rIns="180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buNone/>
            </a:pPr>
            <a:r>
              <a:rPr lang="en-GB" altLang="en-US"/>
              <a:t>The role of the anther is to produce the pollen. It is important that this pollen is then carried to another plant.</a:t>
            </a:r>
          </a:p>
          <a:p>
            <a:pPr algn="just" fontAlgn="base">
              <a:lnSpc>
                <a:spcPct val="100000"/>
              </a:lnSpc>
              <a:spcBef>
                <a:spcPct val="0"/>
              </a:spcBef>
              <a:spcAft>
                <a:spcPct val="0"/>
              </a:spcAft>
              <a:buNone/>
            </a:pPr>
            <a:endParaRPr lang="en-GB" altLang="en-US"/>
          </a:p>
          <a:p>
            <a:pPr algn="just" fontAlgn="base">
              <a:lnSpc>
                <a:spcPct val="100000"/>
              </a:lnSpc>
              <a:spcBef>
                <a:spcPct val="0"/>
              </a:spcBef>
              <a:spcAft>
                <a:spcPct val="0"/>
              </a:spcAft>
              <a:buNone/>
            </a:pPr>
            <a:r>
              <a:rPr lang="en-GB" altLang="en-US"/>
              <a:t>Which part of the plant would the pollen need to be taken to?</a:t>
            </a:r>
          </a:p>
        </p:txBody>
      </p:sp>
      <p:sp>
        <p:nvSpPr>
          <p:cNvPr id="18436"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Anther</a:t>
            </a:r>
          </a:p>
        </p:txBody>
      </p:sp>
      <p:grpSp>
        <p:nvGrpSpPr>
          <p:cNvPr id="6" name="Group 5"/>
          <p:cNvGrpSpPr>
            <a:grpSpLocks/>
          </p:cNvGrpSpPr>
          <p:nvPr/>
        </p:nvGrpSpPr>
        <p:grpSpPr bwMode="auto">
          <a:xfrm>
            <a:off x="6096000" y="2370138"/>
            <a:ext cx="3352800" cy="2559050"/>
            <a:chOff x="4572001" y="2369677"/>
            <a:chExt cx="3352855" cy="2558916"/>
          </a:xfrm>
        </p:grpSpPr>
        <p:cxnSp>
          <p:nvCxnSpPr>
            <p:cNvPr id="8" name="Straight Connector 7"/>
            <p:cNvCxnSpPr/>
            <p:nvPr/>
          </p:nvCxnSpPr>
          <p:spPr>
            <a:xfrm flipV="1">
              <a:off x="4572001" y="2625251"/>
              <a:ext cx="1211283" cy="1235010"/>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572001" y="3860261"/>
              <a:ext cx="1541488" cy="965149"/>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a:srcRect l="33582" t="10094" r="29683" b="38100"/>
            <a:stretch/>
          </p:blipFill>
          <p:spPr>
            <a:xfrm>
              <a:off x="5310716" y="2369677"/>
              <a:ext cx="2614140" cy="2558916"/>
            </a:xfrm>
            <a:prstGeom prst="ellipse">
              <a:avLst/>
            </a:prstGeom>
            <a:ln w="76200">
              <a:solidFill>
                <a:srgbClr val="699327"/>
              </a:solidFill>
            </a:ln>
          </p:spPr>
        </p:pic>
      </p:grpSp>
      <p:grpSp>
        <p:nvGrpSpPr>
          <p:cNvPr id="7" name="Group 6"/>
          <p:cNvGrpSpPr>
            <a:grpSpLocks/>
          </p:cNvGrpSpPr>
          <p:nvPr/>
        </p:nvGrpSpPr>
        <p:grpSpPr bwMode="auto">
          <a:xfrm>
            <a:off x="6062663" y="1812925"/>
            <a:ext cx="1727200" cy="1212850"/>
            <a:chOff x="4539192" y="1813361"/>
            <a:chExt cx="1726141" cy="1212831"/>
          </a:xfrm>
        </p:grpSpPr>
        <p:sp>
          <p:nvSpPr>
            <p:cNvPr id="24" name="Rounded Rectangle 23"/>
            <p:cNvSpPr/>
            <p:nvPr/>
          </p:nvSpPr>
          <p:spPr>
            <a:xfrm>
              <a:off x="4539192" y="1813361"/>
              <a:ext cx="1275567" cy="54767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r>
                <a:rPr lang="en-GB" dirty="0">
                  <a:solidFill>
                    <a:prstClr val="white"/>
                  </a:solidFill>
                  <a:latin typeface="Twinkl"/>
                </a:rPr>
                <a:t>anther</a:t>
              </a:r>
            </a:p>
          </p:txBody>
        </p:sp>
        <p:cxnSp>
          <p:nvCxnSpPr>
            <p:cNvPr id="25" name="Straight Connector 24"/>
            <p:cNvCxnSpPr/>
            <p:nvPr/>
          </p:nvCxnSpPr>
          <p:spPr>
            <a:xfrm flipH="1" flipV="1">
              <a:off x="5503800" y="2261029"/>
              <a:ext cx="761533" cy="765163"/>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5965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9459"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Ovary</a:t>
            </a:r>
          </a:p>
        </p:txBody>
      </p:sp>
      <p:sp>
        <p:nvSpPr>
          <p:cNvPr id="19460" name="Rounded Rectangle 4"/>
          <p:cNvSpPr>
            <a:spLocks noChangeArrowheads="1"/>
          </p:cNvSpPr>
          <p:nvPr/>
        </p:nvSpPr>
        <p:spPr bwMode="auto">
          <a:xfrm>
            <a:off x="2354264" y="2997200"/>
            <a:ext cx="3741737" cy="1252538"/>
          </a:xfrm>
          <a:prstGeom prst="roundRect">
            <a:avLst>
              <a:gd name="adj" fmla="val 8968"/>
            </a:avLst>
          </a:prstGeom>
          <a:noFill/>
          <a:ln w="76200">
            <a:solidFill>
              <a:srgbClr val="699327"/>
            </a:solidFill>
            <a:round/>
            <a:headEnd/>
            <a:tailEnd/>
          </a:ln>
          <a:extLst>
            <a:ext uri="{909E8E84-426E-40DD-AFC4-6F175D3DCCD1}">
              <a14:hiddenFill xmlns:a14="http://schemas.microsoft.com/office/drawing/2010/main">
                <a:solidFill>
                  <a:srgbClr val="FFFFFF"/>
                </a:solidFill>
              </a14:hiddenFill>
            </a:ext>
          </a:extLst>
        </p:spPr>
        <p:txBody>
          <a:bodyPr lIns="180000" tIns="180000" rIns="180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buNone/>
            </a:pPr>
            <a:r>
              <a:rPr lang="en-GB" altLang="en-US"/>
              <a:t>It is the ovary's job to hold the ovules and to keep them safe until the flower gets pollinated.</a:t>
            </a:r>
          </a:p>
        </p:txBody>
      </p:sp>
      <p:grpSp>
        <p:nvGrpSpPr>
          <p:cNvPr id="3" name="Group 2"/>
          <p:cNvGrpSpPr>
            <a:grpSpLocks/>
          </p:cNvGrpSpPr>
          <p:nvPr/>
        </p:nvGrpSpPr>
        <p:grpSpPr bwMode="auto">
          <a:xfrm>
            <a:off x="6096000" y="2149475"/>
            <a:ext cx="3352800" cy="2559050"/>
            <a:chOff x="4572001" y="2149544"/>
            <a:chExt cx="3352855" cy="2558916"/>
          </a:xfrm>
        </p:grpSpPr>
        <p:cxnSp>
          <p:nvCxnSpPr>
            <p:cNvPr id="8" name="Straight Connector 7"/>
            <p:cNvCxnSpPr/>
            <p:nvPr/>
          </p:nvCxnSpPr>
          <p:spPr>
            <a:xfrm flipV="1">
              <a:off x="4572001" y="2405119"/>
              <a:ext cx="1211283" cy="1235010"/>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572001" y="3640129"/>
              <a:ext cx="1541488" cy="965149"/>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a:srcRect l="36080" t="37691" r="27185" b="10503"/>
            <a:stretch/>
          </p:blipFill>
          <p:spPr>
            <a:xfrm>
              <a:off x="5310716" y="2149544"/>
              <a:ext cx="2614140" cy="2558916"/>
            </a:xfrm>
            <a:prstGeom prst="ellipse">
              <a:avLst/>
            </a:prstGeom>
            <a:ln w="76200">
              <a:solidFill>
                <a:srgbClr val="699327"/>
              </a:solidFill>
            </a:ln>
          </p:spPr>
        </p:pic>
      </p:grpSp>
      <p:grpSp>
        <p:nvGrpSpPr>
          <p:cNvPr id="4" name="Group 3"/>
          <p:cNvGrpSpPr>
            <a:grpSpLocks/>
          </p:cNvGrpSpPr>
          <p:nvPr/>
        </p:nvGrpSpPr>
        <p:grpSpPr bwMode="auto">
          <a:xfrm>
            <a:off x="6151563" y="3894139"/>
            <a:ext cx="1905000" cy="1362075"/>
            <a:chOff x="4627033" y="3894526"/>
            <a:chExt cx="1906086" cy="1361713"/>
          </a:xfrm>
        </p:grpSpPr>
        <p:sp>
          <p:nvSpPr>
            <p:cNvPr id="24" name="Rounded Rectangle 23"/>
            <p:cNvSpPr/>
            <p:nvPr/>
          </p:nvSpPr>
          <p:spPr>
            <a:xfrm>
              <a:off x="4627033" y="4708697"/>
              <a:ext cx="1277078" cy="547542"/>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r>
                <a:rPr lang="en-GB" dirty="0">
                  <a:solidFill>
                    <a:prstClr val="white"/>
                  </a:solidFill>
                  <a:latin typeface="Twinkl"/>
                </a:rPr>
                <a:t>ovary</a:t>
              </a:r>
            </a:p>
          </p:txBody>
        </p:sp>
        <p:cxnSp>
          <p:nvCxnSpPr>
            <p:cNvPr id="25" name="Straight Connector 24"/>
            <p:cNvCxnSpPr/>
            <p:nvPr/>
          </p:nvCxnSpPr>
          <p:spPr>
            <a:xfrm flipH="1">
              <a:off x="5621375" y="3894526"/>
              <a:ext cx="911744" cy="852260"/>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3786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5" name="Rectangle 4"/>
          <p:cNvSpPr>
            <a:spLocks noChangeArrowheads="1"/>
          </p:cNvSpPr>
          <p:nvPr/>
        </p:nvSpPr>
        <p:spPr bwMode="auto">
          <a:xfrm>
            <a:off x="2279650" y="1776413"/>
            <a:ext cx="76327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pPr>
            <a:r>
              <a:rPr lang="en-GB" altLang="en-US"/>
              <a:t>Insects don't pollinate on purpose; it's just something that happens as they collect nectar from flowers to feed on. Insects are incredibly important when it comes to pollination. Here are some facts to prove it:</a:t>
            </a:r>
          </a:p>
          <a:p>
            <a:pPr algn="just" fontAlgn="base">
              <a:lnSpc>
                <a:spcPct val="100000"/>
              </a:lnSpc>
              <a:spcBef>
                <a:spcPct val="0"/>
              </a:spcBef>
              <a:spcAft>
                <a:spcPct val="0"/>
              </a:spcAft>
            </a:pPr>
            <a:endParaRPr lang="en-GB" altLang="en-US"/>
          </a:p>
          <a:p>
            <a:pPr algn="just" fontAlgn="base">
              <a:lnSpc>
                <a:spcPct val="100000"/>
              </a:lnSpc>
              <a:spcBef>
                <a:spcPct val="0"/>
              </a:spcBef>
              <a:spcAft>
                <a:spcPct val="0"/>
              </a:spcAft>
            </a:pPr>
            <a:r>
              <a:rPr lang="en-GB" altLang="en-US"/>
              <a:t>84% of crops in Europe are pollinated by insects. This is worth £12.6 billion a year.</a:t>
            </a:r>
          </a:p>
        </p:txBody>
      </p:sp>
      <p:sp>
        <p:nvSpPr>
          <p:cNvPr id="20484"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Insects in Pollination</a:t>
            </a:r>
          </a:p>
        </p:txBody>
      </p:sp>
      <p:sp>
        <p:nvSpPr>
          <p:cNvPr id="7" name="Rectangle 6"/>
          <p:cNvSpPr/>
          <p:nvPr/>
        </p:nvSpPr>
        <p:spPr>
          <a:xfrm>
            <a:off x="2176463" y="3552826"/>
            <a:ext cx="3733800" cy="2030413"/>
          </a:xfrm>
          <a:prstGeom prst="rect">
            <a:avLst/>
          </a:prstGeom>
        </p:spPr>
        <p:txBody>
          <a:bodyPr>
            <a:spAutoFit/>
          </a:bodyPr>
          <a:lstStyle/>
          <a:p>
            <a:pPr marL="285750" indent="-285750" algn="just">
              <a:buFont typeface="Arial" panose="020B0604020202020204" pitchFamily="34" charset="0"/>
              <a:buChar char="•"/>
              <a:defRPr/>
            </a:pPr>
            <a:r>
              <a:rPr lang="en-GB" dirty="0">
                <a:solidFill>
                  <a:srgbClr val="1C1C1C"/>
                </a:solidFill>
                <a:latin typeface="Twinkl"/>
              </a:rPr>
              <a:t>Honey bees account for 80% of all insect pollination.</a:t>
            </a:r>
          </a:p>
          <a:p>
            <a:pPr algn="just">
              <a:defRPr/>
            </a:pPr>
            <a:endParaRPr lang="en-GB" dirty="0">
              <a:solidFill>
                <a:srgbClr val="1C1C1C"/>
              </a:solidFill>
              <a:latin typeface="Twinkl"/>
            </a:endParaRPr>
          </a:p>
          <a:p>
            <a:pPr marL="285750" indent="-285750" algn="just">
              <a:buFont typeface="Arial" panose="020B0604020202020204" pitchFamily="34" charset="0"/>
              <a:buChar char="•"/>
              <a:defRPr/>
            </a:pPr>
            <a:r>
              <a:rPr lang="en-GB" dirty="0">
                <a:solidFill>
                  <a:srgbClr val="1C1C1C"/>
                </a:solidFill>
                <a:latin typeface="Twinkl"/>
              </a:rPr>
              <a:t>Nearly all chocolate relies on midges pollinating the cocoa plant, which might make them seem slightly less annoying!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81764" y="3519488"/>
            <a:ext cx="315753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846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21507" name="Rectangle 4"/>
          <p:cNvSpPr>
            <a:spLocks noChangeArrowheads="1"/>
          </p:cNvSpPr>
          <p:nvPr/>
        </p:nvSpPr>
        <p:spPr bwMode="auto">
          <a:xfrm>
            <a:off x="2279650" y="1514476"/>
            <a:ext cx="7632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buNone/>
            </a:pPr>
            <a:r>
              <a:rPr lang="en-GB" altLang="en-US"/>
              <a:t>Just like actors in a play, each part of the flower has a role to play. These parts are vital and pollination wouldn’t be able to take place without any one of these. </a:t>
            </a:r>
          </a:p>
        </p:txBody>
      </p:sp>
      <p:sp>
        <p:nvSpPr>
          <p:cNvPr id="21508"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The Vital Roles in Pollination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3274" y="2386013"/>
            <a:ext cx="4690533" cy="3517900"/>
          </a:xfrm>
          <a:prstGeom prst="roundRect">
            <a:avLst/>
          </a:prstGeom>
          <a:ln w="76200">
            <a:solidFill>
              <a:srgbClr val="699327"/>
            </a:solidFill>
          </a:ln>
        </p:spPr>
      </p:pic>
      <p:sp>
        <p:nvSpPr>
          <p:cNvPr id="21510" name="Rectangle 1"/>
          <p:cNvSpPr>
            <a:spLocks noChangeArrowheads="1"/>
          </p:cNvSpPr>
          <p:nvPr/>
        </p:nvSpPr>
        <p:spPr bwMode="auto">
          <a:xfrm>
            <a:off x="4711700" y="5945188"/>
            <a:ext cx="5708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eaLnBrk="0" fontAlgn="base" hangingPunct="0">
              <a:spcBef>
                <a:spcPct val="0"/>
              </a:spcBef>
              <a:spcAft>
                <a:spcPct val="0"/>
              </a:spcAft>
            </a:pPr>
            <a:r>
              <a:rPr lang="en-GB" altLang="en-US">
                <a:solidFill>
                  <a:srgbClr val="1C1C1C"/>
                </a:solidFill>
                <a:hlinkClick r:id="rId3"/>
              </a:rPr>
              <a:t>https://www.bbc.co.uk/programmes/p0128z6q</a:t>
            </a:r>
            <a:endParaRPr lang="en-GB" altLang="en-US">
              <a:solidFill>
                <a:srgbClr val="1C1C1C"/>
              </a:solidFill>
            </a:endParaRPr>
          </a:p>
          <a:p>
            <a:pPr eaLnBrk="0" fontAlgn="base" hangingPunct="0">
              <a:spcBef>
                <a:spcPct val="0"/>
              </a:spcBef>
              <a:spcAft>
                <a:spcPct val="0"/>
              </a:spcAft>
            </a:pPr>
            <a:endParaRPr lang="en-GB" altLang="en-US">
              <a:solidFill>
                <a:srgbClr val="1C1C1C"/>
              </a:solidFill>
            </a:endParaRPr>
          </a:p>
        </p:txBody>
      </p:sp>
    </p:spTree>
    <p:extLst>
      <p:ext uri="{BB962C8B-B14F-4D97-AF65-F5344CB8AC3E}">
        <p14:creationId xmlns:p14="http://schemas.microsoft.com/office/powerpoint/2010/main" val="2908470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a:t>
            </a:r>
            <a:endParaRPr lang="en-GB" dirty="0"/>
          </a:p>
        </p:txBody>
      </p:sp>
      <p:sp>
        <p:nvSpPr>
          <p:cNvPr id="3" name="TextBox 2"/>
          <p:cNvSpPr txBox="1"/>
          <p:nvPr/>
        </p:nvSpPr>
        <p:spPr>
          <a:xfrm>
            <a:off x="1644073" y="2032000"/>
            <a:ext cx="8377382" cy="2585323"/>
          </a:xfrm>
          <a:prstGeom prst="rect">
            <a:avLst/>
          </a:prstGeom>
          <a:noFill/>
        </p:spPr>
        <p:txBody>
          <a:bodyPr wrap="square" rtlCol="0">
            <a:spAutoFit/>
          </a:bodyPr>
          <a:lstStyle/>
          <a:p>
            <a:r>
              <a:rPr lang="en-GB" dirty="0" smtClean="0"/>
              <a:t>Using what you have read and watched/listened to write a short paragraph describing the process of pollination. </a:t>
            </a:r>
          </a:p>
          <a:p>
            <a:endParaRPr lang="en-GB" dirty="0"/>
          </a:p>
          <a:p>
            <a:r>
              <a:rPr lang="en-GB" dirty="0" smtClean="0"/>
              <a:t>Your written work can include some diagrams to illustrate what happens. </a:t>
            </a:r>
          </a:p>
          <a:p>
            <a:endParaRPr lang="en-GB" dirty="0"/>
          </a:p>
          <a:p>
            <a:r>
              <a:rPr lang="en-GB" dirty="0" smtClean="0"/>
              <a:t>The next slide has some sentence starters to help you. </a:t>
            </a:r>
          </a:p>
          <a:p>
            <a:endParaRPr lang="en-GB" dirty="0" smtClean="0"/>
          </a:p>
          <a:p>
            <a:r>
              <a:rPr lang="en-GB" b="1" dirty="0" smtClean="0"/>
              <a:t>Extension </a:t>
            </a:r>
          </a:p>
          <a:p>
            <a:r>
              <a:rPr lang="en-GB" dirty="0" smtClean="0"/>
              <a:t>What would happen if we didn’t have pollination? </a:t>
            </a:r>
            <a:endParaRPr lang="en-GB" dirty="0"/>
          </a:p>
        </p:txBody>
      </p:sp>
    </p:spTree>
    <p:extLst>
      <p:ext uri="{BB962C8B-B14F-4D97-AF65-F5344CB8AC3E}">
        <p14:creationId xmlns:p14="http://schemas.microsoft.com/office/powerpoint/2010/main" val="71911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876425" y="222250"/>
            <a:ext cx="8686800" cy="6554788"/>
          </a:xfrm>
          <a:prstGeom prst="rect">
            <a:avLst/>
          </a:prstGeom>
          <a:noFill/>
        </p:spPr>
        <p:txBody>
          <a:bodyPr>
            <a:spAutoFit/>
          </a:bodyPr>
          <a:lstStyle/>
          <a:p>
            <a:pPr marL="342900" indent="-342900" eaLnBrk="0" fontAlgn="base" hangingPunct="0">
              <a:spcBef>
                <a:spcPct val="0"/>
              </a:spcBef>
              <a:spcAft>
                <a:spcPct val="0"/>
              </a:spcAft>
              <a:buFontTx/>
              <a:buAutoNum type="arabicPeriod"/>
              <a:defRPr/>
            </a:pPr>
            <a:r>
              <a:rPr lang="en-GB" sz="2800" dirty="0">
                <a:solidFill>
                  <a:srgbClr val="1C1C1C"/>
                </a:solidFill>
                <a:latin typeface="Twinkl"/>
                <a:cs typeface="Arial" panose="020B0604020202020204" pitchFamily="34" charset="0"/>
              </a:rPr>
              <a:t>The bees and insects are attracted by the ……… …….. and the …….. …….. of ………..</a:t>
            </a:r>
          </a:p>
          <a:p>
            <a:pPr marL="342900" indent="-342900" eaLnBrk="0" fontAlgn="base" hangingPunct="0">
              <a:spcBef>
                <a:spcPct val="0"/>
              </a:spcBef>
              <a:spcAft>
                <a:spcPct val="0"/>
              </a:spcAft>
              <a:buFontTx/>
              <a:buAutoNum type="arabicPeriod"/>
              <a:defRPr/>
            </a:pPr>
            <a:endParaRPr lang="en-GB" sz="2800" dirty="0">
              <a:solidFill>
                <a:srgbClr val="1C1C1C"/>
              </a:solidFill>
              <a:latin typeface="Twinkl"/>
              <a:cs typeface="Arial" panose="020B0604020202020204" pitchFamily="34" charset="0"/>
            </a:endParaRPr>
          </a:p>
          <a:p>
            <a:pPr marL="342900" indent="-342900" eaLnBrk="0" fontAlgn="base" hangingPunct="0">
              <a:spcBef>
                <a:spcPct val="0"/>
              </a:spcBef>
              <a:spcAft>
                <a:spcPct val="0"/>
              </a:spcAft>
              <a:buFontTx/>
              <a:buAutoNum type="arabicPeriod"/>
              <a:defRPr/>
            </a:pPr>
            <a:r>
              <a:rPr lang="en-GB" sz="2800" dirty="0">
                <a:solidFill>
                  <a:srgbClr val="1C1C1C"/>
                </a:solidFill>
                <a:latin typeface="Twinkl"/>
                <a:cs typeface="Arial" panose="020B0604020202020204" pitchFamily="34" charset="0"/>
              </a:rPr>
              <a:t>Insects land on …………. and ……….. ………….. to their ………..</a:t>
            </a:r>
          </a:p>
          <a:p>
            <a:pPr marL="342900" indent="-342900" eaLnBrk="0" fontAlgn="base" hangingPunct="0">
              <a:spcBef>
                <a:spcPct val="0"/>
              </a:spcBef>
              <a:spcAft>
                <a:spcPct val="0"/>
              </a:spcAft>
              <a:buFontTx/>
              <a:buAutoNum type="arabicPeriod"/>
              <a:defRPr/>
            </a:pPr>
            <a:endParaRPr lang="en-GB" sz="2800" dirty="0">
              <a:solidFill>
                <a:srgbClr val="1C1C1C"/>
              </a:solidFill>
              <a:latin typeface="Twinkl"/>
              <a:cs typeface="Arial" panose="020B0604020202020204" pitchFamily="34" charset="0"/>
            </a:endParaRPr>
          </a:p>
          <a:p>
            <a:pPr marL="342900" indent="-342900" eaLnBrk="0" fontAlgn="base" hangingPunct="0">
              <a:spcBef>
                <a:spcPct val="0"/>
              </a:spcBef>
              <a:spcAft>
                <a:spcPct val="0"/>
              </a:spcAft>
              <a:buFontTx/>
              <a:buAutoNum type="arabicPeriod"/>
              <a:defRPr/>
            </a:pPr>
            <a:r>
              <a:rPr lang="en-GB" sz="2800" dirty="0">
                <a:solidFill>
                  <a:srgbClr val="1C1C1C"/>
                </a:solidFill>
                <a:latin typeface="Twinkl"/>
                <a:cs typeface="Arial" panose="020B0604020202020204" pitchFamily="34" charset="0"/>
              </a:rPr>
              <a:t>When the insects ………… from ………. to ………., the ………. ………. to the ……….. </a:t>
            </a:r>
            <a:r>
              <a:rPr lang="en-GB" sz="2800" dirty="0">
                <a:solidFill>
                  <a:srgbClr val="1C1C1C"/>
                </a:solidFill>
                <a:latin typeface="Twinkl"/>
              </a:rPr>
              <a:t>This process is called ……………….</a:t>
            </a:r>
            <a:r>
              <a:rPr lang="en-GB" sz="2800" dirty="0">
                <a:solidFill>
                  <a:srgbClr val="1C1C1C"/>
                </a:solidFill>
                <a:latin typeface="Twinkl"/>
                <a:cs typeface="Arial" panose="020B0604020202020204" pitchFamily="34" charset="0"/>
              </a:rPr>
              <a:t/>
            </a:r>
            <a:br>
              <a:rPr lang="en-GB" sz="2800" dirty="0">
                <a:solidFill>
                  <a:srgbClr val="1C1C1C"/>
                </a:solidFill>
                <a:latin typeface="Twinkl"/>
                <a:cs typeface="Arial" panose="020B0604020202020204" pitchFamily="34" charset="0"/>
              </a:rPr>
            </a:br>
            <a:endParaRPr lang="en-GB" sz="2800" dirty="0">
              <a:solidFill>
                <a:srgbClr val="1C1C1C"/>
              </a:solidFill>
              <a:latin typeface="Twinkl"/>
              <a:cs typeface="Arial" panose="020B0604020202020204" pitchFamily="34" charset="0"/>
            </a:endParaRPr>
          </a:p>
          <a:p>
            <a:pPr marL="342900" indent="-342900" eaLnBrk="0" fontAlgn="base" hangingPunct="0">
              <a:spcBef>
                <a:spcPct val="0"/>
              </a:spcBef>
              <a:spcAft>
                <a:spcPct val="0"/>
              </a:spcAft>
              <a:buFontTx/>
              <a:buAutoNum type="arabicPeriod"/>
              <a:defRPr/>
            </a:pPr>
            <a:r>
              <a:rPr lang="en-GB" sz="2800" dirty="0">
                <a:solidFill>
                  <a:srgbClr val="1C1C1C"/>
                </a:solidFill>
                <a:latin typeface="Twinkl"/>
                <a:cs typeface="Arial" panose="020B0604020202020204" pitchFamily="34" charset="0"/>
              </a:rPr>
              <a:t> The ……… moves down the ……….. and into the ……….</a:t>
            </a:r>
          </a:p>
          <a:p>
            <a:pPr marL="342900" indent="-342900" eaLnBrk="0" fontAlgn="base" hangingPunct="0">
              <a:spcBef>
                <a:spcPct val="0"/>
              </a:spcBef>
              <a:spcAft>
                <a:spcPct val="0"/>
              </a:spcAft>
              <a:buFontTx/>
              <a:buAutoNum type="arabicPeriod"/>
              <a:defRPr/>
            </a:pPr>
            <a:endParaRPr lang="en-GB" sz="2800" dirty="0">
              <a:solidFill>
                <a:srgbClr val="1C1C1C"/>
              </a:solidFill>
              <a:latin typeface="Twinkl"/>
              <a:cs typeface="Arial" panose="020B0604020202020204" pitchFamily="34" charset="0"/>
            </a:endParaRPr>
          </a:p>
          <a:p>
            <a:pPr marL="342900" indent="-342900" eaLnBrk="0" fontAlgn="base" hangingPunct="0">
              <a:spcBef>
                <a:spcPct val="0"/>
              </a:spcBef>
              <a:spcAft>
                <a:spcPct val="0"/>
              </a:spcAft>
              <a:buFontTx/>
              <a:buAutoNum type="arabicPeriod"/>
              <a:defRPr/>
            </a:pPr>
            <a:r>
              <a:rPr lang="en-GB" sz="2800" dirty="0">
                <a:solidFill>
                  <a:srgbClr val="1C1C1C"/>
                </a:solidFill>
                <a:latin typeface="Twinkl"/>
                <a:cs typeface="Arial" panose="020B0604020202020204" pitchFamily="34" charset="0"/>
              </a:rPr>
              <a:t>The pollen joins with …….. in the ……….. to produce ……..  ……….</a:t>
            </a:r>
          </a:p>
        </p:txBody>
      </p:sp>
    </p:spTree>
    <p:extLst>
      <p:ext uri="{BB962C8B-B14F-4D97-AF65-F5344CB8AC3E}">
        <p14:creationId xmlns:p14="http://schemas.microsoft.com/office/powerpoint/2010/main" val="402573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GB" dirty="0" smtClean="0"/>
              <a:t>R.E</a:t>
            </a:r>
            <a:endParaRPr lang="en-GB" dirty="0"/>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972099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083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125479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GB" altLang="en-US" smtClean="0"/>
              <a:t>Zakah</a:t>
            </a:r>
          </a:p>
        </p:txBody>
      </p:sp>
      <p:sp>
        <p:nvSpPr>
          <p:cNvPr id="2051" name="Rectangle 3"/>
          <p:cNvSpPr>
            <a:spLocks noGrp="1" noChangeArrowheads="1"/>
          </p:cNvSpPr>
          <p:nvPr>
            <p:ph type="subTitle" idx="1"/>
          </p:nvPr>
        </p:nvSpPr>
        <p:spPr/>
        <p:txBody>
          <a:bodyPr/>
          <a:lstStyle/>
          <a:p>
            <a:pPr eaLnBrk="1" hangingPunct="1"/>
            <a:r>
              <a:rPr lang="en-GB" altLang="en-US" smtClean="0"/>
              <a:t>LO: To explore the pillar of Zakah</a:t>
            </a:r>
          </a:p>
        </p:txBody>
      </p:sp>
      <p:pic>
        <p:nvPicPr>
          <p:cNvPr id="2052" name="Picture 5" descr="final_hand_i2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692151"/>
            <a:ext cx="2592387"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60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endParaRPr lang="en-US" altLang="en-US" smtClean="0"/>
          </a:p>
        </p:txBody>
      </p:sp>
      <p:sp>
        <p:nvSpPr>
          <p:cNvPr id="3075" name="Rectangle 3"/>
          <p:cNvSpPr>
            <a:spLocks noGrp="1" noChangeArrowheads="1"/>
          </p:cNvSpPr>
          <p:nvPr>
            <p:ph type="body" idx="1"/>
          </p:nvPr>
        </p:nvSpPr>
        <p:spPr/>
        <p:txBody>
          <a:bodyPr/>
          <a:lstStyle/>
          <a:p>
            <a:pPr eaLnBrk="1" hangingPunct="1"/>
            <a:r>
              <a:rPr lang="en-GB" altLang="en-US" smtClean="0"/>
              <a:t>All Muslims are expected to be charitable (generous and kind)</a:t>
            </a:r>
          </a:p>
          <a:p>
            <a:pPr eaLnBrk="1" hangingPunct="1"/>
            <a:r>
              <a:rPr lang="en-GB" altLang="en-US" smtClean="0"/>
              <a:t>Charity – any good deed done purely and for the sake of God</a:t>
            </a:r>
          </a:p>
          <a:p>
            <a:pPr eaLnBrk="1" hangingPunct="1"/>
            <a:r>
              <a:rPr lang="en-GB" altLang="en-US" smtClean="0"/>
              <a:t>NOT  out of the hope for reward</a:t>
            </a:r>
          </a:p>
          <a:p>
            <a:pPr eaLnBrk="1" hangingPunct="1"/>
            <a:r>
              <a:rPr lang="en-GB" altLang="en-US" smtClean="0"/>
              <a:t>Sadaqah – an act of giving from compassion, love or generosity</a:t>
            </a:r>
          </a:p>
          <a:p>
            <a:pPr eaLnBrk="1" hangingPunct="1"/>
            <a:endParaRPr lang="en-GB" altLang="en-US" smtClean="0"/>
          </a:p>
        </p:txBody>
      </p:sp>
      <p:pic>
        <p:nvPicPr>
          <p:cNvPr id="3076" name="Picture 5" descr="Zaka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050" y="3789364"/>
            <a:ext cx="187325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166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GB" altLang="en-US" smtClean="0"/>
              <a:t>Zakah</a:t>
            </a:r>
          </a:p>
        </p:txBody>
      </p:sp>
      <p:sp>
        <p:nvSpPr>
          <p:cNvPr id="4099" name="Rectangle 3"/>
          <p:cNvSpPr>
            <a:spLocks noGrp="1" noChangeArrowheads="1"/>
          </p:cNvSpPr>
          <p:nvPr>
            <p:ph type="body" idx="1"/>
          </p:nvPr>
        </p:nvSpPr>
        <p:spPr/>
        <p:txBody>
          <a:bodyPr/>
          <a:lstStyle/>
          <a:p>
            <a:pPr eaLnBrk="1" hangingPunct="1">
              <a:lnSpc>
                <a:spcPct val="90000"/>
              </a:lnSpc>
            </a:pPr>
            <a:r>
              <a:rPr lang="en-GB" altLang="en-US" smtClean="0"/>
              <a:t>Zakah is a duty performed regularly, this is not charity</a:t>
            </a:r>
          </a:p>
          <a:p>
            <a:pPr eaLnBrk="1" hangingPunct="1">
              <a:lnSpc>
                <a:spcPct val="90000"/>
              </a:lnSpc>
            </a:pPr>
            <a:r>
              <a:rPr lang="en-GB" altLang="en-US" smtClean="0"/>
              <a:t>Zakah means to purify or cleanse</a:t>
            </a:r>
          </a:p>
          <a:p>
            <a:pPr eaLnBrk="1" hangingPunct="1">
              <a:lnSpc>
                <a:spcPct val="90000"/>
              </a:lnSpc>
            </a:pPr>
            <a:r>
              <a:rPr lang="en-GB" altLang="en-US" smtClean="0"/>
              <a:t>Contribution of savings at 2.5%</a:t>
            </a:r>
          </a:p>
          <a:p>
            <a:pPr eaLnBrk="1" hangingPunct="1">
              <a:lnSpc>
                <a:spcPct val="90000"/>
              </a:lnSpc>
            </a:pPr>
            <a:r>
              <a:rPr lang="en-GB" altLang="en-US" smtClean="0"/>
              <a:t>This cleanses their money and possessions from excessive desire for them or greed.</a:t>
            </a:r>
          </a:p>
          <a:p>
            <a:pPr eaLnBrk="1" hangingPunct="1">
              <a:lnSpc>
                <a:spcPct val="90000"/>
              </a:lnSpc>
            </a:pPr>
            <a:r>
              <a:rPr lang="en-GB" altLang="en-US" smtClean="0"/>
              <a:t>This applies to cash, bank savings and jewellery</a:t>
            </a:r>
          </a:p>
        </p:txBody>
      </p:sp>
      <p:pic>
        <p:nvPicPr>
          <p:cNvPr id="4100" name="Picture 5" descr="ZAKA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188" y="2133601"/>
            <a:ext cx="1116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762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en-US" altLang="en-US" smtClean="0"/>
          </a:p>
        </p:txBody>
      </p:sp>
      <p:sp>
        <p:nvSpPr>
          <p:cNvPr id="5123" name="Rectangle 3"/>
          <p:cNvSpPr>
            <a:spLocks noGrp="1" noChangeArrowheads="1"/>
          </p:cNvSpPr>
          <p:nvPr>
            <p:ph type="body" idx="1"/>
          </p:nvPr>
        </p:nvSpPr>
        <p:spPr/>
        <p:txBody>
          <a:bodyPr/>
          <a:lstStyle/>
          <a:p>
            <a:pPr eaLnBrk="1" hangingPunct="1"/>
            <a:r>
              <a:rPr lang="en-GB" altLang="en-US" smtClean="0"/>
              <a:t>Surah 2:110</a:t>
            </a:r>
          </a:p>
          <a:p>
            <a:pPr eaLnBrk="1" hangingPunct="1"/>
            <a:r>
              <a:rPr lang="en-GB" altLang="en-US" smtClean="0"/>
              <a:t>Be generous in prayer, and regular in giving… for God sees well all that you do’</a:t>
            </a:r>
          </a:p>
          <a:p>
            <a:pPr eaLnBrk="1" hangingPunct="1"/>
            <a:endParaRPr lang="en-GB" altLang="en-US" smtClean="0"/>
          </a:p>
        </p:txBody>
      </p:sp>
      <p:pic>
        <p:nvPicPr>
          <p:cNvPr id="5124" name="Picture 7" descr="zakat-sept-16-reuters-ceerwan-azi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9" y="3644900"/>
            <a:ext cx="36099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936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GB" altLang="en-US" smtClean="0"/>
              <a:t>Aims</a:t>
            </a:r>
          </a:p>
        </p:txBody>
      </p:sp>
      <p:sp>
        <p:nvSpPr>
          <p:cNvPr id="6147" name="Rectangle 3"/>
          <p:cNvSpPr>
            <a:spLocks noGrp="1" noChangeArrowheads="1"/>
          </p:cNvSpPr>
          <p:nvPr>
            <p:ph type="body" idx="1"/>
          </p:nvPr>
        </p:nvSpPr>
        <p:spPr/>
        <p:txBody>
          <a:bodyPr/>
          <a:lstStyle/>
          <a:p>
            <a:pPr eaLnBrk="1" hangingPunct="1"/>
            <a:r>
              <a:rPr lang="en-GB" altLang="en-US" smtClean="0"/>
              <a:t>Keeps wealth from greed and selfishness</a:t>
            </a:r>
          </a:p>
          <a:p>
            <a:pPr eaLnBrk="1" hangingPunct="1"/>
            <a:r>
              <a:rPr lang="en-GB" altLang="en-US" smtClean="0"/>
              <a:t>It’s a test of honesty and expenditure</a:t>
            </a:r>
          </a:p>
          <a:p>
            <a:pPr eaLnBrk="1" hangingPunct="1"/>
            <a:r>
              <a:rPr lang="en-GB" altLang="en-US" smtClean="0"/>
              <a:t>It serves humanity and promotes good and justice around the world</a:t>
            </a:r>
          </a:p>
          <a:p>
            <a:pPr eaLnBrk="1" hangingPunct="1"/>
            <a:endParaRPr lang="en-GB" altLang="en-US" smtClean="0"/>
          </a:p>
        </p:txBody>
      </p:sp>
      <p:pic>
        <p:nvPicPr>
          <p:cNvPr id="6148" name="Picture 5" descr="capitalist-gree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6" y="3644900"/>
            <a:ext cx="17954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583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altLang="en-US" smtClean="0"/>
              <a:t>Where does the money go?</a:t>
            </a:r>
          </a:p>
        </p:txBody>
      </p:sp>
      <p:sp>
        <p:nvSpPr>
          <p:cNvPr id="7171" name="Rectangle 3"/>
          <p:cNvSpPr>
            <a:spLocks noGrp="1" noChangeArrowheads="1"/>
          </p:cNvSpPr>
          <p:nvPr>
            <p:ph type="body" idx="1"/>
          </p:nvPr>
        </p:nvSpPr>
        <p:spPr/>
        <p:txBody>
          <a:bodyPr/>
          <a:lstStyle/>
          <a:p>
            <a:pPr eaLnBrk="1" hangingPunct="1">
              <a:lnSpc>
                <a:spcPct val="90000"/>
              </a:lnSpc>
            </a:pPr>
            <a:r>
              <a:rPr lang="en-GB" altLang="en-US" smtClean="0"/>
              <a:t>To help the poor</a:t>
            </a:r>
          </a:p>
          <a:p>
            <a:pPr eaLnBrk="1" hangingPunct="1">
              <a:lnSpc>
                <a:spcPct val="90000"/>
              </a:lnSpc>
            </a:pPr>
            <a:r>
              <a:rPr lang="en-GB" altLang="en-US" smtClean="0"/>
              <a:t>To release from debt</a:t>
            </a:r>
          </a:p>
          <a:p>
            <a:pPr eaLnBrk="1" hangingPunct="1">
              <a:lnSpc>
                <a:spcPct val="90000"/>
              </a:lnSpc>
            </a:pPr>
            <a:r>
              <a:rPr lang="en-GB" altLang="en-US" smtClean="0"/>
              <a:t>To help needy travellers</a:t>
            </a:r>
          </a:p>
          <a:p>
            <a:pPr eaLnBrk="1" hangingPunct="1">
              <a:lnSpc>
                <a:spcPct val="90000"/>
              </a:lnSpc>
            </a:pPr>
            <a:r>
              <a:rPr lang="en-GB" altLang="en-US" smtClean="0"/>
              <a:t>To free captives</a:t>
            </a:r>
          </a:p>
          <a:p>
            <a:pPr eaLnBrk="1" hangingPunct="1">
              <a:lnSpc>
                <a:spcPct val="90000"/>
              </a:lnSpc>
            </a:pPr>
            <a:r>
              <a:rPr lang="en-GB" altLang="en-US" smtClean="0"/>
              <a:t>To win people over to the cause of Allah</a:t>
            </a:r>
          </a:p>
          <a:p>
            <a:pPr eaLnBrk="1" hangingPunct="1">
              <a:lnSpc>
                <a:spcPct val="90000"/>
              </a:lnSpc>
            </a:pPr>
            <a:r>
              <a:rPr lang="en-GB" altLang="en-US" smtClean="0"/>
              <a:t>To pay those who collect it</a:t>
            </a:r>
          </a:p>
          <a:p>
            <a:pPr eaLnBrk="1" hangingPunct="1">
              <a:lnSpc>
                <a:spcPct val="90000"/>
              </a:lnSpc>
              <a:buFontTx/>
              <a:buNone/>
            </a:pPr>
            <a:r>
              <a:rPr lang="en-GB" altLang="en-US" smtClean="0"/>
              <a:t>Muslim economy – social welfare and fair distribution of wealth</a:t>
            </a:r>
          </a:p>
        </p:txBody>
      </p:sp>
      <p:pic>
        <p:nvPicPr>
          <p:cNvPr id="7172" name="Picture 5" descr="Poor-Childr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5" y="1341439"/>
            <a:ext cx="2293938"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732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altLang="en-US" smtClean="0"/>
          </a:p>
        </p:txBody>
      </p:sp>
      <p:sp>
        <p:nvSpPr>
          <p:cNvPr id="8195" name="Rectangle 3"/>
          <p:cNvSpPr>
            <a:spLocks noGrp="1" noChangeArrowheads="1"/>
          </p:cNvSpPr>
          <p:nvPr>
            <p:ph type="body" idx="1"/>
          </p:nvPr>
        </p:nvSpPr>
        <p:spPr/>
        <p:txBody>
          <a:bodyPr/>
          <a:lstStyle/>
          <a:p>
            <a:pPr eaLnBrk="1" hangingPunct="1"/>
            <a:r>
              <a:rPr lang="en-GB" altLang="en-US" smtClean="0"/>
              <a:t>Hadith ‘ He is not a believer who eats his full while his neighbour remains hungry by his side’</a:t>
            </a:r>
          </a:p>
          <a:p>
            <a:pPr eaLnBrk="1" hangingPunct="1"/>
            <a:r>
              <a:rPr lang="en-GB" altLang="en-US" smtClean="0"/>
              <a:t>Zakah is paid in secret – no false praise or admiration</a:t>
            </a:r>
          </a:p>
          <a:p>
            <a:pPr eaLnBrk="1" hangingPunct="1"/>
            <a:r>
              <a:rPr lang="en-GB" altLang="en-US" smtClean="0"/>
              <a:t>Giving openly is encouraged when it influences others to give</a:t>
            </a:r>
          </a:p>
          <a:p>
            <a:pPr eaLnBrk="1" hangingPunct="1"/>
            <a:endParaRPr lang="en-GB" altLang="en-US" smtClean="0"/>
          </a:p>
        </p:txBody>
      </p:sp>
      <p:pic>
        <p:nvPicPr>
          <p:cNvPr id="8196" name="Picture 5" descr="Zakah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489" y="4797425"/>
            <a:ext cx="151923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504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GB" altLang="en-US" smtClean="0"/>
              <a:t>God owns all</a:t>
            </a:r>
          </a:p>
        </p:txBody>
      </p:sp>
      <p:sp>
        <p:nvSpPr>
          <p:cNvPr id="9219" name="Rectangle 3"/>
          <p:cNvSpPr>
            <a:spLocks noGrp="1" noChangeArrowheads="1"/>
          </p:cNvSpPr>
          <p:nvPr>
            <p:ph type="body" idx="1"/>
          </p:nvPr>
        </p:nvSpPr>
        <p:spPr>
          <a:xfrm>
            <a:off x="1981200" y="1125539"/>
            <a:ext cx="8229600" cy="5000625"/>
          </a:xfrm>
        </p:spPr>
        <p:txBody>
          <a:bodyPr>
            <a:normAutofit lnSpcReduction="10000"/>
          </a:bodyPr>
          <a:lstStyle/>
          <a:p>
            <a:pPr eaLnBrk="1" hangingPunct="1">
              <a:lnSpc>
                <a:spcPct val="80000"/>
              </a:lnSpc>
            </a:pPr>
            <a:r>
              <a:rPr lang="en-GB" altLang="en-US" sz="2800"/>
              <a:t>Muslims cannot pick and choose, they are obliged to help the poor and those who cannot work. They are all one family</a:t>
            </a:r>
          </a:p>
          <a:p>
            <a:pPr eaLnBrk="1" hangingPunct="1">
              <a:lnSpc>
                <a:spcPct val="80000"/>
              </a:lnSpc>
              <a:buFontTx/>
              <a:buNone/>
            </a:pPr>
            <a:r>
              <a:rPr lang="en-GB" altLang="en-US" sz="2800"/>
              <a:t>Why?</a:t>
            </a:r>
          </a:p>
          <a:p>
            <a:pPr eaLnBrk="1" hangingPunct="1">
              <a:lnSpc>
                <a:spcPct val="80000"/>
              </a:lnSpc>
            </a:pPr>
            <a:r>
              <a:rPr lang="en-GB" altLang="en-US" sz="2800"/>
              <a:t>People are not given anything, but loaned things in trust by God</a:t>
            </a:r>
          </a:p>
          <a:p>
            <a:pPr eaLnBrk="1" hangingPunct="1">
              <a:lnSpc>
                <a:spcPct val="80000"/>
              </a:lnSpc>
            </a:pPr>
            <a:r>
              <a:rPr lang="en-GB" altLang="en-US" sz="2800"/>
              <a:t>God chooses who to make rich or poor</a:t>
            </a:r>
          </a:p>
          <a:p>
            <a:pPr eaLnBrk="1" hangingPunct="1">
              <a:lnSpc>
                <a:spcPct val="80000"/>
              </a:lnSpc>
            </a:pPr>
            <a:r>
              <a:rPr lang="en-GB" altLang="en-US" sz="2800"/>
              <a:t>Naked you came into the world and naked you leave it – no point clinging to</a:t>
            </a:r>
          </a:p>
          <a:p>
            <a:pPr eaLnBrk="1" hangingPunct="1">
              <a:lnSpc>
                <a:spcPct val="80000"/>
              </a:lnSpc>
              <a:buFontTx/>
              <a:buNone/>
            </a:pPr>
            <a:r>
              <a:rPr lang="en-GB" altLang="en-US" sz="2800"/>
              <a:t> possessions</a:t>
            </a:r>
          </a:p>
          <a:p>
            <a:pPr eaLnBrk="1" hangingPunct="1">
              <a:lnSpc>
                <a:spcPct val="80000"/>
              </a:lnSpc>
            </a:pPr>
            <a:r>
              <a:rPr lang="en-GB" altLang="en-US" sz="2800"/>
              <a:t>Only by giving something away</a:t>
            </a:r>
          </a:p>
          <a:p>
            <a:pPr eaLnBrk="1" hangingPunct="1">
              <a:lnSpc>
                <a:spcPct val="80000"/>
              </a:lnSpc>
              <a:buFontTx/>
              <a:buNone/>
            </a:pPr>
            <a:r>
              <a:rPr lang="en-GB" altLang="en-US" sz="2800"/>
              <a:t> for the sake of God will you realise </a:t>
            </a:r>
          </a:p>
          <a:p>
            <a:pPr eaLnBrk="1" hangingPunct="1">
              <a:lnSpc>
                <a:spcPct val="80000"/>
              </a:lnSpc>
              <a:buFontTx/>
              <a:buNone/>
            </a:pPr>
            <a:r>
              <a:rPr lang="en-GB" altLang="en-US" sz="2800"/>
              <a:t>its true value</a:t>
            </a:r>
          </a:p>
        </p:txBody>
      </p:sp>
      <p:pic>
        <p:nvPicPr>
          <p:cNvPr id="9220" name="Picture 5" descr="naked-baby-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3" y="45085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529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en-US" altLang="en-US" smtClean="0"/>
          </a:p>
        </p:txBody>
      </p:sp>
      <p:sp>
        <p:nvSpPr>
          <p:cNvPr id="10243" name="Rectangle 3"/>
          <p:cNvSpPr>
            <a:spLocks noGrp="1" noChangeArrowheads="1"/>
          </p:cNvSpPr>
          <p:nvPr>
            <p:ph type="body" idx="1"/>
          </p:nvPr>
        </p:nvSpPr>
        <p:spPr/>
        <p:txBody>
          <a:bodyPr/>
          <a:lstStyle/>
          <a:p>
            <a:pPr eaLnBrk="1" hangingPunct="1"/>
            <a:r>
              <a:rPr lang="en-GB" altLang="en-US" smtClean="0"/>
              <a:t>Remember Muhammad was dissatisfied with the greed and selfishness in Makkah</a:t>
            </a:r>
          </a:p>
          <a:p>
            <a:pPr eaLnBrk="1" hangingPunct="1"/>
            <a:r>
              <a:rPr lang="en-GB" altLang="en-US" smtClean="0"/>
              <a:t>In some countries Zakah is like a tax (out of wages e.g. Saudi Arabia) in others it is up to your conscience. </a:t>
            </a:r>
          </a:p>
        </p:txBody>
      </p:sp>
    </p:spTree>
    <p:extLst>
      <p:ext uri="{BB962C8B-B14F-4D97-AF65-F5344CB8AC3E}">
        <p14:creationId xmlns:p14="http://schemas.microsoft.com/office/powerpoint/2010/main" val="297289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020888" y="496888"/>
            <a:ext cx="79803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0" fontAlgn="base" hangingPunct="0">
              <a:lnSpc>
                <a:spcPct val="100000"/>
              </a:lnSpc>
              <a:spcBef>
                <a:spcPct val="0"/>
              </a:spcBef>
              <a:spcAft>
                <a:spcPct val="0"/>
              </a:spcAft>
              <a:buNone/>
            </a:pPr>
            <a:r>
              <a:rPr lang="en-GB" altLang="en-US" sz="3600">
                <a:latin typeface="Arial" panose="020B0604020202020204" pitchFamily="34" charset="0"/>
                <a:cs typeface="Arial" panose="020B0604020202020204" pitchFamily="34" charset="0"/>
              </a:rPr>
              <a:t>Which is the odd one out? Why?</a:t>
            </a:r>
          </a:p>
        </p:txBody>
      </p:sp>
      <p:pic>
        <p:nvPicPr>
          <p:cNvPr id="92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9863" y="4371976"/>
            <a:ext cx="36512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1426" y="1379538"/>
            <a:ext cx="38004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4038" y="1379539"/>
            <a:ext cx="2755900"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98237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GB" altLang="en-US" smtClean="0"/>
              <a:t>Think about…</a:t>
            </a:r>
          </a:p>
        </p:txBody>
      </p:sp>
      <p:sp>
        <p:nvSpPr>
          <p:cNvPr id="11267" name="Rectangle 3"/>
          <p:cNvSpPr>
            <a:spLocks noGrp="1" noChangeArrowheads="1"/>
          </p:cNvSpPr>
          <p:nvPr>
            <p:ph type="body" idx="1"/>
          </p:nvPr>
        </p:nvSpPr>
        <p:spPr/>
        <p:txBody>
          <a:bodyPr/>
          <a:lstStyle/>
          <a:p>
            <a:pPr eaLnBrk="1" hangingPunct="1">
              <a:lnSpc>
                <a:spcPct val="90000"/>
              </a:lnSpc>
            </a:pPr>
            <a:r>
              <a:rPr lang="en-GB" altLang="en-US" smtClean="0"/>
              <a:t>How does the practice of Zakah help a Muslim to become detached from the love of self and love of possessions?</a:t>
            </a:r>
          </a:p>
          <a:p>
            <a:pPr eaLnBrk="1" hangingPunct="1">
              <a:lnSpc>
                <a:spcPct val="90000"/>
              </a:lnSpc>
            </a:pPr>
            <a:endParaRPr lang="en-GB" altLang="en-US" smtClean="0"/>
          </a:p>
          <a:p>
            <a:pPr eaLnBrk="1" hangingPunct="1">
              <a:lnSpc>
                <a:spcPct val="90000"/>
              </a:lnSpc>
            </a:pPr>
            <a:r>
              <a:rPr lang="en-GB" altLang="en-US" smtClean="0"/>
              <a:t>The most valuable possessions in life cannot be brought with money? Do you agree?</a:t>
            </a:r>
          </a:p>
          <a:p>
            <a:pPr eaLnBrk="1" hangingPunct="1">
              <a:lnSpc>
                <a:spcPct val="90000"/>
              </a:lnSpc>
            </a:pPr>
            <a:r>
              <a:rPr lang="en-GB" altLang="en-US" smtClean="0"/>
              <a:t>Helping the poor should be left to the government. Do you agree?</a:t>
            </a:r>
          </a:p>
        </p:txBody>
      </p:sp>
      <p:pic>
        <p:nvPicPr>
          <p:cNvPr id="11268" name="Picture 5" descr="thin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5661026"/>
            <a:ext cx="11811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descr="questi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288" y="188913"/>
            <a:ext cx="6477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455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PSHE</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950777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6E4C230C-0315-497D-BF76-00DDBE092164}"/>
              </a:ext>
            </a:extLst>
          </p:cNvPr>
          <p:cNvSpPr/>
          <p:nvPr/>
        </p:nvSpPr>
        <p:spPr>
          <a:xfrm>
            <a:off x="5286463" y="5352177"/>
            <a:ext cx="1619075" cy="939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3658164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Communities and the Wider World</a:t>
            </a:r>
          </a:p>
        </p:txBody>
      </p:sp>
      <p:pic>
        <p:nvPicPr>
          <p:cNvPr id="6" name="Picture 1">
            <a:extLst>
              <a:ext uri="{FF2B5EF4-FFF2-40B4-BE49-F238E27FC236}">
                <a16:creationId xmlns:a16="http://schemas.microsoft.com/office/drawing/2014/main" id="{46DE31C3-39A7-4E6B-9B52-DDFF5743C52C}"/>
              </a:ext>
            </a:extLst>
          </p:cNvPr>
          <p:cNvPicPr>
            <a:picLocks noChangeAspect="1"/>
          </p:cNvPicPr>
          <p:nvPr/>
        </p:nvPicPr>
        <p:blipFill>
          <a:blip r:embed="rId2">
            <a:extLst>
              <a:ext uri="{28A0092B-C50C-407E-A947-70E740481C1C}">
                <a14:useLocalDpi xmlns:a14="http://schemas.microsoft.com/office/drawing/2010/main" val="0"/>
              </a:ext>
            </a:extLst>
          </a:blip>
          <a:srcRect b="25896"/>
          <a:stretch>
            <a:fillRect/>
          </a:stretch>
        </p:blipFill>
        <p:spPr bwMode="auto">
          <a:xfrm>
            <a:off x="1417637" y="1422401"/>
            <a:ext cx="4948238" cy="499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peech Bubble: Rectangle with Corners Rounded 6">
            <a:extLst>
              <a:ext uri="{FF2B5EF4-FFF2-40B4-BE49-F238E27FC236}">
                <a16:creationId xmlns:a16="http://schemas.microsoft.com/office/drawing/2014/main" id="{A8BA5D5C-C561-472E-B4C1-B65949B4B566}"/>
              </a:ext>
            </a:extLst>
          </p:cNvPr>
          <p:cNvSpPr/>
          <p:nvPr/>
        </p:nvSpPr>
        <p:spPr>
          <a:xfrm>
            <a:off x="5592763" y="2039939"/>
            <a:ext cx="4043362" cy="2708275"/>
          </a:xfrm>
          <a:prstGeom prst="wedgeRoundRectCallout">
            <a:avLst/>
          </a:prstGeom>
          <a:solidFill>
            <a:srgbClr val="86CD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a:rPr>
              <a:t>Sometimes, there are disagreements and conflicts within our local community and in the wider world. Misinformation and misunderstanding can also cause problems between groups of people - which can cause concern for adults and can worry us too.</a:t>
            </a:r>
          </a:p>
        </p:txBody>
      </p:sp>
      <p:sp>
        <p:nvSpPr>
          <p:cNvPr id="5" name="Rectangle 4">
            <a:hlinkClick r:id="rId3"/>
            <a:extLst>
              <a:ext uri="{FF2B5EF4-FFF2-40B4-BE49-F238E27FC236}">
                <a16:creationId xmlns:a16="http://schemas.microsoft.com/office/drawing/2014/main" id="{6DE40427-7994-458C-AA6D-AF73525AB5BF}"/>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15745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3373-8475-422D-87A0-8503E5CADC21}"/>
              </a:ext>
            </a:extLst>
          </p:cNvPr>
          <p:cNvSpPr>
            <a:spLocks noGrp="1"/>
          </p:cNvSpPr>
          <p:nvPr>
            <p:ph type="title"/>
          </p:nvPr>
        </p:nvSpPr>
        <p:spPr/>
        <p:txBody>
          <a:bodyPr/>
          <a:lstStyle/>
          <a:p>
            <a:r>
              <a:rPr lang="en-GB" altLang="en-US" dirty="0"/>
              <a:t>Differences in Society</a:t>
            </a:r>
            <a:endParaRPr lang="en-GB" dirty="0"/>
          </a:p>
        </p:txBody>
      </p:sp>
      <p:pic>
        <p:nvPicPr>
          <p:cNvPr id="3" name="Picture 6">
            <a:extLst>
              <a:ext uri="{FF2B5EF4-FFF2-40B4-BE49-F238E27FC236}">
                <a16:creationId xmlns:a16="http://schemas.microsoft.com/office/drawing/2014/main" id="{400516E7-F52F-438E-8521-DC7B38831CF9}"/>
              </a:ext>
            </a:extLst>
          </p:cNvPr>
          <p:cNvPicPr>
            <a:picLocks noChangeAspect="1"/>
          </p:cNvPicPr>
          <p:nvPr/>
        </p:nvPicPr>
        <p:blipFill>
          <a:blip r:embed="rId2">
            <a:extLst>
              <a:ext uri="{28A0092B-C50C-407E-A947-70E740481C1C}">
                <a14:useLocalDpi xmlns:a14="http://schemas.microsoft.com/office/drawing/2010/main" val="0"/>
              </a:ext>
            </a:extLst>
          </a:blip>
          <a:srcRect b="9547"/>
          <a:stretch>
            <a:fillRect/>
          </a:stretch>
        </p:blipFill>
        <p:spPr bwMode="auto">
          <a:xfrm>
            <a:off x="2035176" y="1590676"/>
            <a:ext cx="4232275"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EDF1E5BB-3790-492C-96B0-27010B102FAA}"/>
              </a:ext>
            </a:extLst>
          </p:cNvPr>
          <p:cNvGrpSpPr/>
          <p:nvPr/>
        </p:nvGrpSpPr>
        <p:grpSpPr>
          <a:xfrm>
            <a:off x="6389689" y="1781175"/>
            <a:ext cx="3481387" cy="2844800"/>
            <a:chOff x="4865688" y="1781175"/>
            <a:chExt cx="3481387" cy="2844800"/>
          </a:xfrm>
        </p:grpSpPr>
        <p:sp>
          <p:nvSpPr>
            <p:cNvPr id="4" name="Speech Bubble: Rectangle with Corners Rounded 3">
              <a:extLst>
                <a:ext uri="{FF2B5EF4-FFF2-40B4-BE49-F238E27FC236}">
                  <a16:creationId xmlns:a16="http://schemas.microsoft.com/office/drawing/2014/main" id="{4B8F9D12-6716-4C64-A5E6-54BF2653166A}"/>
                </a:ext>
              </a:extLst>
            </p:cNvPr>
            <p:cNvSpPr/>
            <p:nvPr/>
          </p:nvSpPr>
          <p:spPr>
            <a:xfrm>
              <a:off x="4865688" y="1781175"/>
              <a:ext cx="3481387" cy="2844800"/>
            </a:xfrm>
            <a:prstGeom prst="wedgeRoundRectCallout">
              <a:avLst/>
            </a:prstGeom>
            <a:solidFill>
              <a:srgbClr val="CDB5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a:rPr>
                <a:t>Within society, people don’t always get along. Sometimes, people forget that it is other people’s differences that make them </a:t>
              </a:r>
              <a:r>
                <a:rPr lang="en-GB" b="1" dirty="0">
                  <a:solidFill>
                    <a:srgbClr val="1C1C1C"/>
                  </a:solidFill>
                  <a:latin typeface="Twinkl"/>
                </a:rPr>
                <a:t>unique</a:t>
              </a:r>
              <a:r>
                <a:rPr lang="en-GB" dirty="0">
                  <a:solidFill>
                    <a:srgbClr val="23A7F9"/>
                  </a:solidFill>
                  <a:latin typeface="Twinkl"/>
                  <a:hlinkClick r:id="rId3" action="ppaction://hlinksldjump">
                    <a:extLst>
                      <a:ext uri="{A12FA001-AC4F-418D-AE19-62706E023703}">
                        <ahyp:hlinkClr xmlns="" xmlns:ahyp="http://schemas.microsoft.com/office/drawing/2018/hyperlinkcolor" val="tx"/>
                      </a:ext>
                    </a:extLst>
                  </a:hlinkClick>
                </a:rPr>
                <a:t> </a:t>
              </a:r>
              <a:r>
                <a:rPr lang="en-GB" dirty="0">
                  <a:solidFill>
                    <a:srgbClr val="1C1C1C"/>
                  </a:solidFill>
                  <a:latin typeface="Twinkl"/>
                </a:rPr>
                <a:t/>
              </a:r>
              <a:br>
                <a:rPr lang="en-GB" dirty="0">
                  <a:solidFill>
                    <a:srgbClr val="1C1C1C"/>
                  </a:solidFill>
                  <a:latin typeface="Twinkl"/>
                </a:rPr>
              </a:br>
              <a:r>
                <a:rPr lang="en-GB" dirty="0">
                  <a:solidFill>
                    <a:srgbClr val="1C1C1C"/>
                  </a:solidFill>
                  <a:latin typeface="Twinkl"/>
                </a:rPr>
                <a:t>and special. </a:t>
              </a:r>
            </a:p>
          </p:txBody>
        </p:sp>
        <p:sp>
          <p:nvSpPr>
            <p:cNvPr id="8" name="Rectangle 7">
              <a:hlinkClick r:id="rId4" action="ppaction://hlinksldjump"/>
              <a:extLst>
                <a:ext uri="{FF2B5EF4-FFF2-40B4-BE49-F238E27FC236}">
                  <a16:creationId xmlns:a16="http://schemas.microsoft.com/office/drawing/2014/main" id="{DC9B004A-7769-4231-B32F-A70547569831}"/>
                </a:ext>
              </a:extLst>
            </p:cNvPr>
            <p:cNvSpPr/>
            <p:nvPr/>
          </p:nvSpPr>
          <p:spPr>
            <a:xfrm>
              <a:off x="6790099" y="3485585"/>
              <a:ext cx="878186" cy="33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grpSp>
      <p:sp>
        <p:nvSpPr>
          <p:cNvPr id="10" name="Rectangle 9">
            <a:hlinkClick r:id="rId5"/>
            <a:extLst>
              <a:ext uri="{FF2B5EF4-FFF2-40B4-BE49-F238E27FC236}">
                <a16:creationId xmlns:a16="http://schemas.microsoft.com/office/drawing/2014/main" id="{43CB4DBB-278E-467A-BB63-DD67F634A270}"/>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grpSp>
        <p:nvGrpSpPr>
          <p:cNvPr id="12" name="Group 11">
            <a:extLst>
              <a:ext uri="{FF2B5EF4-FFF2-40B4-BE49-F238E27FC236}">
                <a16:creationId xmlns:a16="http://schemas.microsoft.com/office/drawing/2014/main" id="{C83AD445-6D9C-4A7A-BFF5-58DF1BBA0EA7}"/>
              </a:ext>
            </a:extLst>
          </p:cNvPr>
          <p:cNvGrpSpPr/>
          <p:nvPr/>
        </p:nvGrpSpPr>
        <p:grpSpPr>
          <a:xfrm>
            <a:off x="7604387" y="5669618"/>
            <a:ext cx="2552439" cy="657315"/>
            <a:chOff x="6080386" y="5669617"/>
            <a:chExt cx="2552439" cy="657315"/>
          </a:xfrm>
        </p:grpSpPr>
        <p:grpSp>
          <p:nvGrpSpPr>
            <p:cNvPr id="7" name="Group 6">
              <a:extLst>
                <a:ext uri="{FF2B5EF4-FFF2-40B4-BE49-F238E27FC236}">
                  <a16:creationId xmlns:a16="http://schemas.microsoft.com/office/drawing/2014/main" id="{DFB85DE4-61EC-4AE0-9E51-450C9D1CD212}"/>
                </a:ext>
              </a:extLst>
            </p:cNvPr>
            <p:cNvGrpSpPr/>
            <p:nvPr/>
          </p:nvGrpSpPr>
          <p:grpSpPr>
            <a:xfrm>
              <a:off x="6080386" y="5669617"/>
              <a:ext cx="2552439" cy="657315"/>
              <a:chOff x="6095474" y="5667276"/>
              <a:chExt cx="2552439" cy="657315"/>
            </a:xfrm>
          </p:grpSpPr>
          <p:sp>
            <p:nvSpPr>
              <p:cNvPr id="6" name="Rectangle 5">
                <a:extLst>
                  <a:ext uri="{FF2B5EF4-FFF2-40B4-BE49-F238E27FC236}">
                    <a16:creationId xmlns:a16="http://schemas.microsoft.com/office/drawing/2014/main" id="{62739DA7-BA0B-4BFB-91EB-13A32BE85AF9}"/>
                  </a:ext>
                </a:extLst>
              </p:cNvPr>
              <p:cNvSpPr/>
              <p:nvPr/>
            </p:nvSpPr>
            <p:spPr>
              <a:xfrm>
                <a:off x="6095474" y="5667276"/>
                <a:ext cx="2492084" cy="645952"/>
              </a:xfrm>
              <a:prstGeom prst="rect">
                <a:avLst/>
              </a:prstGeom>
              <a:solidFill>
                <a:schemeClr val="bg1"/>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5" name="Rectangle 4">
                <a:extLst>
                  <a:ext uri="{FF2B5EF4-FFF2-40B4-BE49-F238E27FC236}">
                    <a16:creationId xmlns:a16="http://schemas.microsoft.com/office/drawing/2014/main" id="{E0C3A2D0-E54F-4112-8A7F-83598EDBE0D5}"/>
                  </a:ext>
                </a:extLst>
              </p:cNvPr>
              <p:cNvSpPr>
                <a:spLocks noChangeArrowheads="1"/>
              </p:cNvSpPr>
              <p:nvPr/>
            </p:nvSpPr>
            <p:spPr bwMode="auto">
              <a:xfrm>
                <a:off x="6161713" y="5678260"/>
                <a:ext cx="2486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dirty="0"/>
                  <a:t>Click on the words in </a:t>
                </a:r>
                <a:r>
                  <a:rPr lang="en-GB" altLang="en-US" b="1" dirty="0"/>
                  <a:t>bold</a:t>
                </a:r>
                <a:r>
                  <a:rPr lang="en-GB" altLang="en-US" dirty="0"/>
                  <a:t> to find out more.</a:t>
                </a:r>
              </a:p>
            </p:txBody>
          </p:sp>
        </p:grpSp>
        <p:sp>
          <p:nvSpPr>
            <p:cNvPr id="11" name="Rectangle 10">
              <a:hlinkClick r:id="rId4" action="ppaction://hlinksldjump"/>
              <a:extLst>
                <a:ext uri="{FF2B5EF4-FFF2-40B4-BE49-F238E27FC236}">
                  <a16:creationId xmlns:a16="http://schemas.microsoft.com/office/drawing/2014/main" id="{A417B1FB-5645-4750-A813-EFDB5FDAEE9C}"/>
                </a:ext>
              </a:extLst>
            </p:cNvPr>
            <p:cNvSpPr/>
            <p:nvPr/>
          </p:nvSpPr>
          <p:spPr>
            <a:xfrm>
              <a:off x="6146625" y="5989739"/>
              <a:ext cx="643474" cy="325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grpSp>
    </p:spTree>
    <p:extLst>
      <p:ext uri="{BB962C8B-B14F-4D97-AF65-F5344CB8AC3E}">
        <p14:creationId xmlns:p14="http://schemas.microsoft.com/office/powerpoint/2010/main" val="253019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FEE1B-C154-46CB-9377-50CA35289E6B}"/>
              </a:ext>
            </a:extLst>
          </p:cNvPr>
          <p:cNvSpPr>
            <a:spLocks noGrp="1"/>
          </p:cNvSpPr>
          <p:nvPr>
            <p:ph type="title"/>
          </p:nvPr>
        </p:nvSpPr>
        <p:spPr/>
        <p:txBody>
          <a:bodyPr/>
          <a:lstStyle/>
          <a:p>
            <a:r>
              <a:rPr lang="en-GB" dirty="0"/>
              <a:t>We Are All Unique</a:t>
            </a:r>
          </a:p>
        </p:txBody>
      </p:sp>
      <p:grpSp>
        <p:nvGrpSpPr>
          <p:cNvPr id="13" name="Group 12">
            <a:extLst>
              <a:ext uri="{FF2B5EF4-FFF2-40B4-BE49-F238E27FC236}">
                <a16:creationId xmlns:a16="http://schemas.microsoft.com/office/drawing/2014/main" id="{1FD708A8-1334-4AB9-8DA5-ABF255226718}"/>
              </a:ext>
            </a:extLst>
          </p:cNvPr>
          <p:cNvGrpSpPr/>
          <p:nvPr/>
        </p:nvGrpSpPr>
        <p:grpSpPr>
          <a:xfrm>
            <a:off x="4141366" y="2063081"/>
            <a:ext cx="6068297" cy="503951"/>
            <a:chOff x="2617365" y="2063080"/>
            <a:chExt cx="6068297" cy="503951"/>
          </a:xfrm>
        </p:grpSpPr>
        <p:sp>
          <p:nvSpPr>
            <p:cNvPr id="5" name="Rectangle 4">
              <a:extLst>
                <a:ext uri="{FF2B5EF4-FFF2-40B4-BE49-F238E27FC236}">
                  <a16:creationId xmlns:a16="http://schemas.microsoft.com/office/drawing/2014/main" id="{8D032F63-87A4-4D1F-A7CA-EBD601749A6B}"/>
                </a:ext>
              </a:extLst>
            </p:cNvPr>
            <p:cNvSpPr/>
            <p:nvPr/>
          </p:nvSpPr>
          <p:spPr>
            <a:xfrm>
              <a:off x="2617365" y="2063080"/>
              <a:ext cx="6068297" cy="50395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3" name="TextBox 1">
              <a:extLst>
                <a:ext uri="{FF2B5EF4-FFF2-40B4-BE49-F238E27FC236}">
                  <a16:creationId xmlns:a16="http://schemas.microsoft.com/office/drawing/2014/main" id="{84FAEE24-648B-4B3F-AC63-B967F78ABE0F}"/>
                </a:ext>
              </a:extLst>
            </p:cNvPr>
            <p:cNvSpPr txBox="1">
              <a:spLocks noChangeArrowheads="1"/>
            </p:cNvSpPr>
            <p:nvPr/>
          </p:nvSpPr>
          <p:spPr bwMode="auto">
            <a:xfrm>
              <a:off x="3626556" y="2135835"/>
              <a:ext cx="4587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dirty="0"/>
                <a:t>Think about your best friend.</a:t>
              </a:r>
            </a:p>
          </p:txBody>
        </p:sp>
      </p:grpSp>
      <p:grpSp>
        <p:nvGrpSpPr>
          <p:cNvPr id="12" name="Group 11">
            <a:extLst>
              <a:ext uri="{FF2B5EF4-FFF2-40B4-BE49-F238E27FC236}">
                <a16:creationId xmlns:a16="http://schemas.microsoft.com/office/drawing/2014/main" id="{7FFA415D-1C20-4E61-94AE-981638C0BC8C}"/>
              </a:ext>
            </a:extLst>
          </p:cNvPr>
          <p:cNvGrpSpPr/>
          <p:nvPr/>
        </p:nvGrpSpPr>
        <p:grpSpPr>
          <a:xfrm>
            <a:off x="4149754" y="2850818"/>
            <a:ext cx="6068297" cy="503951"/>
            <a:chOff x="2625753" y="2850817"/>
            <a:chExt cx="6068297" cy="503951"/>
          </a:xfrm>
        </p:grpSpPr>
        <p:sp>
          <p:nvSpPr>
            <p:cNvPr id="6" name="Rectangle 5">
              <a:extLst>
                <a:ext uri="{FF2B5EF4-FFF2-40B4-BE49-F238E27FC236}">
                  <a16:creationId xmlns:a16="http://schemas.microsoft.com/office/drawing/2014/main" id="{18DA83E5-7612-41D2-BFC5-5D656ADFAB9F}"/>
                </a:ext>
              </a:extLst>
            </p:cNvPr>
            <p:cNvSpPr/>
            <p:nvPr/>
          </p:nvSpPr>
          <p:spPr>
            <a:xfrm>
              <a:off x="2625753" y="2850817"/>
              <a:ext cx="6068297" cy="5039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9" name="Rectangle 8">
              <a:extLst>
                <a:ext uri="{FF2B5EF4-FFF2-40B4-BE49-F238E27FC236}">
                  <a16:creationId xmlns:a16="http://schemas.microsoft.com/office/drawing/2014/main" id="{1530BE51-3210-4851-B277-F6D6E91D1CCA}"/>
                </a:ext>
              </a:extLst>
            </p:cNvPr>
            <p:cNvSpPr/>
            <p:nvPr/>
          </p:nvSpPr>
          <p:spPr>
            <a:xfrm>
              <a:off x="3626556" y="2933030"/>
              <a:ext cx="4572000" cy="369332"/>
            </a:xfrm>
            <a:prstGeom prst="rect">
              <a:avLst/>
            </a:prstGeom>
          </p:spPr>
          <p:txBody>
            <a:bodyPr>
              <a:spAutoFit/>
            </a:bodyPr>
            <a:lstStyle/>
            <a:p>
              <a:pPr>
                <a:spcBef>
                  <a:spcPct val="0"/>
                </a:spcBef>
              </a:pPr>
              <a:r>
                <a:rPr lang="en-GB" altLang="en-US" dirty="0">
                  <a:solidFill>
                    <a:srgbClr val="1C1C1C"/>
                  </a:solidFill>
                  <a:latin typeface="Twinkl"/>
                </a:rPr>
                <a:t>How are you similar to them?</a:t>
              </a:r>
            </a:p>
          </p:txBody>
        </p:sp>
      </p:grpSp>
      <p:grpSp>
        <p:nvGrpSpPr>
          <p:cNvPr id="11" name="Group 10">
            <a:extLst>
              <a:ext uri="{FF2B5EF4-FFF2-40B4-BE49-F238E27FC236}">
                <a16:creationId xmlns:a16="http://schemas.microsoft.com/office/drawing/2014/main" id="{C4A7188D-72BB-4E51-8845-D40FC295AEC8}"/>
              </a:ext>
            </a:extLst>
          </p:cNvPr>
          <p:cNvGrpSpPr/>
          <p:nvPr/>
        </p:nvGrpSpPr>
        <p:grpSpPr>
          <a:xfrm>
            <a:off x="4149754" y="3638554"/>
            <a:ext cx="6068297" cy="503951"/>
            <a:chOff x="2625753" y="3638553"/>
            <a:chExt cx="6068297" cy="503951"/>
          </a:xfrm>
        </p:grpSpPr>
        <p:sp>
          <p:nvSpPr>
            <p:cNvPr id="7" name="Rectangle 6">
              <a:extLst>
                <a:ext uri="{FF2B5EF4-FFF2-40B4-BE49-F238E27FC236}">
                  <a16:creationId xmlns:a16="http://schemas.microsoft.com/office/drawing/2014/main" id="{B7ED861C-D69A-472D-B0AB-97B7D57BDAD2}"/>
                </a:ext>
              </a:extLst>
            </p:cNvPr>
            <p:cNvSpPr/>
            <p:nvPr/>
          </p:nvSpPr>
          <p:spPr>
            <a:xfrm>
              <a:off x="2625753" y="3638553"/>
              <a:ext cx="6068297" cy="50395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10" name="Rectangle 9">
              <a:extLst>
                <a:ext uri="{FF2B5EF4-FFF2-40B4-BE49-F238E27FC236}">
                  <a16:creationId xmlns:a16="http://schemas.microsoft.com/office/drawing/2014/main" id="{609D0447-2C52-49F6-A357-9FD78166C5BB}"/>
                </a:ext>
              </a:extLst>
            </p:cNvPr>
            <p:cNvSpPr/>
            <p:nvPr/>
          </p:nvSpPr>
          <p:spPr>
            <a:xfrm>
              <a:off x="3626556" y="3676630"/>
              <a:ext cx="4572000" cy="369332"/>
            </a:xfrm>
            <a:prstGeom prst="rect">
              <a:avLst/>
            </a:prstGeom>
          </p:spPr>
          <p:txBody>
            <a:bodyPr>
              <a:spAutoFit/>
            </a:bodyPr>
            <a:lstStyle/>
            <a:p>
              <a:pPr>
                <a:spcBef>
                  <a:spcPct val="0"/>
                </a:spcBef>
              </a:pPr>
              <a:r>
                <a:rPr lang="en-GB" altLang="en-US" dirty="0">
                  <a:solidFill>
                    <a:srgbClr val="1C1C1C"/>
                  </a:solidFill>
                  <a:latin typeface="Twinkl"/>
                </a:rPr>
                <a:t>How are you different?</a:t>
              </a:r>
            </a:p>
          </p:txBody>
        </p:sp>
      </p:grpSp>
      <p:pic>
        <p:nvPicPr>
          <p:cNvPr id="4" name="Picture 2">
            <a:extLst>
              <a:ext uri="{FF2B5EF4-FFF2-40B4-BE49-F238E27FC236}">
                <a16:creationId xmlns:a16="http://schemas.microsoft.com/office/drawing/2014/main" id="{90B6E75B-E37C-4005-A943-9DAEED19214F}"/>
              </a:ext>
            </a:extLst>
          </p:cNvPr>
          <p:cNvPicPr>
            <a:picLocks noChangeAspect="1"/>
          </p:cNvPicPr>
          <p:nvPr/>
        </p:nvPicPr>
        <p:blipFill>
          <a:blip r:embed="rId2" cstate="print">
            <a:extLst>
              <a:ext uri="{28A0092B-C50C-407E-A947-70E740481C1C}">
                <a14:useLocalDpi xmlns:a14="http://schemas.microsoft.com/office/drawing/2010/main" val="0"/>
              </a:ext>
            </a:extLst>
          </a:blip>
          <a:srcRect b="15175"/>
          <a:stretch>
            <a:fillRect/>
          </a:stretch>
        </p:blipFill>
        <p:spPr bwMode="auto">
          <a:xfrm>
            <a:off x="2163004" y="1679793"/>
            <a:ext cx="2906713"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hlinkClick r:id="rId3"/>
            <a:extLst>
              <a:ext uri="{FF2B5EF4-FFF2-40B4-BE49-F238E27FC236}">
                <a16:creationId xmlns:a16="http://schemas.microsoft.com/office/drawing/2014/main" id="{E39DA27B-BC5A-46E5-866E-670C8A1CF8E8}"/>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320567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AD73-5AE4-42E7-A514-57460E1EBC92}"/>
              </a:ext>
            </a:extLst>
          </p:cNvPr>
          <p:cNvSpPr>
            <a:spLocks noGrp="1"/>
          </p:cNvSpPr>
          <p:nvPr>
            <p:ph type="title"/>
          </p:nvPr>
        </p:nvSpPr>
        <p:spPr/>
        <p:txBody>
          <a:bodyPr/>
          <a:lstStyle/>
          <a:p>
            <a:r>
              <a:rPr lang="en-GB" dirty="0"/>
              <a:t>What Are Our Human Rights?</a:t>
            </a:r>
          </a:p>
        </p:txBody>
      </p:sp>
      <p:grpSp>
        <p:nvGrpSpPr>
          <p:cNvPr id="7" name="Group 6">
            <a:extLst>
              <a:ext uri="{FF2B5EF4-FFF2-40B4-BE49-F238E27FC236}">
                <a16:creationId xmlns:a16="http://schemas.microsoft.com/office/drawing/2014/main" id="{EF014BCE-D94D-40C9-8049-C55BB23BF159}"/>
              </a:ext>
            </a:extLst>
          </p:cNvPr>
          <p:cNvGrpSpPr/>
          <p:nvPr/>
        </p:nvGrpSpPr>
        <p:grpSpPr>
          <a:xfrm>
            <a:off x="3950328" y="2701256"/>
            <a:ext cx="6259998" cy="2550253"/>
            <a:chOff x="4133810" y="2701255"/>
            <a:chExt cx="4444380" cy="2550253"/>
          </a:xfrm>
        </p:grpSpPr>
        <p:sp>
          <p:nvSpPr>
            <p:cNvPr id="6" name="Rectangle 5">
              <a:extLst>
                <a:ext uri="{FF2B5EF4-FFF2-40B4-BE49-F238E27FC236}">
                  <a16:creationId xmlns:a16="http://schemas.microsoft.com/office/drawing/2014/main" id="{15650F76-4246-4D87-B698-D9CC8F173B2F}"/>
                </a:ext>
              </a:extLst>
            </p:cNvPr>
            <p:cNvSpPr/>
            <p:nvPr/>
          </p:nvSpPr>
          <p:spPr>
            <a:xfrm>
              <a:off x="4133810" y="2701255"/>
              <a:ext cx="4444380" cy="255025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3" name="Rectangle 3">
              <a:extLst>
                <a:ext uri="{FF2B5EF4-FFF2-40B4-BE49-F238E27FC236}">
                  <a16:creationId xmlns:a16="http://schemas.microsoft.com/office/drawing/2014/main" id="{73DECB72-7EE5-46B2-ACE8-C892B04BDDA8}"/>
                </a:ext>
              </a:extLst>
            </p:cNvPr>
            <p:cNvSpPr>
              <a:spLocks noChangeArrowheads="1"/>
            </p:cNvSpPr>
            <p:nvPr/>
          </p:nvSpPr>
          <p:spPr bwMode="auto">
            <a:xfrm>
              <a:off x="5367920" y="2886339"/>
              <a:ext cx="289937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b="1" dirty="0"/>
                <a:t>Number 1: </a:t>
              </a:r>
              <a:r>
                <a:rPr lang="en-GB" altLang="en-US" dirty="0"/>
                <a:t>We all have the right to our own thoughts and ideas and we should all be treated </a:t>
              </a:r>
              <a:r>
                <a:rPr lang="en-GB" dirty="0"/>
                <a:t>fairly</a:t>
              </a:r>
              <a:r>
                <a:rPr lang="en-GB" altLang="en-US" dirty="0"/>
                <a:t>.</a:t>
              </a:r>
            </a:p>
            <a:p>
              <a:pPr>
                <a:lnSpc>
                  <a:spcPct val="100000"/>
                </a:lnSpc>
                <a:spcBef>
                  <a:spcPct val="0"/>
                </a:spcBef>
                <a:buNone/>
              </a:pPr>
              <a:endParaRPr lang="en-GB" altLang="en-US" dirty="0"/>
            </a:p>
            <a:p>
              <a:pPr>
                <a:lnSpc>
                  <a:spcPct val="100000"/>
                </a:lnSpc>
                <a:spcBef>
                  <a:spcPct val="0"/>
                </a:spcBef>
                <a:buNone/>
              </a:pPr>
              <a:r>
                <a:rPr lang="en-GB" altLang="en-US" b="1" dirty="0"/>
                <a:t>Number 30: </a:t>
              </a:r>
              <a:r>
                <a:rPr lang="en-GB" altLang="en-US" dirty="0"/>
                <a:t>Nobody can take these rights and freedoms away from us. They belong to everybody.</a:t>
              </a:r>
            </a:p>
            <a:p>
              <a:pPr>
                <a:lnSpc>
                  <a:spcPct val="100000"/>
                </a:lnSpc>
                <a:spcBef>
                  <a:spcPct val="0"/>
                </a:spcBef>
                <a:buNone/>
              </a:pPr>
              <a:endParaRPr lang="en-GB" altLang="en-US" dirty="0"/>
            </a:p>
          </p:txBody>
        </p:sp>
      </p:grpSp>
      <p:pic>
        <p:nvPicPr>
          <p:cNvPr id="4" name="Picture 3">
            <a:extLst>
              <a:ext uri="{FF2B5EF4-FFF2-40B4-BE49-F238E27FC236}">
                <a16:creationId xmlns:a16="http://schemas.microsoft.com/office/drawing/2014/main" id="{709C2465-E009-4C98-90C2-E5BB475AEE62}"/>
              </a:ext>
            </a:extLst>
          </p:cNvPr>
          <p:cNvPicPr>
            <a:picLocks noChangeAspect="1"/>
          </p:cNvPicPr>
          <p:nvPr/>
        </p:nvPicPr>
        <p:blipFill>
          <a:blip r:embed="rId2" cstate="print">
            <a:extLst>
              <a:ext uri="{28A0092B-C50C-407E-A947-70E740481C1C}">
                <a14:useLocalDpi xmlns:a14="http://schemas.microsoft.com/office/drawing/2010/main" val="0"/>
              </a:ext>
            </a:extLst>
          </a:blip>
          <a:srcRect b="1125"/>
          <a:stretch>
            <a:fillRect/>
          </a:stretch>
        </p:blipFill>
        <p:spPr bwMode="auto">
          <a:xfrm>
            <a:off x="2108172" y="2326437"/>
            <a:ext cx="315277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47B1D51-49B1-4463-8FE1-81E998552B94}"/>
              </a:ext>
            </a:extLst>
          </p:cNvPr>
          <p:cNvSpPr/>
          <p:nvPr/>
        </p:nvSpPr>
        <p:spPr>
          <a:xfrm>
            <a:off x="2450984" y="1364875"/>
            <a:ext cx="7302616" cy="923330"/>
          </a:xfrm>
          <a:prstGeom prst="rect">
            <a:avLst/>
          </a:prstGeom>
        </p:spPr>
        <p:txBody>
          <a:bodyPr wrap="square">
            <a:spAutoFit/>
          </a:bodyPr>
          <a:lstStyle/>
          <a:p>
            <a:pPr>
              <a:spcBef>
                <a:spcPct val="0"/>
              </a:spcBef>
            </a:pPr>
            <a:r>
              <a:rPr lang="en-GB" altLang="en-US" dirty="0">
                <a:solidFill>
                  <a:srgbClr val="1C1C1C"/>
                </a:solidFill>
                <a:latin typeface="Twinkl"/>
              </a:rPr>
              <a:t>After the Second World War, the Universal Declaration of Human Rights was agreed by almost every country in the world. It is a list of rights and freedoms for all people. There are 30 rights in total.</a:t>
            </a:r>
          </a:p>
        </p:txBody>
      </p:sp>
      <p:sp>
        <p:nvSpPr>
          <p:cNvPr id="8" name="Rectangle 7">
            <a:hlinkClick r:id="rId3"/>
            <a:extLst>
              <a:ext uri="{FF2B5EF4-FFF2-40B4-BE49-F238E27FC236}">
                <a16:creationId xmlns:a16="http://schemas.microsoft.com/office/drawing/2014/main" id="{F1110658-7078-4738-B87E-043C00C7CAAC}"/>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28977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324F-FD70-47D5-AE17-5330A2478592}"/>
              </a:ext>
            </a:extLst>
          </p:cNvPr>
          <p:cNvSpPr>
            <a:spLocks noGrp="1"/>
          </p:cNvSpPr>
          <p:nvPr>
            <p:ph type="title"/>
          </p:nvPr>
        </p:nvSpPr>
        <p:spPr/>
        <p:txBody>
          <a:bodyPr/>
          <a:lstStyle/>
          <a:p>
            <a:r>
              <a:rPr lang="en-GB" altLang="en-US" dirty="0"/>
              <a:t>Identity and Race</a:t>
            </a:r>
            <a:endParaRPr lang="en-GB" dirty="0"/>
          </a:p>
        </p:txBody>
      </p:sp>
      <p:grpSp>
        <p:nvGrpSpPr>
          <p:cNvPr id="11" name="Group 10">
            <a:extLst>
              <a:ext uri="{FF2B5EF4-FFF2-40B4-BE49-F238E27FC236}">
                <a16:creationId xmlns:a16="http://schemas.microsoft.com/office/drawing/2014/main" id="{47826BA3-AD5A-4A70-8A95-C48C81E168F0}"/>
              </a:ext>
            </a:extLst>
          </p:cNvPr>
          <p:cNvGrpSpPr/>
          <p:nvPr/>
        </p:nvGrpSpPr>
        <p:grpSpPr>
          <a:xfrm>
            <a:off x="2242686" y="3347208"/>
            <a:ext cx="6797850" cy="2667699"/>
            <a:chOff x="718686" y="3347207"/>
            <a:chExt cx="6797850" cy="2667699"/>
          </a:xfrm>
        </p:grpSpPr>
        <p:sp>
          <p:nvSpPr>
            <p:cNvPr id="10" name="Rectangle 9">
              <a:extLst>
                <a:ext uri="{FF2B5EF4-FFF2-40B4-BE49-F238E27FC236}">
                  <a16:creationId xmlns:a16="http://schemas.microsoft.com/office/drawing/2014/main" id="{53F26C3B-732F-4DC7-A2B1-83D8E20FAC45}"/>
                </a:ext>
              </a:extLst>
            </p:cNvPr>
            <p:cNvSpPr/>
            <p:nvPr/>
          </p:nvSpPr>
          <p:spPr>
            <a:xfrm>
              <a:off x="718686" y="3347207"/>
              <a:ext cx="6797850" cy="266769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3" name="TextBox 1">
              <a:extLst>
                <a:ext uri="{FF2B5EF4-FFF2-40B4-BE49-F238E27FC236}">
                  <a16:creationId xmlns:a16="http://schemas.microsoft.com/office/drawing/2014/main" id="{743D45A8-9418-4B0F-9DDF-1EF99E35CCC5}"/>
                </a:ext>
              </a:extLst>
            </p:cNvPr>
            <p:cNvSpPr txBox="1">
              <a:spLocks noChangeArrowheads="1"/>
            </p:cNvSpPr>
            <p:nvPr/>
          </p:nvSpPr>
          <p:spPr bwMode="auto">
            <a:xfrm>
              <a:off x="795715" y="3388394"/>
              <a:ext cx="280316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dirty="0"/>
                <a:t>A race is a grouping of people who share some of the same physical features (such as skin colour and hair texture) and non-physical features (such as culture, history, religious beliefs and language).</a:t>
              </a:r>
              <a:endParaRPr lang="en-GB" altLang="en-US" dirty="0"/>
            </a:p>
          </p:txBody>
        </p:sp>
      </p:grpSp>
      <p:pic>
        <p:nvPicPr>
          <p:cNvPr id="5" name="Picture 4">
            <a:extLst>
              <a:ext uri="{FF2B5EF4-FFF2-40B4-BE49-F238E27FC236}">
                <a16:creationId xmlns:a16="http://schemas.microsoft.com/office/drawing/2014/main" id="{423CE259-17D3-4624-AC49-B5856F375E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881" y="2922935"/>
            <a:ext cx="4798503" cy="3456170"/>
          </a:xfrm>
          <a:prstGeom prst="rect">
            <a:avLst/>
          </a:prstGeom>
        </p:spPr>
      </p:pic>
      <p:grpSp>
        <p:nvGrpSpPr>
          <p:cNvPr id="9" name="Group 8">
            <a:extLst>
              <a:ext uri="{FF2B5EF4-FFF2-40B4-BE49-F238E27FC236}">
                <a16:creationId xmlns:a16="http://schemas.microsoft.com/office/drawing/2014/main" id="{B705441C-6E17-42D2-A4F7-B5E69186DD4A}"/>
              </a:ext>
            </a:extLst>
          </p:cNvPr>
          <p:cNvGrpSpPr/>
          <p:nvPr/>
        </p:nvGrpSpPr>
        <p:grpSpPr>
          <a:xfrm>
            <a:off x="1965849" y="1414226"/>
            <a:ext cx="8244953" cy="859192"/>
            <a:chOff x="441848" y="1414226"/>
            <a:chExt cx="8244953" cy="859192"/>
          </a:xfrm>
        </p:grpSpPr>
        <p:sp>
          <p:nvSpPr>
            <p:cNvPr id="7" name="Rectangle 6">
              <a:extLst>
                <a:ext uri="{FF2B5EF4-FFF2-40B4-BE49-F238E27FC236}">
                  <a16:creationId xmlns:a16="http://schemas.microsoft.com/office/drawing/2014/main" id="{362B4D8B-3415-47C0-9A8D-D8A780C55AB6}"/>
                </a:ext>
              </a:extLst>
            </p:cNvPr>
            <p:cNvSpPr/>
            <p:nvPr/>
          </p:nvSpPr>
          <p:spPr>
            <a:xfrm>
              <a:off x="441848" y="1414226"/>
              <a:ext cx="8244953" cy="859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6" name="Rectangle 5">
              <a:extLst>
                <a:ext uri="{FF2B5EF4-FFF2-40B4-BE49-F238E27FC236}">
                  <a16:creationId xmlns:a16="http://schemas.microsoft.com/office/drawing/2014/main" id="{4EE236FF-865B-4BF2-BC2C-1FFCD93BE6A1}"/>
                </a:ext>
              </a:extLst>
            </p:cNvPr>
            <p:cNvSpPr/>
            <p:nvPr/>
          </p:nvSpPr>
          <p:spPr>
            <a:xfrm>
              <a:off x="693519" y="1532204"/>
              <a:ext cx="7756962" cy="646331"/>
            </a:xfrm>
            <a:prstGeom prst="rect">
              <a:avLst/>
            </a:prstGeom>
          </p:spPr>
          <p:txBody>
            <a:bodyPr wrap="square">
              <a:spAutoFit/>
            </a:bodyPr>
            <a:lstStyle/>
            <a:p>
              <a:pPr>
                <a:spcBef>
                  <a:spcPct val="0"/>
                </a:spcBef>
              </a:pPr>
              <a:r>
                <a:rPr lang="en-GB" altLang="en-US" dirty="0">
                  <a:solidFill>
                    <a:srgbClr val="1C1C1C"/>
                  </a:solidFill>
                  <a:latin typeface="Twinkl"/>
                </a:rPr>
                <a:t>What makes you who you are? Is it your interests and hobbies?                  Your talents? How about your beliefs or appearance?</a:t>
              </a:r>
            </a:p>
          </p:txBody>
        </p:sp>
      </p:grpSp>
      <p:sp>
        <p:nvSpPr>
          <p:cNvPr id="8" name="Rectangle 7">
            <a:extLst>
              <a:ext uri="{FF2B5EF4-FFF2-40B4-BE49-F238E27FC236}">
                <a16:creationId xmlns:a16="http://schemas.microsoft.com/office/drawing/2014/main" id="{BE805D05-80E3-413A-91F8-1AA437875453}"/>
              </a:ext>
            </a:extLst>
          </p:cNvPr>
          <p:cNvSpPr/>
          <p:nvPr/>
        </p:nvSpPr>
        <p:spPr>
          <a:xfrm>
            <a:off x="2242686" y="2441683"/>
            <a:ext cx="6546180" cy="646331"/>
          </a:xfrm>
          <a:prstGeom prst="rect">
            <a:avLst/>
          </a:prstGeom>
        </p:spPr>
        <p:txBody>
          <a:bodyPr wrap="square">
            <a:spAutoFit/>
          </a:bodyPr>
          <a:lstStyle/>
          <a:p>
            <a:pPr>
              <a:spcBef>
                <a:spcPct val="0"/>
              </a:spcBef>
            </a:pPr>
            <a:r>
              <a:rPr lang="en-GB" altLang="en-US" dirty="0">
                <a:solidFill>
                  <a:srgbClr val="1C1C1C"/>
                </a:solidFill>
                <a:latin typeface="Twinkl"/>
              </a:rPr>
              <a:t>Everyone has an identity that is dependent on many factors. Race is one of those factors. </a:t>
            </a:r>
          </a:p>
        </p:txBody>
      </p:sp>
      <p:sp>
        <p:nvSpPr>
          <p:cNvPr id="12" name="Rectangle 11">
            <a:hlinkClick r:id="rId3"/>
            <a:extLst>
              <a:ext uri="{FF2B5EF4-FFF2-40B4-BE49-F238E27FC236}">
                <a16:creationId xmlns:a16="http://schemas.microsoft.com/office/drawing/2014/main" id="{0CCF4C81-04DB-4227-BC8B-7D35FD36D9F3}"/>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233912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22FE-AD61-4832-9F74-E0243EA02AFF}"/>
              </a:ext>
            </a:extLst>
          </p:cNvPr>
          <p:cNvSpPr>
            <a:spLocks noGrp="1"/>
          </p:cNvSpPr>
          <p:nvPr>
            <p:ph type="title"/>
          </p:nvPr>
        </p:nvSpPr>
        <p:spPr/>
        <p:txBody>
          <a:bodyPr/>
          <a:lstStyle/>
          <a:p>
            <a:r>
              <a:rPr lang="en-GB" dirty="0"/>
              <a:t>What Is Equality?</a:t>
            </a:r>
          </a:p>
        </p:txBody>
      </p:sp>
      <p:grpSp>
        <p:nvGrpSpPr>
          <p:cNvPr id="6" name="Group 5">
            <a:extLst>
              <a:ext uri="{FF2B5EF4-FFF2-40B4-BE49-F238E27FC236}">
                <a16:creationId xmlns:a16="http://schemas.microsoft.com/office/drawing/2014/main" id="{ADBB5395-096B-4F70-B616-0B7464563411}"/>
              </a:ext>
            </a:extLst>
          </p:cNvPr>
          <p:cNvGrpSpPr/>
          <p:nvPr/>
        </p:nvGrpSpPr>
        <p:grpSpPr>
          <a:xfrm>
            <a:off x="1968618" y="1473201"/>
            <a:ext cx="8242185" cy="1196778"/>
            <a:chOff x="411061" y="1518535"/>
            <a:chExt cx="8242185" cy="1196778"/>
          </a:xfrm>
        </p:grpSpPr>
        <p:sp>
          <p:nvSpPr>
            <p:cNvPr id="5" name="Rectangle 4">
              <a:extLst>
                <a:ext uri="{FF2B5EF4-FFF2-40B4-BE49-F238E27FC236}">
                  <a16:creationId xmlns:a16="http://schemas.microsoft.com/office/drawing/2014/main" id="{B9FE7374-BB7C-4368-9A7E-69842C07CD0C}"/>
                </a:ext>
              </a:extLst>
            </p:cNvPr>
            <p:cNvSpPr/>
            <p:nvPr/>
          </p:nvSpPr>
          <p:spPr>
            <a:xfrm>
              <a:off x="411061" y="1518535"/>
              <a:ext cx="8242185" cy="119677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3" name="Rectangle 2">
              <a:extLst>
                <a:ext uri="{FF2B5EF4-FFF2-40B4-BE49-F238E27FC236}">
                  <a16:creationId xmlns:a16="http://schemas.microsoft.com/office/drawing/2014/main" id="{8F47E094-620D-4416-8CDE-06FA7A7D6ADC}"/>
                </a:ext>
              </a:extLst>
            </p:cNvPr>
            <p:cNvSpPr/>
            <p:nvPr/>
          </p:nvSpPr>
          <p:spPr>
            <a:xfrm>
              <a:off x="630701" y="1655259"/>
              <a:ext cx="7873068" cy="923330"/>
            </a:xfrm>
            <a:prstGeom prst="rect">
              <a:avLst/>
            </a:prstGeom>
          </p:spPr>
          <p:txBody>
            <a:bodyPr wrap="square">
              <a:spAutoFit/>
            </a:bodyPr>
            <a:lstStyle/>
            <a:p>
              <a:pPr>
                <a:spcBef>
                  <a:spcPct val="0"/>
                </a:spcBef>
              </a:pPr>
              <a:r>
                <a:rPr lang="en-GB" altLang="en-US" dirty="0">
                  <a:solidFill>
                    <a:srgbClr val="1C1C1C"/>
                  </a:solidFill>
                  <a:latin typeface="Twinkl"/>
                </a:rPr>
                <a:t>Equality is when people are treated fairly. Everybody around the world should be treated </a:t>
              </a:r>
              <a:r>
                <a:rPr lang="en-GB" altLang="en-US">
                  <a:solidFill>
                    <a:srgbClr val="1C1C1C"/>
                  </a:solidFill>
                  <a:latin typeface="Twinkl"/>
                </a:rPr>
                <a:t>as equals, </a:t>
              </a:r>
              <a:r>
                <a:rPr lang="en-GB" altLang="en-US" dirty="0">
                  <a:solidFill>
                    <a:srgbClr val="1C1C1C"/>
                  </a:solidFill>
                  <a:latin typeface="Twinkl"/>
                </a:rPr>
                <a:t>no matter where they live, where they are from, the colour of their skin, the language they speak or their accent.</a:t>
              </a:r>
            </a:p>
          </p:txBody>
        </p:sp>
      </p:grpSp>
      <p:pic>
        <p:nvPicPr>
          <p:cNvPr id="4" name="Picture 3">
            <a:extLst>
              <a:ext uri="{FF2B5EF4-FFF2-40B4-BE49-F238E27FC236}">
                <a16:creationId xmlns:a16="http://schemas.microsoft.com/office/drawing/2014/main" id="{5B98A908-9463-4F99-AFFF-06A9C1F06E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530" b="30740"/>
          <a:stretch/>
        </p:blipFill>
        <p:spPr bwMode="auto">
          <a:xfrm>
            <a:off x="3799427" y="3073398"/>
            <a:ext cx="4427377" cy="331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hlinkClick r:id="rId3"/>
            <a:extLst>
              <a:ext uri="{FF2B5EF4-FFF2-40B4-BE49-F238E27FC236}">
                <a16:creationId xmlns:a16="http://schemas.microsoft.com/office/drawing/2014/main" id="{7F75C451-FD03-49A7-B1A4-4B7EBBE5623E}"/>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266918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D9B9-2068-43F3-91D5-864F37F6EF74}"/>
              </a:ext>
            </a:extLst>
          </p:cNvPr>
          <p:cNvSpPr>
            <a:spLocks noGrp="1"/>
          </p:cNvSpPr>
          <p:nvPr>
            <p:ph type="title"/>
          </p:nvPr>
        </p:nvSpPr>
        <p:spPr/>
        <p:txBody>
          <a:bodyPr/>
          <a:lstStyle/>
          <a:p>
            <a:r>
              <a:rPr lang="en-GB" dirty="0"/>
              <a:t>What Is Equality?</a:t>
            </a:r>
          </a:p>
        </p:txBody>
      </p:sp>
      <p:sp>
        <p:nvSpPr>
          <p:cNvPr id="3" name="Rectangle 2">
            <a:extLst>
              <a:ext uri="{FF2B5EF4-FFF2-40B4-BE49-F238E27FC236}">
                <a16:creationId xmlns:a16="http://schemas.microsoft.com/office/drawing/2014/main" id="{43B79C7C-45E7-4734-B323-AE02E9020B42}"/>
              </a:ext>
            </a:extLst>
          </p:cNvPr>
          <p:cNvSpPr>
            <a:spLocks noChangeArrowheads="1"/>
          </p:cNvSpPr>
          <p:nvPr/>
        </p:nvSpPr>
        <p:spPr bwMode="auto">
          <a:xfrm>
            <a:off x="2439988" y="4320381"/>
            <a:ext cx="7312025" cy="495300"/>
          </a:xfrm>
          <a:prstGeom prst="rect">
            <a:avLst/>
          </a:prstGeom>
          <a:solidFill>
            <a:srgbClr val="86CD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The opposite of equality is discrimination.</a:t>
            </a:r>
          </a:p>
        </p:txBody>
      </p:sp>
      <p:sp>
        <p:nvSpPr>
          <p:cNvPr id="4" name="Rectangle 3">
            <a:extLst>
              <a:ext uri="{FF2B5EF4-FFF2-40B4-BE49-F238E27FC236}">
                <a16:creationId xmlns:a16="http://schemas.microsoft.com/office/drawing/2014/main" id="{F4F6D296-6F4C-4159-9175-1BAD271FC3D0}"/>
              </a:ext>
            </a:extLst>
          </p:cNvPr>
          <p:cNvSpPr>
            <a:spLocks noChangeArrowheads="1"/>
          </p:cNvSpPr>
          <p:nvPr/>
        </p:nvSpPr>
        <p:spPr bwMode="auto">
          <a:xfrm>
            <a:off x="2490788" y="5271294"/>
            <a:ext cx="7312025" cy="495300"/>
          </a:xfrm>
          <a:prstGeom prst="rect">
            <a:avLst/>
          </a:prstGeom>
          <a:solidFill>
            <a:srgbClr val="F29BA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Everyone has a right to live happily and be free from discrimination. </a:t>
            </a:r>
          </a:p>
        </p:txBody>
      </p:sp>
      <p:sp>
        <p:nvSpPr>
          <p:cNvPr id="5" name="Rectangle 4">
            <a:extLst>
              <a:ext uri="{FF2B5EF4-FFF2-40B4-BE49-F238E27FC236}">
                <a16:creationId xmlns:a16="http://schemas.microsoft.com/office/drawing/2014/main" id="{172C48A1-AFB6-49B2-82DC-80C58B35D14D}"/>
              </a:ext>
            </a:extLst>
          </p:cNvPr>
          <p:cNvSpPr>
            <a:spLocks noChangeArrowheads="1"/>
          </p:cNvSpPr>
          <p:nvPr/>
        </p:nvSpPr>
        <p:spPr bwMode="auto">
          <a:xfrm>
            <a:off x="2439988" y="1559719"/>
            <a:ext cx="7312025" cy="800100"/>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dirty="0"/>
              <a:t>Equality is about everyone being entitled to the same rights. It is not about giving certain people extra rights.</a:t>
            </a:r>
            <a:endParaRPr lang="en-GB" altLang="en-US" dirty="0"/>
          </a:p>
        </p:txBody>
      </p:sp>
      <p:sp>
        <p:nvSpPr>
          <p:cNvPr id="6" name="Rectangle 5">
            <a:extLst>
              <a:ext uri="{FF2B5EF4-FFF2-40B4-BE49-F238E27FC236}">
                <a16:creationId xmlns:a16="http://schemas.microsoft.com/office/drawing/2014/main" id="{1FB28390-7917-441E-B584-A205C89EF655}"/>
              </a:ext>
            </a:extLst>
          </p:cNvPr>
          <p:cNvSpPr>
            <a:spLocks noChangeArrowheads="1"/>
          </p:cNvSpPr>
          <p:nvPr/>
        </p:nvSpPr>
        <p:spPr bwMode="auto">
          <a:xfrm>
            <a:off x="2439988" y="2815431"/>
            <a:ext cx="7312025" cy="1049338"/>
          </a:xfrm>
          <a:prstGeom prst="rect">
            <a:avLst/>
          </a:prstGeom>
          <a:solidFill>
            <a:srgbClr val="C9B5D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 It means treating everyone as individuals, with respect and consideration. It is about acknowledging and appreciating diversity and difference.</a:t>
            </a:r>
          </a:p>
        </p:txBody>
      </p:sp>
      <p:sp>
        <p:nvSpPr>
          <p:cNvPr id="7" name="Rectangle 6">
            <a:hlinkClick r:id="rId2"/>
            <a:extLst>
              <a:ext uri="{FF2B5EF4-FFF2-40B4-BE49-F238E27FC236}">
                <a16:creationId xmlns:a16="http://schemas.microsoft.com/office/drawing/2014/main" id="{A1995057-E369-4ED5-AA01-9B10A90D5DAD}"/>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171337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0243"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Recap</a:t>
            </a:r>
          </a:p>
        </p:txBody>
      </p:sp>
      <p:pic>
        <p:nvPicPr>
          <p:cNvPr id="102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4513" y="1824038"/>
            <a:ext cx="638175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8251826" y="2497093"/>
            <a:ext cx="1044575" cy="54777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endParaRPr lang="en-GB" dirty="0">
              <a:solidFill>
                <a:prstClr val="white"/>
              </a:solidFill>
              <a:latin typeface="Twinkl"/>
            </a:endParaRPr>
          </a:p>
        </p:txBody>
      </p:sp>
      <p:sp>
        <p:nvSpPr>
          <p:cNvPr id="10" name="Rounded Rectangle 9"/>
          <p:cNvSpPr/>
          <p:nvPr/>
        </p:nvSpPr>
        <p:spPr>
          <a:xfrm>
            <a:off x="3578225" y="2312943"/>
            <a:ext cx="1042988" cy="54777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endParaRPr lang="en-GB" dirty="0">
              <a:solidFill>
                <a:prstClr val="white"/>
              </a:solidFill>
              <a:latin typeface="Twinkl"/>
            </a:endParaRPr>
          </a:p>
        </p:txBody>
      </p:sp>
      <p:sp>
        <p:nvSpPr>
          <p:cNvPr id="12" name="Rounded Rectangle 11"/>
          <p:cNvSpPr/>
          <p:nvPr/>
        </p:nvSpPr>
        <p:spPr>
          <a:xfrm>
            <a:off x="3557589" y="4751343"/>
            <a:ext cx="1044575" cy="54777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endParaRPr lang="en-GB" dirty="0">
              <a:solidFill>
                <a:prstClr val="white"/>
              </a:solidFill>
              <a:latin typeface="Twinkl"/>
            </a:endParaRPr>
          </a:p>
        </p:txBody>
      </p:sp>
      <p:sp>
        <p:nvSpPr>
          <p:cNvPr id="13" name="Rounded Rectangle 12"/>
          <p:cNvSpPr/>
          <p:nvPr/>
        </p:nvSpPr>
        <p:spPr>
          <a:xfrm>
            <a:off x="4478339" y="5513343"/>
            <a:ext cx="1042987" cy="54777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endParaRPr lang="en-GB" dirty="0">
              <a:solidFill>
                <a:prstClr val="white"/>
              </a:solidFill>
              <a:latin typeface="Twinkl"/>
            </a:endParaRPr>
          </a:p>
        </p:txBody>
      </p:sp>
      <p:sp>
        <p:nvSpPr>
          <p:cNvPr id="14" name="Rounded Rectangle 13"/>
          <p:cNvSpPr/>
          <p:nvPr/>
        </p:nvSpPr>
        <p:spPr>
          <a:xfrm>
            <a:off x="8251826" y="3442449"/>
            <a:ext cx="1044575" cy="54777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endParaRPr lang="en-GB" dirty="0">
              <a:solidFill>
                <a:prstClr val="white"/>
              </a:solidFill>
              <a:latin typeface="Twinkl"/>
            </a:endParaRPr>
          </a:p>
        </p:txBody>
      </p:sp>
      <p:sp>
        <p:nvSpPr>
          <p:cNvPr id="15" name="Rounded Rectangle 14"/>
          <p:cNvSpPr/>
          <p:nvPr/>
        </p:nvSpPr>
        <p:spPr>
          <a:xfrm>
            <a:off x="6850064" y="1625556"/>
            <a:ext cx="1044575" cy="54777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endParaRPr lang="en-GB" dirty="0">
              <a:solidFill>
                <a:prstClr val="white"/>
              </a:solidFill>
              <a:latin typeface="Twinkl"/>
            </a:endParaRPr>
          </a:p>
        </p:txBody>
      </p:sp>
      <p:sp>
        <p:nvSpPr>
          <p:cNvPr id="16" name="Rounded Rectangle 15"/>
          <p:cNvSpPr/>
          <p:nvPr/>
        </p:nvSpPr>
        <p:spPr>
          <a:xfrm>
            <a:off x="3327401" y="3808368"/>
            <a:ext cx="1044575" cy="54777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endParaRPr lang="en-GB" dirty="0">
              <a:solidFill>
                <a:prstClr val="white"/>
              </a:solidFill>
              <a:latin typeface="Twinkl"/>
            </a:endParaRPr>
          </a:p>
        </p:txBody>
      </p:sp>
    </p:spTree>
    <p:extLst>
      <p:ext uri="{BB962C8B-B14F-4D97-AF65-F5344CB8AC3E}">
        <p14:creationId xmlns:p14="http://schemas.microsoft.com/office/powerpoint/2010/main" val="1717982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grpId="0" nodeType="clickEffect">
                                  <p:stCondLst>
                                    <p:cond delay="0"/>
                                  </p:stCondLst>
                                  <p:childTnLst>
                                    <p:animEffect transition="out" filter="barn(inVertic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xit" presetSubtype="21" fill="hold" grpId="0" nodeType="clickEffect">
                                  <p:stCondLst>
                                    <p:cond delay="0"/>
                                  </p:stCondLst>
                                  <p:childTnLst>
                                    <p:animEffect transition="out" filter="barn(in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0" nodeType="clickEffect">
                                  <p:stCondLst>
                                    <p:cond delay="0"/>
                                  </p:stCondLst>
                                  <p:childTnLst>
                                    <p:animEffect transition="out" filter="barn(inVertic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1" fill="hold" grpId="0" nodeType="clickEffect">
                                  <p:stCondLst>
                                    <p:cond delay="0"/>
                                  </p:stCondLst>
                                  <p:childTnLst>
                                    <p:animEffect transition="out" filter="barn(inVertic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xit" presetSubtype="21" fill="hold" grpId="0" nodeType="clickEffect">
                                  <p:stCondLst>
                                    <p:cond delay="0"/>
                                  </p:stCondLst>
                                  <p:childTnLst>
                                    <p:animEffect transition="out" filter="barn(in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xit" presetSubtype="21" fill="hold" grpId="0" nodeType="clickEffect">
                                  <p:stCondLst>
                                    <p:cond delay="0"/>
                                  </p:stCondLst>
                                  <p:childTnLst>
                                    <p:animEffect transition="out" filter="barn(inVertic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xit" presetSubtype="21" fill="hold" grpId="0" nodeType="clickEffect">
                                  <p:stCondLst>
                                    <p:cond delay="0"/>
                                  </p:stCondLst>
                                  <p:childTnLst>
                                    <p:animEffect transition="out" filter="barn(inVertical)">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7CD-24D3-4129-B46A-A041CB7C020E}"/>
              </a:ext>
            </a:extLst>
          </p:cNvPr>
          <p:cNvSpPr>
            <a:spLocks noGrp="1"/>
          </p:cNvSpPr>
          <p:nvPr>
            <p:ph type="title"/>
          </p:nvPr>
        </p:nvSpPr>
        <p:spPr>
          <a:xfrm>
            <a:off x="1981199" y="478895"/>
            <a:ext cx="8220075" cy="1383461"/>
          </a:xfrm>
        </p:spPr>
        <p:txBody>
          <a:bodyPr/>
          <a:lstStyle/>
          <a:p>
            <a:pPr algn="ctr"/>
            <a:r>
              <a:rPr lang="en-GB" dirty="0"/>
              <a:t>Where Does Our Uniqueness</a:t>
            </a:r>
            <a:br>
              <a:rPr lang="en-GB" dirty="0"/>
            </a:br>
            <a:r>
              <a:rPr lang="en-GB" dirty="0"/>
              <a:t>Come From?</a:t>
            </a:r>
          </a:p>
        </p:txBody>
      </p:sp>
      <p:sp>
        <p:nvSpPr>
          <p:cNvPr id="3" name="Rectangle 2">
            <a:extLst>
              <a:ext uri="{FF2B5EF4-FFF2-40B4-BE49-F238E27FC236}">
                <a16:creationId xmlns:a16="http://schemas.microsoft.com/office/drawing/2014/main" id="{CED0D9C4-2F3B-41A1-8786-AB9FE6133915}"/>
              </a:ext>
            </a:extLst>
          </p:cNvPr>
          <p:cNvSpPr>
            <a:spLocks noChangeArrowheads="1"/>
          </p:cNvSpPr>
          <p:nvPr/>
        </p:nvSpPr>
        <p:spPr bwMode="auto">
          <a:xfrm>
            <a:off x="2448785" y="3931459"/>
            <a:ext cx="48799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dirty="0">
                <a:solidFill>
                  <a:srgbClr val="000000"/>
                </a:solidFill>
              </a:rPr>
              <a:t>Lots of people who live in the United Kingdom come from countries all over the world. Also, many people from the UK, move to live and work in other countries.</a:t>
            </a:r>
          </a:p>
        </p:txBody>
      </p:sp>
      <p:grpSp>
        <p:nvGrpSpPr>
          <p:cNvPr id="10" name="Group 9">
            <a:extLst>
              <a:ext uri="{FF2B5EF4-FFF2-40B4-BE49-F238E27FC236}">
                <a16:creationId xmlns:a16="http://schemas.microsoft.com/office/drawing/2014/main" id="{A71BFE07-6453-48DC-8D34-6E2BA8130855}"/>
              </a:ext>
            </a:extLst>
          </p:cNvPr>
          <p:cNvGrpSpPr/>
          <p:nvPr/>
        </p:nvGrpSpPr>
        <p:grpSpPr>
          <a:xfrm>
            <a:off x="1972809" y="1791551"/>
            <a:ext cx="8237993" cy="1148718"/>
            <a:chOff x="457197" y="1791551"/>
            <a:chExt cx="8237993" cy="1148718"/>
          </a:xfrm>
        </p:grpSpPr>
        <p:sp>
          <p:nvSpPr>
            <p:cNvPr id="8" name="Rectangle 7">
              <a:extLst>
                <a:ext uri="{FF2B5EF4-FFF2-40B4-BE49-F238E27FC236}">
                  <a16:creationId xmlns:a16="http://schemas.microsoft.com/office/drawing/2014/main" id="{829583DE-6D78-48EF-9720-9F588EB7153A}"/>
                </a:ext>
              </a:extLst>
            </p:cNvPr>
            <p:cNvSpPr/>
            <p:nvPr/>
          </p:nvSpPr>
          <p:spPr>
            <a:xfrm>
              <a:off x="457197" y="1791551"/>
              <a:ext cx="8237993" cy="114871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5" name="TextBox 1">
              <a:extLst>
                <a:ext uri="{FF2B5EF4-FFF2-40B4-BE49-F238E27FC236}">
                  <a16:creationId xmlns:a16="http://schemas.microsoft.com/office/drawing/2014/main" id="{BA73123F-EFC4-46A1-82C3-13981D3A3F84}"/>
                </a:ext>
              </a:extLst>
            </p:cNvPr>
            <p:cNvSpPr txBox="1">
              <a:spLocks noChangeArrowheads="1"/>
            </p:cNvSpPr>
            <p:nvPr/>
          </p:nvSpPr>
          <p:spPr bwMode="auto">
            <a:xfrm>
              <a:off x="914093" y="1909761"/>
              <a:ext cx="74332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dirty="0"/>
                <a:t>People have different influences in their lives. This might be through their family, where they (or their parents) have lived, the friends they have made or through exploring different cultures and countries.</a:t>
              </a:r>
            </a:p>
          </p:txBody>
        </p:sp>
      </p:grpSp>
      <p:sp>
        <p:nvSpPr>
          <p:cNvPr id="6" name="Rectangle 5">
            <a:extLst>
              <a:ext uri="{FF2B5EF4-FFF2-40B4-BE49-F238E27FC236}">
                <a16:creationId xmlns:a16="http://schemas.microsoft.com/office/drawing/2014/main" id="{7DDF23A7-EF33-4D68-967E-69B541424467}"/>
              </a:ext>
            </a:extLst>
          </p:cNvPr>
          <p:cNvSpPr/>
          <p:nvPr/>
        </p:nvSpPr>
        <p:spPr>
          <a:xfrm>
            <a:off x="2448785" y="5366586"/>
            <a:ext cx="4693641" cy="923330"/>
          </a:xfrm>
          <a:prstGeom prst="rect">
            <a:avLst/>
          </a:prstGeom>
        </p:spPr>
        <p:txBody>
          <a:bodyPr wrap="square">
            <a:spAutoFit/>
          </a:bodyPr>
          <a:lstStyle/>
          <a:p>
            <a:pPr>
              <a:spcBef>
                <a:spcPct val="0"/>
              </a:spcBef>
            </a:pPr>
            <a:r>
              <a:rPr lang="en-GB" altLang="en-US" dirty="0">
                <a:solidFill>
                  <a:srgbClr val="000000"/>
                </a:solidFill>
                <a:latin typeface="Twinkl"/>
              </a:rPr>
              <a:t>This means that we can learn about lots of different places, people, customs and beliefs. </a:t>
            </a:r>
          </a:p>
        </p:txBody>
      </p:sp>
      <p:pic>
        <p:nvPicPr>
          <p:cNvPr id="7" name="Picture 2">
            <a:extLst>
              <a:ext uri="{FF2B5EF4-FFF2-40B4-BE49-F238E27FC236}">
                <a16:creationId xmlns:a16="http://schemas.microsoft.com/office/drawing/2014/main" id="{BC44DF51-18FC-4CE5-A722-3F2849383ECB}"/>
              </a:ext>
            </a:extLst>
          </p:cNvPr>
          <p:cNvPicPr>
            <a:picLocks noChangeAspect="1"/>
          </p:cNvPicPr>
          <p:nvPr/>
        </p:nvPicPr>
        <p:blipFill>
          <a:blip r:embed="rId2" cstate="print">
            <a:extLst>
              <a:ext uri="{28A0092B-C50C-407E-A947-70E740481C1C}">
                <a14:useLocalDpi xmlns:a14="http://schemas.microsoft.com/office/drawing/2010/main" val="0"/>
              </a:ext>
            </a:extLst>
          </a:blip>
          <a:srcRect b="19905"/>
          <a:stretch>
            <a:fillRect/>
          </a:stretch>
        </p:blipFill>
        <p:spPr bwMode="auto">
          <a:xfrm>
            <a:off x="7396396" y="3554413"/>
            <a:ext cx="2684462"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97CD22D-738D-40DC-A520-A63EE661357A}"/>
              </a:ext>
            </a:extLst>
          </p:cNvPr>
          <p:cNvSpPr/>
          <p:nvPr/>
        </p:nvSpPr>
        <p:spPr>
          <a:xfrm>
            <a:off x="2448784" y="3050152"/>
            <a:ext cx="4572000" cy="646331"/>
          </a:xfrm>
          <a:prstGeom prst="rect">
            <a:avLst/>
          </a:prstGeom>
        </p:spPr>
        <p:txBody>
          <a:bodyPr>
            <a:spAutoFit/>
          </a:bodyPr>
          <a:lstStyle/>
          <a:p>
            <a:pPr>
              <a:spcBef>
                <a:spcPct val="0"/>
              </a:spcBef>
            </a:pPr>
            <a:r>
              <a:rPr lang="en-GB" altLang="en-US" dirty="0">
                <a:solidFill>
                  <a:srgbClr val="1C1C1C"/>
                </a:solidFill>
                <a:latin typeface="Twinkl"/>
              </a:rPr>
              <a:t>All these influences play a part in who we are and how we feel about ourselves.</a:t>
            </a:r>
          </a:p>
        </p:txBody>
      </p:sp>
      <p:sp>
        <p:nvSpPr>
          <p:cNvPr id="11" name="Rectangle 10">
            <a:hlinkClick r:id="rId3"/>
            <a:extLst>
              <a:ext uri="{FF2B5EF4-FFF2-40B4-BE49-F238E27FC236}">
                <a16:creationId xmlns:a16="http://schemas.microsoft.com/office/drawing/2014/main" id="{676BBD66-019C-4261-9B47-6D07831A47E7}"/>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301533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4612D-90A1-41F3-B175-C040A239A3C7}"/>
              </a:ext>
            </a:extLst>
          </p:cNvPr>
          <p:cNvSpPr>
            <a:spLocks noGrp="1"/>
          </p:cNvSpPr>
          <p:nvPr>
            <p:ph type="title"/>
          </p:nvPr>
        </p:nvSpPr>
        <p:spPr/>
        <p:txBody>
          <a:bodyPr/>
          <a:lstStyle/>
          <a:p>
            <a:r>
              <a:rPr lang="en-GB" dirty="0"/>
              <a:t>What Is Racism?</a:t>
            </a:r>
          </a:p>
        </p:txBody>
      </p:sp>
      <p:grpSp>
        <p:nvGrpSpPr>
          <p:cNvPr id="12" name="Group 11">
            <a:extLst>
              <a:ext uri="{FF2B5EF4-FFF2-40B4-BE49-F238E27FC236}">
                <a16:creationId xmlns:a16="http://schemas.microsoft.com/office/drawing/2014/main" id="{7B336B7F-53CF-4ACE-B847-77CA7CBE5604}"/>
              </a:ext>
            </a:extLst>
          </p:cNvPr>
          <p:cNvGrpSpPr/>
          <p:nvPr/>
        </p:nvGrpSpPr>
        <p:grpSpPr>
          <a:xfrm>
            <a:off x="1964420" y="1347367"/>
            <a:ext cx="8246382" cy="717307"/>
            <a:chOff x="448809" y="1347366"/>
            <a:chExt cx="8246382" cy="717307"/>
          </a:xfrm>
        </p:grpSpPr>
        <p:sp>
          <p:nvSpPr>
            <p:cNvPr id="11" name="Rectangle 10">
              <a:extLst>
                <a:ext uri="{FF2B5EF4-FFF2-40B4-BE49-F238E27FC236}">
                  <a16:creationId xmlns:a16="http://schemas.microsoft.com/office/drawing/2014/main" id="{069B9614-E167-41FA-939B-FEECB3D5DE1A}"/>
                </a:ext>
              </a:extLst>
            </p:cNvPr>
            <p:cNvSpPr/>
            <p:nvPr/>
          </p:nvSpPr>
          <p:spPr>
            <a:xfrm>
              <a:off x="448809" y="1347366"/>
              <a:ext cx="8246382" cy="7173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3" name="Rectangle 2">
              <a:extLst>
                <a:ext uri="{FF2B5EF4-FFF2-40B4-BE49-F238E27FC236}">
                  <a16:creationId xmlns:a16="http://schemas.microsoft.com/office/drawing/2014/main" id="{68A31C67-EF4D-4F69-8837-4C980774CFA7}"/>
                </a:ext>
              </a:extLst>
            </p:cNvPr>
            <p:cNvSpPr/>
            <p:nvPr/>
          </p:nvSpPr>
          <p:spPr>
            <a:xfrm>
              <a:off x="660062" y="1372533"/>
              <a:ext cx="7814345" cy="646331"/>
            </a:xfrm>
            <a:prstGeom prst="rect">
              <a:avLst/>
            </a:prstGeom>
          </p:spPr>
          <p:txBody>
            <a:bodyPr wrap="square">
              <a:spAutoFit/>
            </a:bodyPr>
            <a:lstStyle/>
            <a:p>
              <a:pPr>
                <a:spcBef>
                  <a:spcPct val="0"/>
                </a:spcBef>
              </a:pPr>
              <a:r>
                <a:rPr lang="en-GB" altLang="en-US" dirty="0">
                  <a:solidFill>
                    <a:srgbClr val="1C1C1C"/>
                  </a:solidFill>
                  <a:latin typeface="Twinkl"/>
                </a:rPr>
                <a:t>Have you ever heard someone use a word in a negative way to describe someone because of their skin? </a:t>
              </a:r>
            </a:p>
          </p:txBody>
        </p:sp>
      </p:grpSp>
      <p:grpSp>
        <p:nvGrpSpPr>
          <p:cNvPr id="14" name="Group 13">
            <a:extLst>
              <a:ext uri="{FF2B5EF4-FFF2-40B4-BE49-F238E27FC236}">
                <a16:creationId xmlns:a16="http://schemas.microsoft.com/office/drawing/2014/main" id="{16FA7C78-3A99-4F44-944E-A8684088055E}"/>
              </a:ext>
            </a:extLst>
          </p:cNvPr>
          <p:cNvGrpSpPr/>
          <p:nvPr/>
        </p:nvGrpSpPr>
        <p:grpSpPr>
          <a:xfrm>
            <a:off x="1971668" y="2062218"/>
            <a:ext cx="8246382" cy="717307"/>
            <a:chOff x="447668" y="2062217"/>
            <a:chExt cx="8246382" cy="717307"/>
          </a:xfrm>
        </p:grpSpPr>
        <p:sp>
          <p:nvSpPr>
            <p:cNvPr id="13" name="Rectangle 12">
              <a:extLst>
                <a:ext uri="{FF2B5EF4-FFF2-40B4-BE49-F238E27FC236}">
                  <a16:creationId xmlns:a16="http://schemas.microsoft.com/office/drawing/2014/main" id="{BF11FD57-BAA0-4815-A693-8B95546DFDC8}"/>
                </a:ext>
              </a:extLst>
            </p:cNvPr>
            <p:cNvSpPr/>
            <p:nvPr/>
          </p:nvSpPr>
          <p:spPr>
            <a:xfrm>
              <a:off x="447668" y="2062217"/>
              <a:ext cx="8246382" cy="71730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4" name="Rectangle 3">
              <a:extLst>
                <a:ext uri="{FF2B5EF4-FFF2-40B4-BE49-F238E27FC236}">
                  <a16:creationId xmlns:a16="http://schemas.microsoft.com/office/drawing/2014/main" id="{02BD65E8-4103-4F47-A567-CCBCAE0759CA}"/>
                </a:ext>
              </a:extLst>
            </p:cNvPr>
            <p:cNvSpPr/>
            <p:nvPr/>
          </p:nvSpPr>
          <p:spPr>
            <a:xfrm>
              <a:off x="660061" y="2098229"/>
              <a:ext cx="8017211" cy="646331"/>
            </a:xfrm>
            <a:prstGeom prst="rect">
              <a:avLst/>
            </a:prstGeom>
          </p:spPr>
          <p:txBody>
            <a:bodyPr wrap="square">
              <a:spAutoFit/>
            </a:bodyPr>
            <a:lstStyle/>
            <a:p>
              <a:pPr>
                <a:spcBef>
                  <a:spcPct val="0"/>
                </a:spcBef>
              </a:pPr>
              <a:r>
                <a:rPr lang="en-GB" altLang="en-US" dirty="0">
                  <a:solidFill>
                    <a:srgbClr val="1C1C1C"/>
                  </a:solidFill>
                  <a:latin typeface="Twinkl"/>
                </a:rPr>
                <a:t>Maybe you have seen someone be unkind to another because they have a different accent.</a:t>
              </a:r>
            </a:p>
          </p:txBody>
        </p:sp>
      </p:grpSp>
      <p:grpSp>
        <p:nvGrpSpPr>
          <p:cNvPr id="22" name="Group 21">
            <a:extLst>
              <a:ext uri="{FF2B5EF4-FFF2-40B4-BE49-F238E27FC236}">
                <a16:creationId xmlns:a16="http://schemas.microsoft.com/office/drawing/2014/main" id="{BC46FB26-A5EF-4DAD-AA3F-D9728D61E089}"/>
              </a:ext>
            </a:extLst>
          </p:cNvPr>
          <p:cNvGrpSpPr/>
          <p:nvPr/>
        </p:nvGrpSpPr>
        <p:grpSpPr>
          <a:xfrm>
            <a:off x="1971668" y="2765780"/>
            <a:ext cx="8246382" cy="717307"/>
            <a:chOff x="447668" y="2757390"/>
            <a:chExt cx="8246382" cy="717307"/>
          </a:xfrm>
        </p:grpSpPr>
        <p:sp>
          <p:nvSpPr>
            <p:cNvPr id="15" name="Rectangle 14">
              <a:extLst>
                <a:ext uri="{FF2B5EF4-FFF2-40B4-BE49-F238E27FC236}">
                  <a16:creationId xmlns:a16="http://schemas.microsoft.com/office/drawing/2014/main" id="{311D1F78-E819-4281-869E-6F332300CA0B}"/>
                </a:ext>
              </a:extLst>
            </p:cNvPr>
            <p:cNvSpPr/>
            <p:nvPr/>
          </p:nvSpPr>
          <p:spPr>
            <a:xfrm>
              <a:off x="447668" y="2757390"/>
              <a:ext cx="8246382" cy="71730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5" name="Rectangle 4">
              <a:extLst>
                <a:ext uri="{FF2B5EF4-FFF2-40B4-BE49-F238E27FC236}">
                  <a16:creationId xmlns:a16="http://schemas.microsoft.com/office/drawing/2014/main" id="{728C53BD-4234-485F-86EA-75EF9F583028}"/>
                </a:ext>
              </a:extLst>
            </p:cNvPr>
            <p:cNvSpPr/>
            <p:nvPr/>
          </p:nvSpPr>
          <p:spPr>
            <a:xfrm>
              <a:off x="660061" y="2790369"/>
              <a:ext cx="7814346" cy="646331"/>
            </a:xfrm>
            <a:prstGeom prst="rect">
              <a:avLst/>
            </a:prstGeom>
          </p:spPr>
          <p:txBody>
            <a:bodyPr wrap="square">
              <a:spAutoFit/>
            </a:bodyPr>
            <a:lstStyle/>
            <a:p>
              <a:pPr>
                <a:spcBef>
                  <a:spcPct val="0"/>
                </a:spcBef>
              </a:pPr>
              <a:r>
                <a:rPr lang="en-GB" altLang="en-US" dirty="0">
                  <a:solidFill>
                    <a:srgbClr val="1C1C1C"/>
                  </a:solidFill>
                  <a:latin typeface="Twinkl"/>
                </a:rPr>
                <a:t>Perhaps you have heard nasty comments, or seen them on social media, aimed at a whole group of people.</a:t>
              </a:r>
            </a:p>
          </p:txBody>
        </p:sp>
      </p:grpSp>
      <p:grpSp>
        <p:nvGrpSpPr>
          <p:cNvPr id="23" name="Group 22">
            <a:extLst>
              <a:ext uri="{FF2B5EF4-FFF2-40B4-BE49-F238E27FC236}">
                <a16:creationId xmlns:a16="http://schemas.microsoft.com/office/drawing/2014/main" id="{CDBC3632-0703-454D-BB20-157D7F719003}"/>
              </a:ext>
            </a:extLst>
          </p:cNvPr>
          <p:cNvGrpSpPr/>
          <p:nvPr/>
        </p:nvGrpSpPr>
        <p:grpSpPr>
          <a:xfrm>
            <a:off x="1972809" y="3475789"/>
            <a:ext cx="8246382" cy="717307"/>
            <a:chOff x="448809" y="3475788"/>
            <a:chExt cx="8246382" cy="717307"/>
          </a:xfrm>
        </p:grpSpPr>
        <p:sp>
          <p:nvSpPr>
            <p:cNvPr id="16" name="Rectangle 15">
              <a:extLst>
                <a:ext uri="{FF2B5EF4-FFF2-40B4-BE49-F238E27FC236}">
                  <a16:creationId xmlns:a16="http://schemas.microsoft.com/office/drawing/2014/main" id="{7B94B279-3BF1-49D4-8CC2-D23743A72DE2}"/>
                </a:ext>
              </a:extLst>
            </p:cNvPr>
            <p:cNvSpPr/>
            <p:nvPr/>
          </p:nvSpPr>
          <p:spPr>
            <a:xfrm>
              <a:off x="448809" y="3475788"/>
              <a:ext cx="8246382" cy="71730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6" name="Rectangle 5">
              <a:extLst>
                <a:ext uri="{FF2B5EF4-FFF2-40B4-BE49-F238E27FC236}">
                  <a16:creationId xmlns:a16="http://schemas.microsoft.com/office/drawing/2014/main" id="{E00D3695-F651-45D3-AB82-7615F9FD2E27}"/>
                </a:ext>
              </a:extLst>
            </p:cNvPr>
            <p:cNvSpPr/>
            <p:nvPr/>
          </p:nvSpPr>
          <p:spPr>
            <a:xfrm>
              <a:off x="660061" y="3650289"/>
              <a:ext cx="3696846" cy="369332"/>
            </a:xfrm>
            <a:prstGeom prst="rect">
              <a:avLst/>
            </a:prstGeom>
          </p:spPr>
          <p:txBody>
            <a:bodyPr wrap="none">
              <a:spAutoFit/>
            </a:bodyPr>
            <a:lstStyle/>
            <a:p>
              <a:pPr>
                <a:spcBef>
                  <a:spcPct val="0"/>
                </a:spcBef>
              </a:pPr>
              <a:r>
                <a:rPr lang="en-GB" altLang="en-US" dirty="0">
                  <a:solidFill>
                    <a:srgbClr val="1C1C1C"/>
                  </a:solidFill>
                  <a:latin typeface="Twinkl"/>
                </a:rPr>
                <a:t>Why do you think people do this? </a:t>
              </a:r>
            </a:p>
          </p:txBody>
        </p:sp>
      </p:grpSp>
      <p:grpSp>
        <p:nvGrpSpPr>
          <p:cNvPr id="24" name="Group 23">
            <a:extLst>
              <a:ext uri="{FF2B5EF4-FFF2-40B4-BE49-F238E27FC236}">
                <a16:creationId xmlns:a16="http://schemas.microsoft.com/office/drawing/2014/main" id="{F6FE2686-C7C8-40F3-B6EE-A853EE753FDF}"/>
              </a:ext>
            </a:extLst>
          </p:cNvPr>
          <p:cNvGrpSpPr/>
          <p:nvPr/>
        </p:nvGrpSpPr>
        <p:grpSpPr>
          <a:xfrm>
            <a:off x="1981198" y="4184856"/>
            <a:ext cx="8246382" cy="717307"/>
            <a:chOff x="457198" y="4184855"/>
            <a:chExt cx="8246382" cy="717307"/>
          </a:xfrm>
        </p:grpSpPr>
        <p:sp>
          <p:nvSpPr>
            <p:cNvPr id="17" name="Rectangle 16">
              <a:extLst>
                <a:ext uri="{FF2B5EF4-FFF2-40B4-BE49-F238E27FC236}">
                  <a16:creationId xmlns:a16="http://schemas.microsoft.com/office/drawing/2014/main" id="{CDA15A52-A993-4CE1-A9B9-ADC9D3732D7D}"/>
                </a:ext>
              </a:extLst>
            </p:cNvPr>
            <p:cNvSpPr/>
            <p:nvPr/>
          </p:nvSpPr>
          <p:spPr>
            <a:xfrm>
              <a:off x="457198" y="4184855"/>
              <a:ext cx="8246382" cy="71730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7" name="Rectangle 6">
              <a:extLst>
                <a:ext uri="{FF2B5EF4-FFF2-40B4-BE49-F238E27FC236}">
                  <a16:creationId xmlns:a16="http://schemas.microsoft.com/office/drawing/2014/main" id="{9F4E6B3D-0583-470D-8789-C4D14941A777}"/>
                </a:ext>
              </a:extLst>
            </p:cNvPr>
            <p:cNvSpPr/>
            <p:nvPr/>
          </p:nvSpPr>
          <p:spPr>
            <a:xfrm>
              <a:off x="660060" y="4218411"/>
              <a:ext cx="5866575" cy="646331"/>
            </a:xfrm>
            <a:prstGeom prst="rect">
              <a:avLst/>
            </a:prstGeom>
          </p:spPr>
          <p:txBody>
            <a:bodyPr wrap="square">
              <a:spAutoFit/>
            </a:bodyPr>
            <a:lstStyle/>
            <a:p>
              <a:pPr>
                <a:spcBef>
                  <a:spcPct val="0"/>
                </a:spcBef>
              </a:pPr>
              <a:r>
                <a:rPr lang="en-GB" altLang="en-US" dirty="0">
                  <a:solidFill>
                    <a:srgbClr val="1C1C1C"/>
                  </a:solidFill>
                  <a:latin typeface="Twinkl"/>
                </a:rPr>
                <a:t>Do you think their beliefs and actions reflect the Declaration of Human Rights?</a:t>
              </a:r>
            </a:p>
          </p:txBody>
        </p:sp>
      </p:grpSp>
      <p:grpSp>
        <p:nvGrpSpPr>
          <p:cNvPr id="25" name="Group 24">
            <a:extLst>
              <a:ext uri="{FF2B5EF4-FFF2-40B4-BE49-F238E27FC236}">
                <a16:creationId xmlns:a16="http://schemas.microsoft.com/office/drawing/2014/main" id="{15C1F25D-8FA7-4A47-B131-B22669D4E114}"/>
              </a:ext>
            </a:extLst>
          </p:cNvPr>
          <p:cNvGrpSpPr/>
          <p:nvPr/>
        </p:nvGrpSpPr>
        <p:grpSpPr>
          <a:xfrm>
            <a:off x="1981198" y="4899707"/>
            <a:ext cx="8246382" cy="717307"/>
            <a:chOff x="457198" y="4899706"/>
            <a:chExt cx="8246382" cy="717307"/>
          </a:xfrm>
        </p:grpSpPr>
        <p:sp>
          <p:nvSpPr>
            <p:cNvPr id="18" name="Rectangle 17">
              <a:extLst>
                <a:ext uri="{FF2B5EF4-FFF2-40B4-BE49-F238E27FC236}">
                  <a16:creationId xmlns:a16="http://schemas.microsoft.com/office/drawing/2014/main" id="{01136CA3-018F-4D96-8078-0B2DD5C016AD}"/>
                </a:ext>
              </a:extLst>
            </p:cNvPr>
            <p:cNvSpPr/>
            <p:nvPr/>
          </p:nvSpPr>
          <p:spPr>
            <a:xfrm>
              <a:off x="457198" y="4899706"/>
              <a:ext cx="8246382" cy="717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8" name="Rectangle 7">
              <a:extLst>
                <a:ext uri="{FF2B5EF4-FFF2-40B4-BE49-F238E27FC236}">
                  <a16:creationId xmlns:a16="http://schemas.microsoft.com/office/drawing/2014/main" id="{43A34337-DFB8-4C06-83B3-C4A3C37C679E}"/>
                </a:ext>
              </a:extLst>
            </p:cNvPr>
            <p:cNvSpPr/>
            <p:nvPr/>
          </p:nvSpPr>
          <p:spPr>
            <a:xfrm>
              <a:off x="660060" y="5045693"/>
              <a:ext cx="1851789" cy="369332"/>
            </a:xfrm>
            <a:prstGeom prst="rect">
              <a:avLst/>
            </a:prstGeom>
          </p:spPr>
          <p:txBody>
            <a:bodyPr wrap="none">
              <a:spAutoFit/>
            </a:bodyPr>
            <a:lstStyle/>
            <a:p>
              <a:pPr>
                <a:spcBef>
                  <a:spcPct val="0"/>
                </a:spcBef>
              </a:pPr>
              <a:r>
                <a:rPr lang="en-GB" altLang="en-US" b="1" dirty="0">
                  <a:solidFill>
                    <a:prstClr val="white"/>
                  </a:solidFill>
                  <a:latin typeface="Twinkl"/>
                </a:rPr>
                <a:t>This is racism. </a:t>
              </a:r>
            </a:p>
          </p:txBody>
        </p:sp>
      </p:grpSp>
      <p:sp>
        <p:nvSpPr>
          <p:cNvPr id="9" name="Rectangle 8">
            <a:extLst>
              <a:ext uri="{FF2B5EF4-FFF2-40B4-BE49-F238E27FC236}">
                <a16:creationId xmlns:a16="http://schemas.microsoft.com/office/drawing/2014/main" id="{1214FF2E-DE8F-4BB4-9C41-004D5098ADE5}"/>
              </a:ext>
            </a:extLst>
          </p:cNvPr>
          <p:cNvSpPr/>
          <p:nvPr/>
        </p:nvSpPr>
        <p:spPr>
          <a:xfrm>
            <a:off x="3733501" y="5045693"/>
            <a:ext cx="2723823" cy="369332"/>
          </a:xfrm>
          <a:prstGeom prst="rect">
            <a:avLst/>
          </a:prstGeom>
        </p:spPr>
        <p:txBody>
          <a:bodyPr wrap="none">
            <a:spAutoFit/>
          </a:bodyPr>
          <a:lstStyle/>
          <a:p>
            <a:pPr>
              <a:spcBef>
                <a:spcPct val="0"/>
              </a:spcBef>
            </a:pPr>
            <a:r>
              <a:rPr lang="en-GB" altLang="en-US" b="1" dirty="0">
                <a:solidFill>
                  <a:prstClr val="white"/>
                </a:solidFill>
                <a:latin typeface="Twinkl"/>
              </a:rPr>
              <a:t>This is not acceptable. </a:t>
            </a:r>
          </a:p>
        </p:txBody>
      </p:sp>
      <p:grpSp>
        <p:nvGrpSpPr>
          <p:cNvPr id="21" name="Group 20">
            <a:extLst>
              <a:ext uri="{FF2B5EF4-FFF2-40B4-BE49-F238E27FC236}">
                <a16:creationId xmlns:a16="http://schemas.microsoft.com/office/drawing/2014/main" id="{0A4D1DB2-A3AF-4782-B82D-0A287218ACC4}"/>
              </a:ext>
            </a:extLst>
          </p:cNvPr>
          <p:cNvGrpSpPr/>
          <p:nvPr/>
        </p:nvGrpSpPr>
        <p:grpSpPr>
          <a:xfrm>
            <a:off x="1981198" y="5602141"/>
            <a:ext cx="8246382" cy="717307"/>
            <a:chOff x="457198" y="5602140"/>
            <a:chExt cx="8246382" cy="717307"/>
          </a:xfrm>
        </p:grpSpPr>
        <p:sp>
          <p:nvSpPr>
            <p:cNvPr id="20" name="Rectangle 19">
              <a:extLst>
                <a:ext uri="{FF2B5EF4-FFF2-40B4-BE49-F238E27FC236}">
                  <a16:creationId xmlns:a16="http://schemas.microsoft.com/office/drawing/2014/main" id="{3E60B8AA-A016-41D0-A562-7E13A290DFA9}"/>
                </a:ext>
              </a:extLst>
            </p:cNvPr>
            <p:cNvSpPr/>
            <p:nvPr/>
          </p:nvSpPr>
          <p:spPr>
            <a:xfrm>
              <a:off x="457198" y="5602140"/>
              <a:ext cx="8246382" cy="7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10" name="Rectangle 9">
              <a:extLst>
                <a:ext uri="{FF2B5EF4-FFF2-40B4-BE49-F238E27FC236}">
                  <a16:creationId xmlns:a16="http://schemas.microsoft.com/office/drawing/2014/main" id="{ECB59C3F-1025-4B2C-9192-CFD6203EE0FB}"/>
                </a:ext>
              </a:extLst>
            </p:cNvPr>
            <p:cNvSpPr/>
            <p:nvPr/>
          </p:nvSpPr>
          <p:spPr>
            <a:xfrm>
              <a:off x="638089" y="5615662"/>
              <a:ext cx="7537507" cy="646331"/>
            </a:xfrm>
            <a:prstGeom prst="rect">
              <a:avLst/>
            </a:prstGeom>
          </p:spPr>
          <p:txBody>
            <a:bodyPr wrap="square">
              <a:spAutoFit/>
            </a:bodyPr>
            <a:lstStyle/>
            <a:p>
              <a:pPr>
                <a:spcBef>
                  <a:spcPct val="0"/>
                </a:spcBef>
              </a:pPr>
              <a:r>
                <a:rPr lang="en-GB" altLang="en-US" dirty="0">
                  <a:solidFill>
                    <a:prstClr val="white"/>
                  </a:solidFill>
                  <a:latin typeface="Twinkl"/>
                </a:rPr>
                <a:t>Racism is when people are not given respect, their rights, dignity or value because of their race.</a:t>
              </a:r>
            </a:p>
          </p:txBody>
        </p:sp>
      </p:grpSp>
      <p:sp>
        <p:nvSpPr>
          <p:cNvPr id="19" name="Rectangle 18">
            <a:extLst>
              <a:ext uri="{FF2B5EF4-FFF2-40B4-BE49-F238E27FC236}">
                <a16:creationId xmlns:a16="http://schemas.microsoft.com/office/drawing/2014/main" id="{C29B9B4E-E382-4C7A-8DA5-5579B27A4EF5}"/>
              </a:ext>
            </a:extLst>
          </p:cNvPr>
          <p:cNvSpPr/>
          <p:nvPr/>
        </p:nvSpPr>
        <p:spPr>
          <a:xfrm>
            <a:off x="6091234" y="5044304"/>
            <a:ext cx="3608680" cy="369332"/>
          </a:xfrm>
          <a:prstGeom prst="rect">
            <a:avLst/>
          </a:prstGeom>
        </p:spPr>
        <p:txBody>
          <a:bodyPr wrap="none">
            <a:spAutoFit/>
          </a:bodyPr>
          <a:lstStyle/>
          <a:p>
            <a:pPr>
              <a:spcBef>
                <a:spcPct val="0"/>
              </a:spcBef>
            </a:pPr>
            <a:r>
              <a:rPr lang="en-GB" altLang="en-US" b="1" dirty="0">
                <a:solidFill>
                  <a:prstClr val="white"/>
                </a:solidFill>
                <a:latin typeface="Twinkl"/>
              </a:rPr>
              <a:t>Racism can happen anywhere. </a:t>
            </a:r>
          </a:p>
        </p:txBody>
      </p:sp>
      <p:sp>
        <p:nvSpPr>
          <p:cNvPr id="26" name="Rectangle 25">
            <a:hlinkClick r:id="rId2"/>
            <a:extLst>
              <a:ext uri="{FF2B5EF4-FFF2-40B4-BE49-F238E27FC236}">
                <a16:creationId xmlns:a16="http://schemas.microsoft.com/office/drawing/2014/main" id="{9C25ABF8-0B28-4E0F-9831-D7B4A0EB2E1C}"/>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232636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7398-59D3-4919-8BBB-B4E6313EB198}"/>
              </a:ext>
            </a:extLst>
          </p:cNvPr>
          <p:cNvSpPr>
            <a:spLocks noGrp="1"/>
          </p:cNvSpPr>
          <p:nvPr>
            <p:ph type="title"/>
          </p:nvPr>
        </p:nvSpPr>
        <p:spPr/>
        <p:txBody>
          <a:bodyPr/>
          <a:lstStyle/>
          <a:p>
            <a:r>
              <a:rPr lang="en-GB" dirty="0"/>
              <a:t>What Is Racial Discrimination?</a:t>
            </a:r>
          </a:p>
        </p:txBody>
      </p:sp>
      <p:grpSp>
        <p:nvGrpSpPr>
          <p:cNvPr id="6" name="Group 5">
            <a:extLst>
              <a:ext uri="{FF2B5EF4-FFF2-40B4-BE49-F238E27FC236}">
                <a16:creationId xmlns:a16="http://schemas.microsoft.com/office/drawing/2014/main" id="{32C7A6BB-1B0D-437B-8BCB-52CC7B41239F}"/>
              </a:ext>
            </a:extLst>
          </p:cNvPr>
          <p:cNvGrpSpPr/>
          <p:nvPr/>
        </p:nvGrpSpPr>
        <p:grpSpPr>
          <a:xfrm>
            <a:off x="1972809" y="1551964"/>
            <a:ext cx="8246382" cy="1276927"/>
            <a:chOff x="448809" y="1551963"/>
            <a:chExt cx="8246382" cy="1276927"/>
          </a:xfrm>
        </p:grpSpPr>
        <p:sp>
          <p:nvSpPr>
            <p:cNvPr id="5" name="Rectangle 4">
              <a:extLst>
                <a:ext uri="{FF2B5EF4-FFF2-40B4-BE49-F238E27FC236}">
                  <a16:creationId xmlns:a16="http://schemas.microsoft.com/office/drawing/2014/main" id="{384977AA-3F8D-4B30-8D03-95D90446A858}"/>
                </a:ext>
              </a:extLst>
            </p:cNvPr>
            <p:cNvSpPr/>
            <p:nvPr/>
          </p:nvSpPr>
          <p:spPr>
            <a:xfrm>
              <a:off x="448809" y="1551963"/>
              <a:ext cx="8246382" cy="11325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3" name="Rectangle 2">
              <a:extLst>
                <a:ext uri="{FF2B5EF4-FFF2-40B4-BE49-F238E27FC236}">
                  <a16:creationId xmlns:a16="http://schemas.microsoft.com/office/drawing/2014/main" id="{1F131C23-23F1-46F7-B3FF-992CFC0670EF}"/>
                </a:ext>
              </a:extLst>
            </p:cNvPr>
            <p:cNvSpPr/>
            <p:nvPr/>
          </p:nvSpPr>
          <p:spPr>
            <a:xfrm>
              <a:off x="826315" y="1628561"/>
              <a:ext cx="7545897" cy="1200329"/>
            </a:xfrm>
            <a:prstGeom prst="rect">
              <a:avLst/>
            </a:prstGeom>
          </p:spPr>
          <p:txBody>
            <a:bodyPr wrap="square">
              <a:spAutoFit/>
            </a:bodyPr>
            <a:lstStyle/>
            <a:p>
              <a:pPr>
                <a:spcBef>
                  <a:spcPct val="0"/>
                </a:spcBef>
              </a:pPr>
              <a:r>
                <a:rPr lang="en-GB" altLang="en-US" dirty="0">
                  <a:solidFill>
                    <a:srgbClr val="1C1C1C"/>
                  </a:solidFill>
                  <a:latin typeface="Twinkl"/>
                </a:rPr>
                <a:t>Discrimination is when someone, or a group of people, is treated unfairly because of gender, religion, disability, nationality, appearance or any factor when they are compared to other people.</a:t>
              </a:r>
            </a:p>
            <a:p>
              <a:pPr>
                <a:spcBef>
                  <a:spcPct val="0"/>
                </a:spcBef>
              </a:pPr>
              <a:endParaRPr lang="en-GB" altLang="en-US" dirty="0">
                <a:solidFill>
                  <a:srgbClr val="1C1C1C"/>
                </a:solidFill>
                <a:latin typeface="Twinkl"/>
              </a:endParaRPr>
            </a:p>
          </p:txBody>
        </p:sp>
      </p:grpSp>
      <p:sp>
        <p:nvSpPr>
          <p:cNvPr id="4" name="Rectangle 3">
            <a:extLst>
              <a:ext uri="{FF2B5EF4-FFF2-40B4-BE49-F238E27FC236}">
                <a16:creationId xmlns:a16="http://schemas.microsoft.com/office/drawing/2014/main" id="{37A2F1D3-6A47-4EB4-96BE-7DFEB4B8026D}"/>
              </a:ext>
            </a:extLst>
          </p:cNvPr>
          <p:cNvSpPr/>
          <p:nvPr/>
        </p:nvSpPr>
        <p:spPr>
          <a:xfrm>
            <a:off x="2350316" y="2828890"/>
            <a:ext cx="3200401" cy="2308324"/>
          </a:xfrm>
          <a:prstGeom prst="rect">
            <a:avLst/>
          </a:prstGeom>
        </p:spPr>
        <p:txBody>
          <a:bodyPr wrap="square">
            <a:spAutoFit/>
          </a:bodyPr>
          <a:lstStyle/>
          <a:p>
            <a:pPr>
              <a:spcBef>
                <a:spcPct val="0"/>
              </a:spcBef>
            </a:pPr>
            <a:r>
              <a:rPr lang="en-GB" altLang="en-US" dirty="0">
                <a:solidFill>
                  <a:srgbClr val="1C1C1C"/>
                </a:solidFill>
                <a:latin typeface="Twinkl"/>
              </a:rPr>
              <a:t>Racial discrimination is when people are treated unfairly because of their race. </a:t>
            </a:r>
          </a:p>
          <a:p>
            <a:pPr>
              <a:spcBef>
                <a:spcPct val="0"/>
              </a:spcBef>
            </a:pPr>
            <a:endParaRPr lang="en-GB" altLang="en-US" dirty="0">
              <a:solidFill>
                <a:srgbClr val="1C1C1C"/>
              </a:solidFill>
              <a:latin typeface="Twinkl"/>
            </a:endParaRPr>
          </a:p>
          <a:p>
            <a:pPr>
              <a:spcBef>
                <a:spcPct val="0"/>
              </a:spcBef>
            </a:pPr>
            <a:r>
              <a:rPr lang="en-GB" altLang="en-US" dirty="0">
                <a:solidFill>
                  <a:srgbClr val="1C1C1C"/>
                </a:solidFill>
                <a:latin typeface="Twinkl"/>
              </a:rPr>
              <a:t>Perhaps you can think of occasions where people have been treated unfairly because of their race.</a:t>
            </a:r>
          </a:p>
        </p:txBody>
      </p:sp>
      <p:pic>
        <p:nvPicPr>
          <p:cNvPr id="8" name="Picture 7">
            <a:extLst>
              <a:ext uri="{FF2B5EF4-FFF2-40B4-BE49-F238E27FC236}">
                <a16:creationId xmlns:a16="http://schemas.microsoft.com/office/drawing/2014/main" id="{01C5CFA3-D7B2-43C2-90E9-12F69C130E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4303" y="3028117"/>
            <a:ext cx="4504888" cy="3350989"/>
          </a:xfrm>
          <a:prstGeom prst="rect">
            <a:avLst/>
          </a:prstGeom>
        </p:spPr>
      </p:pic>
      <p:sp>
        <p:nvSpPr>
          <p:cNvPr id="9" name="Rectangle 8">
            <a:hlinkClick r:id="rId3"/>
            <a:extLst>
              <a:ext uri="{FF2B5EF4-FFF2-40B4-BE49-F238E27FC236}">
                <a16:creationId xmlns:a16="http://schemas.microsoft.com/office/drawing/2014/main" id="{A474EFB5-B86E-4014-BBE0-0117DFFA76C8}"/>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415412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E0FA-F0FC-40FE-B68B-489C7301B13C}"/>
              </a:ext>
            </a:extLst>
          </p:cNvPr>
          <p:cNvSpPr>
            <a:spLocks noGrp="1"/>
          </p:cNvSpPr>
          <p:nvPr>
            <p:ph type="title"/>
          </p:nvPr>
        </p:nvSpPr>
        <p:spPr/>
        <p:txBody>
          <a:bodyPr/>
          <a:lstStyle/>
          <a:p>
            <a:r>
              <a:rPr lang="en-GB" dirty="0"/>
              <a:t>What Is Racial Discrimination?</a:t>
            </a:r>
          </a:p>
        </p:txBody>
      </p:sp>
      <p:sp>
        <p:nvSpPr>
          <p:cNvPr id="4" name="Rectangle 3">
            <a:extLst>
              <a:ext uri="{FF2B5EF4-FFF2-40B4-BE49-F238E27FC236}">
                <a16:creationId xmlns:a16="http://schemas.microsoft.com/office/drawing/2014/main" id="{F6FDFBDB-1792-47BC-8688-4A0347148245}"/>
              </a:ext>
            </a:extLst>
          </p:cNvPr>
          <p:cNvSpPr/>
          <p:nvPr/>
        </p:nvSpPr>
        <p:spPr>
          <a:xfrm>
            <a:off x="2303871" y="1347069"/>
            <a:ext cx="7516841" cy="923330"/>
          </a:xfrm>
          <a:prstGeom prst="rect">
            <a:avLst/>
          </a:prstGeom>
          <a:ln w="12700">
            <a:solidFill>
              <a:schemeClr val="accent4"/>
            </a:solidFill>
          </a:ln>
        </p:spPr>
        <p:txBody>
          <a:bodyPr wrap="square">
            <a:spAutoFit/>
          </a:bodyPr>
          <a:lstStyle/>
          <a:p>
            <a:pPr>
              <a:spcBef>
                <a:spcPct val="0"/>
              </a:spcBef>
            </a:pPr>
            <a:r>
              <a:rPr lang="en-GB" altLang="en-US" dirty="0">
                <a:solidFill>
                  <a:srgbClr val="1C1C1C"/>
                </a:solidFill>
                <a:latin typeface="Twinkl"/>
              </a:rPr>
              <a:t>Racial discrimination has happened for hundreds of years and due to this, people have been disadvantaged for the whole of their lives because of their race.</a:t>
            </a:r>
          </a:p>
        </p:txBody>
      </p:sp>
      <p:sp>
        <p:nvSpPr>
          <p:cNvPr id="6" name="Rectangle 5">
            <a:extLst>
              <a:ext uri="{FF2B5EF4-FFF2-40B4-BE49-F238E27FC236}">
                <a16:creationId xmlns:a16="http://schemas.microsoft.com/office/drawing/2014/main" id="{4DD5A989-641D-40EB-A5A2-1E2715F04A36}"/>
              </a:ext>
            </a:extLst>
          </p:cNvPr>
          <p:cNvSpPr/>
          <p:nvPr/>
        </p:nvSpPr>
        <p:spPr>
          <a:xfrm>
            <a:off x="2303871" y="2354289"/>
            <a:ext cx="7516841" cy="923330"/>
          </a:xfrm>
          <a:prstGeom prst="rect">
            <a:avLst/>
          </a:prstGeom>
          <a:ln w="12700">
            <a:solidFill>
              <a:schemeClr val="accent5"/>
            </a:solidFill>
          </a:ln>
        </p:spPr>
        <p:txBody>
          <a:bodyPr wrap="square">
            <a:spAutoFit/>
          </a:bodyPr>
          <a:lstStyle/>
          <a:p>
            <a:pPr>
              <a:spcBef>
                <a:spcPct val="0"/>
              </a:spcBef>
            </a:pPr>
            <a:r>
              <a:rPr lang="en-US" altLang="en-US" dirty="0">
                <a:solidFill>
                  <a:srgbClr val="1C1C1C"/>
                </a:solidFill>
                <a:latin typeface="Twinkl"/>
              </a:rPr>
              <a:t>Many people who are racially discriminated against, often do not have access to adequate healthcare, suffer injustice and are restricted on where they are able to live.</a:t>
            </a:r>
          </a:p>
        </p:txBody>
      </p:sp>
      <p:sp>
        <p:nvSpPr>
          <p:cNvPr id="7" name="Rectangle 6">
            <a:extLst>
              <a:ext uri="{FF2B5EF4-FFF2-40B4-BE49-F238E27FC236}">
                <a16:creationId xmlns:a16="http://schemas.microsoft.com/office/drawing/2014/main" id="{46C516F8-F2A1-4413-9324-52F59627E84F}"/>
              </a:ext>
            </a:extLst>
          </p:cNvPr>
          <p:cNvSpPr/>
          <p:nvPr/>
        </p:nvSpPr>
        <p:spPr>
          <a:xfrm>
            <a:off x="2303870" y="5510932"/>
            <a:ext cx="7516840" cy="646331"/>
          </a:xfrm>
          <a:prstGeom prst="rect">
            <a:avLst/>
          </a:prstGeom>
          <a:ln w="12700">
            <a:solidFill>
              <a:schemeClr val="accent1"/>
            </a:solidFill>
          </a:ln>
        </p:spPr>
        <p:txBody>
          <a:bodyPr wrap="square">
            <a:spAutoFit/>
          </a:bodyPr>
          <a:lstStyle/>
          <a:p>
            <a:pPr>
              <a:spcBef>
                <a:spcPct val="0"/>
              </a:spcBef>
            </a:pPr>
            <a:r>
              <a:rPr lang="en-US" altLang="en-US" dirty="0">
                <a:solidFill>
                  <a:srgbClr val="1C1C1C"/>
                </a:solidFill>
                <a:latin typeface="Twinkl"/>
              </a:rPr>
              <a:t>Racism and racial discrimination has been allowed to become part of society and everyday culture, which is not acceptable, fair or equal.</a:t>
            </a:r>
          </a:p>
        </p:txBody>
      </p:sp>
      <p:sp>
        <p:nvSpPr>
          <p:cNvPr id="3" name="TextBox 1">
            <a:extLst>
              <a:ext uri="{FF2B5EF4-FFF2-40B4-BE49-F238E27FC236}">
                <a16:creationId xmlns:a16="http://schemas.microsoft.com/office/drawing/2014/main" id="{BB3525D2-E9D6-46BA-8E3A-6F90D7D8DD77}"/>
              </a:ext>
            </a:extLst>
          </p:cNvPr>
          <p:cNvSpPr txBox="1">
            <a:spLocks noChangeArrowheads="1"/>
          </p:cNvSpPr>
          <p:nvPr/>
        </p:nvSpPr>
        <p:spPr bwMode="auto">
          <a:xfrm>
            <a:off x="2303872" y="3407594"/>
            <a:ext cx="7516841" cy="1923604"/>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US" altLang="en-US" sz="1700" dirty="0"/>
              <a:t>Some of the biggest </a:t>
            </a:r>
            <a:r>
              <a:rPr lang="en-US" altLang="en-US" sz="1700" dirty="0" err="1"/>
              <a:t>organisations</a:t>
            </a:r>
            <a:r>
              <a:rPr lang="en-US" altLang="en-US" sz="1700" dirty="0"/>
              <a:t> in the UK were found to be guilty of something called ‘institutional racism’. This is when an entire </a:t>
            </a:r>
            <a:r>
              <a:rPr lang="en-US" altLang="en-US" sz="1700" dirty="0" err="1"/>
              <a:t>organisation</a:t>
            </a:r>
            <a:r>
              <a:rPr lang="en-US" altLang="en-US" sz="1700" dirty="0"/>
              <a:t> allows racism to take place and it isn’t challenged. This results in instances where people from </a:t>
            </a:r>
            <a:r>
              <a:rPr lang="en-GB" sz="1700" dirty="0"/>
              <a:t>Black and Minority Ethnic communities</a:t>
            </a:r>
            <a:r>
              <a:rPr lang="en-US" altLang="en-US" sz="1700" dirty="0"/>
              <a:t> aren’t given promotions at work when they are the best person for the job; are paid less than others when they are doing the same job and their experiences of racial discrimination are not dealt with properly, if at all.</a:t>
            </a:r>
          </a:p>
        </p:txBody>
      </p:sp>
      <p:sp>
        <p:nvSpPr>
          <p:cNvPr id="10" name="Rectangle 9">
            <a:hlinkClick r:id="rId2"/>
            <a:extLst>
              <a:ext uri="{FF2B5EF4-FFF2-40B4-BE49-F238E27FC236}">
                <a16:creationId xmlns:a16="http://schemas.microsoft.com/office/drawing/2014/main" id="{7F5CE3FA-C14D-4684-94A4-468B44FBE2D0}"/>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180216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53477-10A1-4D01-9B76-516FEC737CC5}"/>
              </a:ext>
            </a:extLst>
          </p:cNvPr>
          <p:cNvSpPr>
            <a:spLocks noGrp="1"/>
          </p:cNvSpPr>
          <p:nvPr>
            <p:ph type="title"/>
          </p:nvPr>
        </p:nvSpPr>
        <p:spPr>
          <a:xfrm>
            <a:off x="1981199" y="478895"/>
            <a:ext cx="8220075" cy="1106625"/>
          </a:xfrm>
        </p:spPr>
        <p:txBody>
          <a:bodyPr/>
          <a:lstStyle/>
          <a:p>
            <a:pPr algn="ctr"/>
            <a:r>
              <a:rPr lang="en-GB" sz="3200" dirty="0"/>
              <a:t>How Might Someone Discriminate against Another Because of Their Race?</a:t>
            </a:r>
          </a:p>
        </p:txBody>
      </p:sp>
      <p:sp>
        <p:nvSpPr>
          <p:cNvPr id="3" name="Rectangle 2">
            <a:extLst>
              <a:ext uri="{FF2B5EF4-FFF2-40B4-BE49-F238E27FC236}">
                <a16:creationId xmlns:a16="http://schemas.microsoft.com/office/drawing/2014/main" id="{2F690390-6AAA-42CB-9EDD-92F62F4D142A}"/>
              </a:ext>
            </a:extLst>
          </p:cNvPr>
          <p:cNvSpPr>
            <a:spLocks noChangeArrowheads="1"/>
          </p:cNvSpPr>
          <p:nvPr/>
        </p:nvSpPr>
        <p:spPr bwMode="auto">
          <a:xfrm>
            <a:off x="2129631" y="1804216"/>
            <a:ext cx="7943850" cy="490538"/>
          </a:xfrm>
          <a:prstGeom prst="rect">
            <a:avLst/>
          </a:prstGeom>
          <a:solidFill>
            <a:srgbClr val="86CD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Saying mean things to someone because of their skin colour.</a:t>
            </a:r>
          </a:p>
        </p:txBody>
      </p:sp>
      <p:sp>
        <p:nvSpPr>
          <p:cNvPr id="4" name="Rectangle 3">
            <a:extLst>
              <a:ext uri="{FF2B5EF4-FFF2-40B4-BE49-F238E27FC236}">
                <a16:creationId xmlns:a16="http://schemas.microsoft.com/office/drawing/2014/main" id="{13C9F1B4-DD90-48E1-8DD6-976C5C1CCED4}"/>
              </a:ext>
            </a:extLst>
          </p:cNvPr>
          <p:cNvSpPr>
            <a:spLocks noChangeArrowheads="1"/>
          </p:cNvSpPr>
          <p:nvPr/>
        </p:nvSpPr>
        <p:spPr bwMode="auto">
          <a:xfrm>
            <a:off x="2129631" y="2476933"/>
            <a:ext cx="7943850" cy="771525"/>
          </a:xfrm>
          <a:prstGeom prst="rect">
            <a:avLst/>
          </a:prstGeom>
          <a:solidFill>
            <a:srgbClr val="F29BA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Leaving someone out of games or not letting them join in because of their skin colour.</a:t>
            </a:r>
          </a:p>
        </p:txBody>
      </p:sp>
      <p:sp>
        <p:nvSpPr>
          <p:cNvPr id="5" name="Rectangle 4">
            <a:extLst>
              <a:ext uri="{FF2B5EF4-FFF2-40B4-BE49-F238E27FC236}">
                <a16:creationId xmlns:a16="http://schemas.microsoft.com/office/drawing/2014/main" id="{1B351395-2273-4BD9-A433-0204677649C4}"/>
              </a:ext>
            </a:extLst>
          </p:cNvPr>
          <p:cNvSpPr>
            <a:spLocks noChangeArrowheads="1"/>
          </p:cNvSpPr>
          <p:nvPr/>
        </p:nvSpPr>
        <p:spPr bwMode="auto">
          <a:xfrm>
            <a:off x="2129631" y="3430635"/>
            <a:ext cx="7943850" cy="495300"/>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Unfairly blaming or accusing someone of something because of their race. </a:t>
            </a:r>
          </a:p>
        </p:txBody>
      </p:sp>
      <p:sp>
        <p:nvSpPr>
          <p:cNvPr id="6" name="Rectangle 5">
            <a:extLst>
              <a:ext uri="{FF2B5EF4-FFF2-40B4-BE49-F238E27FC236}">
                <a16:creationId xmlns:a16="http://schemas.microsoft.com/office/drawing/2014/main" id="{92B0E2EF-9D61-4D77-8E63-5A100492FED1}"/>
              </a:ext>
            </a:extLst>
          </p:cNvPr>
          <p:cNvSpPr>
            <a:spLocks noChangeArrowheads="1"/>
          </p:cNvSpPr>
          <p:nvPr/>
        </p:nvSpPr>
        <p:spPr bwMode="auto">
          <a:xfrm>
            <a:off x="2129631" y="4108113"/>
            <a:ext cx="7943850" cy="495300"/>
          </a:xfrm>
          <a:prstGeom prst="rect">
            <a:avLst/>
          </a:prstGeom>
          <a:solidFill>
            <a:srgbClr val="C9B5D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Making fun of someone because of the customs and traditions they practise.</a:t>
            </a:r>
          </a:p>
        </p:txBody>
      </p:sp>
      <p:sp>
        <p:nvSpPr>
          <p:cNvPr id="7" name="Rectangle 6">
            <a:extLst>
              <a:ext uri="{FF2B5EF4-FFF2-40B4-BE49-F238E27FC236}">
                <a16:creationId xmlns:a16="http://schemas.microsoft.com/office/drawing/2014/main" id="{7DC694D7-52D8-49C6-B623-D613429EDFAC}"/>
              </a:ext>
            </a:extLst>
          </p:cNvPr>
          <p:cNvSpPr/>
          <p:nvPr/>
        </p:nvSpPr>
        <p:spPr>
          <a:xfrm>
            <a:off x="2129631" y="4785591"/>
            <a:ext cx="7943850" cy="495300"/>
          </a:xfrm>
          <a:prstGeom prst="rect">
            <a:avLst/>
          </a:prstGeom>
          <a:solidFill>
            <a:schemeClr val="accent5">
              <a:lumMod val="40000"/>
              <a:lumOff val="60000"/>
            </a:schemeClr>
          </a:solidFill>
        </p:spPr>
        <p:txBody>
          <a:bodyPr lIns="108000" tIns="108000" rIns="108000" bIns="108000">
            <a:spAutoFit/>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GB" altLang="en-US" dirty="0">
                <a:solidFill>
                  <a:srgbClr val="1C1C1C"/>
                </a:solidFill>
                <a:latin typeface="Twinkl"/>
              </a:rPr>
              <a:t>Making fun of someone because of their language or accent.</a:t>
            </a:r>
          </a:p>
        </p:txBody>
      </p:sp>
      <p:grpSp>
        <p:nvGrpSpPr>
          <p:cNvPr id="10" name="Group 9">
            <a:extLst>
              <a:ext uri="{FF2B5EF4-FFF2-40B4-BE49-F238E27FC236}">
                <a16:creationId xmlns:a16="http://schemas.microsoft.com/office/drawing/2014/main" id="{BFC52BF6-0D66-4078-ABDA-D1CFFDA733B0}"/>
              </a:ext>
            </a:extLst>
          </p:cNvPr>
          <p:cNvGrpSpPr/>
          <p:nvPr/>
        </p:nvGrpSpPr>
        <p:grpSpPr>
          <a:xfrm>
            <a:off x="2129631" y="5463069"/>
            <a:ext cx="7943850" cy="500524"/>
            <a:chOff x="605631" y="5463069"/>
            <a:chExt cx="7943850" cy="500524"/>
          </a:xfrm>
        </p:grpSpPr>
        <p:sp>
          <p:nvSpPr>
            <p:cNvPr id="8" name="Rectangle 7">
              <a:extLst>
                <a:ext uri="{FF2B5EF4-FFF2-40B4-BE49-F238E27FC236}">
                  <a16:creationId xmlns:a16="http://schemas.microsoft.com/office/drawing/2014/main" id="{CDF833BC-B2B3-421E-80BF-F013C52F777E}"/>
                </a:ext>
              </a:extLst>
            </p:cNvPr>
            <p:cNvSpPr>
              <a:spLocks noChangeArrowheads="1"/>
            </p:cNvSpPr>
            <p:nvPr/>
          </p:nvSpPr>
          <p:spPr bwMode="auto">
            <a:xfrm>
              <a:off x="605631" y="5463069"/>
              <a:ext cx="7943850" cy="495300"/>
            </a:xfrm>
            <a:prstGeom prst="rect">
              <a:avLst/>
            </a:prstGeom>
            <a:solidFill>
              <a:srgbClr val="EEBD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Being </a:t>
              </a:r>
              <a:r>
                <a:rPr lang="en-GB" altLang="en-US" b="1" dirty="0"/>
                <a:t>prejudiced</a:t>
              </a:r>
              <a:r>
                <a:rPr lang="en-GB" altLang="en-US" dirty="0"/>
                <a:t> against someone because of their race.</a:t>
              </a:r>
            </a:p>
          </p:txBody>
        </p:sp>
        <p:sp>
          <p:nvSpPr>
            <p:cNvPr id="9" name="Rectangle 8">
              <a:hlinkClick r:id="rId2" action="ppaction://hlinksldjump"/>
              <a:extLst>
                <a:ext uri="{FF2B5EF4-FFF2-40B4-BE49-F238E27FC236}">
                  <a16:creationId xmlns:a16="http://schemas.microsoft.com/office/drawing/2014/main" id="{0D363EA2-AAA3-4608-9749-B534A854EFED}"/>
                </a:ext>
              </a:extLst>
            </p:cNvPr>
            <p:cNvSpPr/>
            <p:nvPr/>
          </p:nvSpPr>
          <p:spPr>
            <a:xfrm>
              <a:off x="2335795" y="5468293"/>
              <a:ext cx="1158844"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grpSp>
      <p:sp>
        <p:nvSpPr>
          <p:cNvPr id="11" name="Rectangle 10">
            <a:hlinkClick r:id="rId3"/>
            <a:extLst>
              <a:ext uri="{FF2B5EF4-FFF2-40B4-BE49-F238E27FC236}">
                <a16:creationId xmlns:a16="http://schemas.microsoft.com/office/drawing/2014/main" id="{015FB022-80EF-45EF-A668-AD9AAD40228A}"/>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262972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98602B-62E7-4D22-86DD-5FBD64B4A7EB}"/>
              </a:ext>
            </a:extLst>
          </p:cNvPr>
          <p:cNvSpPr>
            <a:spLocks noGrp="1"/>
          </p:cNvSpPr>
          <p:nvPr>
            <p:ph type="title"/>
          </p:nvPr>
        </p:nvSpPr>
        <p:spPr>
          <a:xfrm>
            <a:off x="1981199" y="478895"/>
            <a:ext cx="8220075" cy="1106625"/>
          </a:xfrm>
        </p:spPr>
        <p:txBody>
          <a:bodyPr/>
          <a:lstStyle/>
          <a:p>
            <a:pPr algn="ctr"/>
            <a:r>
              <a:rPr lang="en-GB" sz="3200" dirty="0"/>
              <a:t>What Can We Do to Help Eliminate Racial Discrimination?</a:t>
            </a:r>
          </a:p>
        </p:txBody>
      </p:sp>
      <p:sp>
        <p:nvSpPr>
          <p:cNvPr id="7" name="Rectangle 6">
            <a:extLst>
              <a:ext uri="{FF2B5EF4-FFF2-40B4-BE49-F238E27FC236}">
                <a16:creationId xmlns:a16="http://schemas.microsoft.com/office/drawing/2014/main" id="{5FD2873A-264B-4772-B24F-9BBCE6501F80}"/>
              </a:ext>
            </a:extLst>
          </p:cNvPr>
          <p:cNvSpPr>
            <a:spLocks noChangeArrowheads="1"/>
          </p:cNvSpPr>
          <p:nvPr/>
        </p:nvSpPr>
        <p:spPr bwMode="auto">
          <a:xfrm>
            <a:off x="2117725" y="1585519"/>
            <a:ext cx="7943850" cy="1049106"/>
          </a:xfrm>
          <a:prstGeom prst="rect">
            <a:avLst/>
          </a:prstGeom>
          <a:solidFill>
            <a:srgbClr val="86CD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Recognise that no matter what our skin colour, accent, language we speak or the place we are from, we are all equal and deserve the same                            rights and treatment.</a:t>
            </a:r>
          </a:p>
        </p:txBody>
      </p:sp>
      <p:sp>
        <p:nvSpPr>
          <p:cNvPr id="8" name="Rectangle 7">
            <a:extLst>
              <a:ext uri="{FF2B5EF4-FFF2-40B4-BE49-F238E27FC236}">
                <a16:creationId xmlns:a16="http://schemas.microsoft.com/office/drawing/2014/main" id="{A235EA54-91D9-4E2F-BFA8-EE6075B89096}"/>
              </a:ext>
            </a:extLst>
          </p:cNvPr>
          <p:cNvSpPr>
            <a:spLocks noChangeArrowheads="1"/>
          </p:cNvSpPr>
          <p:nvPr/>
        </p:nvSpPr>
        <p:spPr bwMode="auto">
          <a:xfrm>
            <a:off x="2117725" y="2744751"/>
            <a:ext cx="7943850" cy="495300"/>
          </a:xfrm>
          <a:prstGeom prst="rect">
            <a:avLst/>
          </a:prstGeom>
          <a:solidFill>
            <a:srgbClr val="F29BA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Make sure everybody feels included and welcome.</a:t>
            </a:r>
          </a:p>
        </p:txBody>
      </p:sp>
      <p:sp>
        <p:nvSpPr>
          <p:cNvPr id="9" name="Rectangle 8">
            <a:extLst>
              <a:ext uri="{FF2B5EF4-FFF2-40B4-BE49-F238E27FC236}">
                <a16:creationId xmlns:a16="http://schemas.microsoft.com/office/drawing/2014/main" id="{5ADBCE4B-05CB-4ABF-B54A-A866D482FA7C}"/>
              </a:ext>
            </a:extLst>
          </p:cNvPr>
          <p:cNvSpPr>
            <a:spLocks noChangeArrowheads="1"/>
          </p:cNvSpPr>
          <p:nvPr/>
        </p:nvSpPr>
        <p:spPr bwMode="auto">
          <a:xfrm>
            <a:off x="2117725" y="3350178"/>
            <a:ext cx="7943850" cy="771525"/>
          </a:xfrm>
          <a:prstGeom prst="rect">
            <a:avLst/>
          </a:prstGeom>
          <a:solidFill>
            <a:srgbClr val="FFECA7"/>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Encourage people to tell someone if they feel they are being racially discriminated against.</a:t>
            </a:r>
          </a:p>
        </p:txBody>
      </p:sp>
      <p:sp>
        <p:nvSpPr>
          <p:cNvPr id="10" name="Rectangle 9">
            <a:extLst>
              <a:ext uri="{FF2B5EF4-FFF2-40B4-BE49-F238E27FC236}">
                <a16:creationId xmlns:a16="http://schemas.microsoft.com/office/drawing/2014/main" id="{B8AB75E3-3605-4BA4-B903-A5700DDD0C97}"/>
              </a:ext>
            </a:extLst>
          </p:cNvPr>
          <p:cNvSpPr>
            <a:spLocks noChangeArrowheads="1"/>
          </p:cNvSpPr>
          <p:nvPr/>
        </p:nvSpPr>
        <p:spPr bwMode="auto">
          <a:xfrm>
            <a:off x="2117725" y="5593709"/>
            <a:ext cx="7943850" cy="495300"/>
          </a:xfrm>
          <a:prstGeom prst="rect">
            <a:avLst/>
          </a:prstGeom>
          <a:solidFill>
            <a:srgbClr val="C9B5D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If you think you see racism happening, tell a responsible adult and get help.</a:t>
            </a:r>
          </a:p>
        </p:txBody>
      </p:sp>
      <p:sp>
        <p:nvSpPr>
          <p:cNvPr id="11" name="Rectangle 10">
            <a:extLst>
              <a:ext uri="{FF2B5EF4-FFF2-40B4-BE49-F238E27FC236}">
                <a16:creationId xmlns:a16="http://schemas.microsoft.com/office/drawing/2014/main" id="{892C2624-EFBF-4FBB-9F9D-F059425F8319}"/>
              </a:ext>
            </a:extLst>
          </p:cNvPr>
          <p:cNvSpPr>
            <a:spLocks noChangeArrowheads="1"/>
          </p:cNvSpPr>
          <p:nvPr/>
        </p:nvSpPr>
        <p:spPr bwMode="auto">
          <a:xfrm>
            <a:off x="2117725" y="4988285"/>
            <a:ext cx="7943850" cy="495300"/>
          </a:xfrm>
          <a:prstGeom prst="rect">
            <a:avLst/>
          </a:prstGeom>
          <a:solidFill>
            <a:srgbClr val="9B9BC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spAutoFit/>
          </a:bodyPr>
          <a:lstStyle>
            <a:lvl1pPr>
              <a:lnSpc>
                <a:spcPct val="90000"/>
              </a:lnSpc>
              <a:spcBef>
                <a:spcPts val="10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400">
                <a:solidFill>
                  <a:srgbClr val="1C1C1C"/>
                </a:solidFill>
                <a:latin typeface="Twinkl" pitchFamily="2" charset="0"/>
                <a:cs typeface="Sassoon Infant Rg" pitchFamily="50" charset="0"/>
              </a:defRPr>
            </a:lvl9pPr>
          </a:lstStyle>
          <a:p>
            <a:pPr algn="ctr">
              <a:lnSpc>
                <a:spcPct val="100000"/>
              </a:lnSpc>
              <a:spcBef>
                <a:spcPct val="0"/>
              </a:spcBef>
              <a:buNone/>
            </a:pPr>
            <a:r>
              <a:rPr lang="en-GB" altLang="en-US" dirty="0"/>
              <a:t>Be aware of our own prejudices and make an effort to change them.</a:t>
            </a:r>
          </a:p>
        </p:txBody>
      </p:sp>
      <p:sp>
        <p:nvSpPr>
          <p:cNvPr id="12" name="Rectangle 11">
            <a:hlinkClick r:id="rId2"/>
            <a:extLst>
              <a:ext uri="{FF2B5EF4-FFF2-40B4-BE49-F238E27FC236}">
                <a16:creationId xmlns:a16="http://schemas.microsoft.com/office/drawing/2014/main" id="{5EFB37A3-F05B-4E01-B9AA-625E849FADFB}"/>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2" name="Rectangle 1">
            <a:extLst>
              <a:ext uri="{FF2B5EF4-FFF2-40B4-BE49-F238E27FC236}">
                <a16:creationId xmlns:a16="http://schemas.microsoft.com/office/drawing/2014/main" id="{2EB27F5F-7093-4959-80A0-FBADEE3B0F82}"/>
              </a:ext>
            </a:extLst>
          </p:cNvPr>
          <p:cNvSpPr/>
          <p:nvPr/>
        </p:nvSpPr>
        <p:spPr>
          <a:xfrm>
            <a:off x="2117725" y="4231829"/>
            <a:ext cx="7943850" cy="646331"/>
          </a:xfrm>
          <a:prstGeom prst="rect">
            <a:avLst/>
          </a:prstGeom>
          <a:solidFill>
            <a:schemeClr val="accent5">
              <a:lumMod val="40000"/>
              <a:lumOff val="60000"/>
            </a:schemeClr>
          </a:solidFill>
        </p:spPr>
        <p:txBody>
          <a:bodyPr wrap="square">
            <a:spAutoFit/>
          </a:bodyPr>
          <a:lstStyle/>
          <a:p>
            <a:pPr algn="ctr"/>
            <a:r>
              <a:rPr lang="en-GB" dirty="0">
                <a:solidFill>
                  <a:srgbClr val="1C1C1C"/>
                </a:solidFill>
                <a:latin typeface="Twinkl"/>
              </a:rPr>
              <a:t>Have conversations about how racial discrimination                                      affects you or your friends.</a:t>
            </a:r>
          </a:p>
        </p:txBody>
      </p:sp>
    </p:spTree>
    <p:extLst>
      <p:ext uri="{BB962C8B-B14F-4D97-AF65-F5344CB8AC3E}">
        <p14:creationId xmlns:p14="http://schemas.microsoft.com/office/powerpoint/2010/main" val="319150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EFCF466-35B2-44FB-A8A2-5C2FB791D544}"/>
              </a:ext>
            </a:extLst>
          </p:cNvPr>
          <p:cNvSpPr>
            <a:spLocks noGrp="1"/>
          </p:cNvSpPr>
          <p:nvPr>
            <p:ph type="title"/>
          </p:nvPr>
        </p:nvSpPr>
        <p:spPr>
          <a:xfrm>
            <a:off x="1981199" y="478895"/>
            <a:ext cx="8220075" cy="1106625"/>
          </a:xfrm>
        </p:spPr>
        <p:txBody>
          <a:bodyPr/>
          <a:lstStyle/>
          <a:p>
            <a:pPr algn="ctr"/>
            <a:r>
              <a:rPr lang="en-GB" sz="3200" dirty="0"/>
              <a:t>What Is Being Done to Tackle                   Racial Discrimination?</a:t>
            </a:r>
          </a:p>
        </p:txBody>
      </p:sp>
      <p:sp>
        <p:nvSpPr>
          <p:cNvPr id="4" name="TextBox 2">
            <a:extLst>
              <a:ext uri="{FF2B5EF4-FFF2-40B4-BE49-F238E27FC236}">
                <a16:creationId xmlns:a16="http://schemas.microsoft.com/office/drawing/2014/main" id="{53081505-863F-4DA8-8B3E-5E7A0D694BEF}"/>
              </a:ext>
            </a:extLst>
          </p:cNvPr>
          <p:cNvSpPr txBox="1">
            <a:spLocks noChangeArrowheads="1"/>
          </p:cNvSpPr>
          <p:nvPr/>
        </p:nvSpPr>
        <p:spPr bwMode="auto">
          <a:xfrm>
            <a:off x="2185988" y="4180656"/>
            <a:ext cx="7710224" cy="1754326"/>
          </a:xfrm>
          <a:prstGeom prst="rect">
            <a:avLst/>
          </a:prstGeom>
          <a:solidFill>
            <a:schemeClr val="accent5">
              <a:lumMod val="40000"/>
              <a:lumOff val="60000"/>
            </a:schemeClr>
          </a:solidFill>
          <a:ln w="12700">
            <a:noFill/>
            <a:miter lim="800000"/>
            <a:headEnd/>
            <a:tailEnd/>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dirty="0"/>
              <a:t>UEFA –  </a:t>
            </a:r>
            <a:r>
              <a:rPr lang="en-US" altLang="en-US" dirty="0"/>
              <a:t>Union of European Football Associations – run a campaign called ‘No to Racism’. This aims to remove racism, intolerance and discrimination in football. They work hard to get the message across                 to the public that there is zero tolerance of racism. They have brought                  in tough penalties for spectators and players who demonstrate                         racist behavior.</a:t>
            </a:r>
            <a:endParaRPr lang="en-GB" altLang="en-US" dirty="0"/>
          </a:p>
        </p:txBody>
      </p:sp>
      <p:sp>
        <p:nvSpPr>
          <p:cNvPr id="5" name="Rectangle 4">
            <a:extLst>
              <a:ext uri="{FF2B5EF4-FFF2-40B4-BE49-F238E27FC236}">
                <a16:creationId xmlns:a16="http://schemas.microsoft.com/office/drawing/2014/main" id="{65761209-3684-4080-810D-E43DFC9CDC94}"/>
              </a:ext>
            </a:extLst>
          </p:cNvPr>
          <p:cNvSpPr/>
          <p:nvPr/>
        </p:nvSpPr>
        <p:spPr>
          <a:xfrm>
            <a:off x="2185987" y="1772542"/>
            <a:ext cx="7710226" cy="369332"/>
          </a:xfrm>
          <a:prstGeom prst="rect">
            <a:avLst/>
          </a:prstGeom>
          <a:noFill/>
          <a:ln w="12700">
            <a:noFill/>
          </a:ln>
        </p:spPr>
        <p:txBody>
          <a:bodyPr wrap="square">
            <a:spAutoFit/>
          </a:bodyPr>
          <a:lstStyle/>
          <a:p>
            <a:r>
              <a:rPr lang="en-GB" dirty="0">
                <a:solidFill>
                  <a:srgbClr val="1C1C1C"/>
                </a:solidFill>
                <a:latin typeface="Twinkl"/>
              </a:rPr>
              <a:t>There are several projects taking place which tackle racial discrimination.</a:t>
            </a:r>
          </a:p>
        </p:txBody>
      </p:sp>
      <p:sp>
        <p:nvSpPr>
          <p:cNvPr id="6" name="Rectangle 5">
            <a:extLst>
              <a:ext uri="{FF2B5EF4-FFF2-40B4-BE49-F238E27FC236}">
                <a16:creationId xmlns:a16="http://schemas.microsoft.com/office/drawing/2014/main" id="{47D25D44-C4BF-47F0-A1A5-50BDC38E03DB}"/>
              </a:ext>
            </a:extLst>
          </p:cNvPr>
          <p:cNvSpPr/>
          <p:nvPr/>
        </p:nvSpPr>
        <p:spPr>
          <a:xfrm>
            <a:off x="2185988" y="2422601"/>
            <a:ext cx="7710225" cy="1477328"/>
          </a:xfrm>
          <a:prstGeom prst="rect">
            <a:avLst/>
          </a:prstGeom>
          <a:solidFill>
            <a:schemeClr val="accent2">
              <a:lumMod val="40000"/>
              <a:lumOff val="60000"/>
            </a:schemeClr>
          </a:solidFill>
          <a:ln w="12700">
            <a:noFill/>
          </a:ln>
        </p:spPr>
        <p:txBody>
          <a:bodyPr wrap="square">
            <a:spAutoFit/>
          </a:bodyPr>
          <a:lstStyle/>
          <a:p>
            <a:r>
              <a:rPr lang="en-GB" dirty="0">
                <a:solidFill>
                  <a:srgbClr val="1C1C1C"/>
                </a:solidFill>
                <a:latin typeface="Twinkl"/>
              </a:rPr>
              <a:t>Show Racism the Red Card is a charity which leads the way in educating children about anti-racism. They provide workshops in schools with                   ex-professional footballers to help children learn about the causes and consequences of racism. They also lead training sessions to give teachers ideas about how to help their classes learn about anti-racism. </a:t>
            </a:r>
          </a:p>
        </p:txBody>
      </p:sp>
      <p:sp>
        <p:nvSpPr>
          <p:cNvPr id="7" name="Rectangle 6">
            <a:hlinkClick r:id="rId2"/>
            <a:extLst>
              <a:ext uri="{FF2B5EF4-FFF2-40B4-BE49-F238E27FC236}">
                <a16:creationId xmlns:a16="http://schemas.microsoft.com/office/drawing/2014/main" id="{35E9D5D5-FDF5-4F75-BA0D-73E5D4DED243}"/>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357357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18A443-5BE3-4646-B947-5C54DABAA0E9}"/>
              </a:ext>
            </a:extLst>
          </p:cNvPr>
          <p:cNvSpPr>
            <a:spLocks noGrp="1"/>
          </p:cNvSpPr>
          <p:nvPr>
            <p:ph type="title"/>
          </p:nvPr>
        </p:nvSpPr>
        <p:spPr>
          <a:xfrm>
            <a:off x="1981199" y="478895"/>
            <a:ext cx="8220075" cy="1106625"/>
          </a:xfrm>
        </p:spPr>
        <p:txBody>
          <a:bodyPr/>
          <a:lstStyle/>
          <a:p>
            <a:pPr algn="ctr"/>
            <a:r>
              <a:rPr lang="en-GB" sz="3200" dirty="0"/>
              <a:t>What Is Being Done to Tackle                   Racial Discrimination?</a:t>
            </a:r>
          </a:p>
        </p:txBody>
      </p:sp>
      <p:grpSp>
        <p:nvGrpSpPr>
          <p:cNvPr id="8" name="Group 7">
            <a:extLst>
              <a:ext uri="{FF2B5EF4-FFF2-40B4-BE49-F238E27FC236}">
                <a16:creationId xmlns:a16="http://schemas.microsoft.com/office/drawing/2014/main" id="{438BC881-5A81-4B53-9085-63D44C6E7C1F}"/>
              </a:ext>
            </a:extLst>
          </p:cNvPr>
          <p:cNvGrpSpPr/>
          <p:nvPr/>
        </p:nvGrpSpPr>
        <p:grpSpPr>
          <a:xfrm>
            <a:off x="1970269" y="2324334"/>
            <a:ext cx="8253282" cy="735620"/>
            <a:chOff x="440420" y="2328292"/>
            <a:chExt cx="8253282" cy="735620"/>
          </a:xfrm>
        </p:grpSpPr>
        <p:sp>
          <p:nvSpPr>
            <p:cNvPr id="7" name="Rectangle 6">
              <a:extLst>
                <a:ext uri="{FF2B5EF4-FFF2-40B4-BE49-F238E27FC236}">
                  <a16:creationId xmlns:a16="http://schemas.microsoft.com/office/drawing/2014/main" id="{AB24733C-96F6-4D91-B462-5A327DF5E28D}"/>
                </a:ext>
              </a:extLst>
            </p:cNvPr>
            <p:cNvSpPr/>
            <p:nvPr/>
          </p:nvSpPr>
          <p:spPr>
            <a:xfrm>
              <a:off x="440420" y="2328292"/>
              <a:ext cx="8253282" cy="7356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4" name="Rectangle 3">
              <a:extLst>
                <a:ext uri="{FF2B5EF4-FFF2-40B4-BE49-F238E27FC236}">
                  <a16:creationId xmlns:a16="http://schemas.microsoft.com/office/drawing/2014/main" id="{ABD9A000-A535-47FD-A2B1-76B026D249F6}"/>
                </a:ext>
              </a:extLst>
            </p:cNvPr>
            <p:cNvSpPr/>
            <p:nvPr/>
          </p:nvSpPr>
          <p:spPr>
            <a:xfrm>
              <a:off x="775981" y="2384025"/>
              <a:ext cx="7814346" cy="646331"/>
            </a:xfrm>
            <a:prstGeom prst="rect">
              <a:avLst/>
            </a:prstGeom>
          </p:spPr>
          <p:txBody>
            <a:bodyPr wrap="square">
              <a:spAutoFit/>
            </a:bodyPr>
            <a:lstStyle/>
            <a:p>
              <a:pPr>
                <a:defRPr/>
              </a:pPr>
              <a:r>
                <a:rPr lang="en-GB" dirty="0">
                  <a:solidFill>
                    <a:srgbClr val="1C1C1C"/>
                  </a:solidFill>
                  <a:latin typeface="Twinkl"/>
                </a:rPr>
                <a:t>‘A</a:t>
              </a:r>
              <a:r>
                <a:rPr lang="en-US" dirty="0" err="1">
                  <a:solidFill>
                    <a:srgbClr val="1C1C1C"/>
                  </a:solidFill>
                  <a:latin typeface="Twinkl"/>
                </a:rPr>
                <a:t>ll</a:t>
              </a:r>
              <a:r>
                <a:rPr lang="en-US" dirty="0">
                  <a:solidFill>
                    <a:srgbClr val="1C1C1C"/>
                  </a:solidFill>
                  <a:latin typeface="Twinkl"/>
                </a:rPr>
                <a:t> workers within an </a:t>
              </a:r>
              <a:r>
                <a:rPr lang="en-US" dirty="0" err="1">
                  <a:solidFill>
                    <a:srgbClr val="1C1C1C"/>
                  </a:solidFill>
                  <a:latin typeface="Twinkl"/>
                </a:rPr>
                <a:t>organisation</a:t>
              </a:r>
              <a:r>
                <a:rPr lang="en-US" dirty="0">
                  <a:solidFill>
                    <a:srgbClr val="1C1C1C"/>
                  </a:solidFill>
                  <a:latin typeface="Twinkl"/>
                </a:rPr>
                <a:t> should be entitled to and have access to all of the organization’s facilities at every stage of employment.’</a:t>
              </a:r>
            </a:p>
          </p:txBody>
        </p:sp>
      </p:grpSp>
      <p:sp>
        <p:nvSpPr>
          <p:cNvPr id="5" name="Rectangle 4">
            <a:extLst>
              <a:ext uri="{FF2B5EF4-FFF2-40B4-BE49-F238E27FC236}">
                <a16:creationId xmlns:a16="http://schemas.microsoft.com/office/drawing/2014/main" id="{11D4E369-8A64-45C7-92EA-EBCC06ABA68D}"/>
              </a:ext>
            </a:extLst>
          </p:cNvPr>
          <p:cNvSpPr/>
          <p:nvPr/>
        </p:nvSpPr>
        <p:spPr>
          <a:xfrm>
            <a:off x="2244882" y="3177804"/>
            <a:ext cx="7354810" cy="2308324"/>
          </a:xfrm>
          <a:prstGeom prst="rect">
            <a:avLst/>
          </a:prstGeom>
        </p:spPr>
        <p:txBody>
          <a:bodyPr wrap="square">
            <a:spAutoFit/>
          </a:bodyPr>
          <a:lstStyle/>
          <a:p>
            <a:pPr>
              <a:defRPr/>
            </a:pPr>
            <a:r>
              <a:rPr lang="en-US" dirty="0">
                <a:solidFill>
                  <a:srgbClr val="1C1C1C"/>
                </a:solidFill>
                <a:latin typeface="Twinkl"/>
              </a:rPr>
              <a:t>This means that all people who work within an </a:t>
            </a:r>
            <a:r>
              <a:rPr lang="en-US" dirty="0" err="1">
                <a:solidFill>
                  <a:srgbClr val="1C1C1C"/>
                </a:solidFill>
                <a:latin typeface="Twinkl"/>
              </a:rPr>
              <a:t>organisation</a:t>
            </a:r>
            <a:r>
              <a:rPr lang="en-US" dirty="0">
                <a:solidFill>
                  <a:srgbClr val="1C1C1C"/>
                </a:solidFill>
                <a:latin typeface="Twinkl"/>
              </a:rPr>
              <a:t> should expect to be treated fairly and given the same equal opportunities as everyone else. They will have: </a:t>
            </a:r>
          </a:p>
          <a:p>
            <a:pPr marL="285750" indent="-285750">
              <a:buFont typeface="Arial" panose="020B0604020202020204" pitchFamily="34" charset="0"/>
              <a:buChar char="•"/>
              <a:defRPr/>
            </a:pPr>
            <a:r>
              <a:rPr lang="en-US" dirty="0">
                <a:solidFill>
                  <a:srgbClr val="1C1C1C"/>
                </a:solidFill>
                <a:latin typeface="Twinkl"/>
              </a:rPr>
              <a:t>an equal chance to apply and be selected for jobs;</a:t>
            </a:r>
          </a:p>
          <a:p>
            <a:pPr marL="285750" indent="-285750">
              <a:buFont typeface="Arial" panose="020B0604020202020204" pitchFamily="34" charset="0"/>
              <a:buChar char="•"/>
              <a:defRPr/>
            </a:pPr>
            <a:r>
              <a:rPr lang="en-US" dirty="0">
                <a:solidFill>
                  <a:srgbClr val="1C1C1C"/>
                </a:solidFill>
                <a:latin typeface="Twinkl"/>
              </a:rPr>
              <a:t>an equal chance to be trained and promoted while employed with the </a:t>
            </a:r>
            <a:r>
              <a:rPr lang="en-US" dirty="0" err="1">
                <a:solidFill>
                  <a:srgbClr val="1C1C1C"/>
                </a:solidFill>
                <a:latin typeface="Twinkl"/>
              </a:rPr>
              <a:t>organisation</a:t>
            </a:r>
            <a:r>
              <a:rPr lang="en-US" dirty="0">
                <a:solidFill>
                  <a:srgbClr val="1C1C1C"/>
                </a:solidFill>
                <a:latin typeface="Twinkl"/>
              </a:rPr>
              <a:t>;</a:t>
            </a:r>
          </a:p>
          <a:p>
            <a:pPr marL="285750" indent="-285750">
              <a:buFont typeface="Arial" panose="020B0604020202020204" pitchFamily="34" charset="0"/>
              <a:buChar char="•"/>
              <a:defRPr/>
            </a:pPr>
            <a:r>
              <a:rPr lang="en-US" dirty="0">
                <a:solidFill>
                  <a:srgbClr val="1C1C1C"/>
                </a:solidFill>
                <a:latin typeface="Twinkl"/>
              </a:rPr>
              <a:t>an equal chance to have their employment come to an end equally and fairly.</a:t>
            </a:r>
          </a:p>
        </p:txBody>
      </p:sp>
      <p:sp>
        <p:nvSpPr>
          <p:cNvPr id="6" name="Rectangle 5">
            <a:extLst>
              <a:ext uri="{FF2B5EF4-FFF2-40B4-BE49-F238E27FC236}">
                <a16:creationId xmlns:a16="http://schemas.microsoft.com/office/drawing/2014/main" id="{50E60783-BB00-4A09-AA1E-72DB53449AED}"/>
              </a:ext>
            </a:extLst>
          </p:cNvPr>
          <p:cNvSpPr/>
          <p:nvPr/>
        </p:nvSpPr>
        <p:spPr>
          <a:xfrm>
            <a:off x="2244883" y="1585520"/>
            <a:ext cx="7692705" cy="646331"/>
          </a:xfrm>
          <a:prstGeom prst="rect">
            <a:avLst/>
          </a:prstGeom>
        </p:spPr>
        <p:txBody>
          <a:bodyPr wrap="square">
            <a:spAutoFit/>
          </a:bodyPr>
          <a:lstStyle/>
          <a:p>
            <a:r>
              <a:rPr lang="en-GB" dirty="0">
                <a:solidFill>
                  <a:srgbClr val="1C1C1C"/>
                </a:solidFill>
                <a:latin typeface="Twinkl"/>
              </a:rPr>
              <a:t>In 2010, The Equality Act came into force. This is a legal policy which ensures that:</a:t>
            </a:r>
          </a:p>
        </p:txBody>
      </p:sp>
      <p:grpSp>
        <p:nvGrpSpPr>
          <p:cNvPr id="11" name="Group 10">
            <a:extLst>
              <a:ext uri="{FF2B5EF4-FFF2-40B4-BE49-F238E27FC236}">
                <a16:creationId xmlns:a16="http://schemas.microsoft.com/office/drawing/2014/main" id="{C05015AE-3191-45F3-9AA0-3A98FD2A8454}"/>
              </a:ext>
            </a:extLst>
          </p:cNvPr>
          <p:cNvGrpSpPr/>
          <p:nvPr/>
        </p:nvGrpSpPr>
        <p:grpSpPr>
          <a:xfrm>
            <a:off x="1964593" y="5676403"/>
            <a:ext cx="8253282" cy="470897"/>
            <a:chOff x="440593" y="5676402"/>
            <a:chExt cx="8253282" cy="470897"/>
          </a:xfrm>
        </p:grpSpPr>
        <p:sp>
          <p:nvSpPr>
            <p:cNvPr id="10" name="Rectangle 9">
              <a:extLst>
                <a:ext uri="{FF2B5EF4-FFF2-40B4-BE49-F238E27FC236}">
                  <a16:creationId xmlns:a16="http://schemas.microsoft.com/office/drawing/2014/main" id="{D0BFD931-F7F0-4AA5-A99D-01F2BA54029B}"/>
                </a:ext>
              </a:extLst>
            </p:cNvPr>
            <p:cNvSpPr/>
            <p:nvPr/>
          </p:nvSpPr>
          <p:spPr>
            <a:xfrm>
              <a:off x="440593" y="5676402"/>
              <a:ext cx="8253282" cy="4708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9" name="Rectangle 8">
              <a:extLst>
                <a:ext uri="{FF2B5EF4-FFF2-40B4-BE49-F238E27FC236}">
                  <a16:creationId xmlns:a16="http://schemas.microsoft.com/office/drawing/2014/main" id="{7D2F8BA9-8F92-4190-ABCA-64F22A6C5586}"/>
                </a:ext>
              </a:extLst>
            </p:cNvPr>
            <p:cNvSpPr/>
            <p:nvPr/>
          </p:nvSpPr>
          <p:spPr>
            <a:xfrm>
              <a:off x="909873" y="5721983"/>
              <a:ext cx="7328780" cy="369332"/>
            </a:xfrm>
            <a:prstGeom prst="rect">
              <a:avLst/>
            </a:prstGeom>
          </p:spPr>
          <p:txBody>
            <a:bodyPr wrap="square">
              <a:spAutoFit/>
            </a:bodyPr>
            <a:lstStyle/>
            <a:p>
              <a:pPr algn="ctr"/>
              <a:r>
                <a:rPr lang="en-GB" dirty="0">
                  <a:solidFill>
                    <a:srgbClr val="1C1C1C"/>
                  </a:solidFill>
                  <a:latin typeface="Twinkl"/>
                </a:rPr>
                <a:t>All organisations have to legally agree to this policy. </a:t>
              </a:r>
            </a:p>
          </p:txBody>
        </p:sp>
      </p:grpSp>
      <p:sp>
        <p:nvSpPr>
          <p:cNvPr id="12" name="Rectangle 11">
            <a:hlinkClick r:id="rId2"/>
            <a:extLst>
              <a:ext uri="{FF2B5EF4-FFF2-40B4-BE49-F238E27FC236}">
                <a16:creationId xmlns:a16="http://schemas.microsoft.com/office/drawing/2014/main" id="{6848D555-ADCF-4568-A1E3-D13DF5BC7225}"/>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47495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71C6B54-E571-4677-AC04-01C34F357786}"/>
              </a:ext>
            </a:extLst>
          </p:cNvPr>
          <p:cNvGrpSpPr/>
          <p:nvPr/>
        </p:nvGrpSpPr>
        <p:grpSpPr>
          <a:xfrm>
            <a:off x="1971868" y="4371198"/>
            <a:ext cx="8238732" cy="796595"/>
            <a:chOff x="447868" y="4316426"/>
            <a:chExt cx="8238732" cy="796595"/>
          </a:xfrm>
        </p:grpSpPr>
        <p:sp>
          <p:nvSpPr>
            <p:cNvPr id="12" name="Rectangle 11">
              <a:extLst>
                <a:ext uri="{FF2B5EF4-FFF2-40B4-BE49-F238E27FC236}">
                  <a16:creationId xmlns:a16="http://schemas.microsoft.com/office/drawing/2014/main" id="{1C9013E9-3075-4FC7-9AF1-5DA54FE293C6}"/>
                </a:ext>
              </a:extLst>
            </p:cNvPr>
            <p:cNvSpPr/>
            <p:nvPr/>
          </p:nvSpPr>
          <p:spPr>
            <a:xfrm>
              <a:off x="447868" y="4316426"/>
              <a:ext cx="8238732" cy="79659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9" name="Rectangle 8">
              <a:extLst>
                <a:ext uri="{FF2B5EF4-FFF2-40B4-BE49-F238E27FC236}">
                  <a16:creationId xmlns:a16="http://schemas.microsoft.com/office/drawing/2014/main" id="{372C6B78-FC5D-43C6-896D-B733873B5878}"/>
                </a:ext>
              </a:extLst>
            </p:cNvPr>
            <p:cNvSpPr/>
            <p:nvPr/>
          </p:nvSpPr>
          <p:spPr>
            <a:xfrm>
              <a:off x="787960" y="4404464"/>
              <a:ext cx="4091382" cy="646331"/>
            </a:xfrm>
            <a:prstGeom prst="rect">
              <a:avLst/>
            </a:prstGeom>
          </p:spPr>
          <p:txBody>
            <a:bodyPr wrap="square">
              <a:spAutoFit/>
            </a:bodyPr>
            <a:lstStyle/>
            <a:p>
              <a:pPr>
                <a:spcBef>
                  <a:spcPct val="0"/>
                </a:spcBef>
                <a:defRPr/>
              </a:pPr>
              <a:r>
                <a:rPr lang="en-GB" altLang="en-US" dirty="0">
                  <a:solidFill>
                    <a:srgbClr val="1C1C1C"/>
                  </a:solidFill>
                  <a:latin typeface="Twinkl"/>
                </a:rPr>
                <a:t>Make sure that when you talk about race you are using the right words.</a:t>
              </a:r>
            </a:p>
          </p:txBody>
        </p:sp>
      </p:grpSp>
      <p:sp>
        <p:nvSpPr>
          <p:cNvPr id="2" name="Title 1">
            <a:extLst>
              <a:ext uri="{FF2B5EF4-FFF2-40B4-BE49-F238E27FC236}">
                <a16:creationId xmlns:a16="http://schemas.microsoft.com/office/drawing/2014/main" id="{B7E7060A-689F-471F-8431-A427CAB93E9A}"/>
              </a:ext>
            </a:extLst>
          </p:cNvPr>
          <p:cNvSpPr>
            <a:spLocks noGrp="1"/>
          </p:cNvSpPr>
          <p:nvPr>
            <p:ph type="title"/>
          </p:nvPr>
        </p:nvSpPr>
        <p:spPr>
          <a:xfrm>
            <a:off x="1981199" y="478895"/>
            <a:ext cx="8220075" cy="1132622"/>
          </a:xfrm>
        </p:spPr>
        <p:txBody>
          <a:bodyPr/>
          <a:lstStyle/>
          <a:p>
            <a:pPr algn="ctr"/>
            <a:r>
              <a:rPr lang="en-GB" sz="3600" dirty="0"/>
              <a:t>What Does It Mean to Be            Race Conscious?</a:t>
            </a:r>
          </a:p>
        </p:txBody>
      </p:sp>
      <p:grpSp>
        <p:nvGrpSpPr>
          <p:cNvPr id="16" name="Group 15">
            <a:extLst>
              <a:ext uri="{FF2B5EF4-FFF2-40B4-BE49-F238E27FC236}">
                <a16:creationId xmlns:a16="http://schemas.microsoft.com/office/drawing/2014/main" id="{D8A78D63-4BC1-4A47-B4EF-FC8F036B8165}"/>
              </a:ext>
            </a:extLst>
          </p:cNvPr>
          <p:cNvGrpSpPr/>
          <p:nvPr/>
        </p:nvGrpSpPr>
        <p:grpSpPr>
          <a:xfrm>
            <a:off x="1972145" y="2368875"/>
            <a:ext cx="8229129" cy="646330"/>
            <a:chOff x="448144" y="2368875"/>
            <a:chExt cx="8229129" cy="646330"/>
          </a:xfrm>
        </p:grpSpPr>
        <p:sp>
          <p:nvSpPr>
            <p:cNvPr id="10" name="Rectangle 9">
              <a:extLst>
                <a:ext uri="{FF2B5EF4-FFF2-40B4-BE49-F238E27FC236}">
                  <a16:creationId xmlns:a16="http://schemas.microsoft.com/office/drawing/2014/main" id="{F24E6D0F-C451-41AD-A53B-CA1DD2825D4B}"/>
                </a:ext>
              </a:extLst>
            </p:cNvPr>
            <p:cNvSpPr/>
            <p:nvPr/>
          </p:nvSpPr>
          <p:spPr>
            <a:xfrm>
              <a:off x="448144" y="2368875"/>
              <a:ext cx="8229129" cy="64633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3" name="Rectangle 2">
              <a:extLst>
                <a:ext uri="{FF2B5EF4-FFF2-40B4-BE49-F238E27FC236}">
                  <a16:creationId xmlns:a16="http://schemas.microsoft.com/office/drawing/2014/main" id="{86867AC1-62AD-454C-8A41-5F5327CEDED1}"/>
                </a:ext>
              </a:extLst>
            </p:cNvPr>
            <p:cNvSpPr>
              <a:spLocks noChangeArrowheads="1"/>
            </p:cNvSpPr>
            <p:nvPr/>
          </p:nvSpPr>
          <p:spPr bwMode="auto">
            <a:xfrm>
              <a:off x="778907" y="2507374"/>
              <a:ext cx="7727530" cy="3693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defRPr/>
              </a:pPr>
              <a:r>
                <a:rPr lang="en-GB" altLang="en-US" dirty="0"/>
                <a:t>Talk to your friends and family about race and racial inequality.</a:t>
              </a:r>
            </a:p>
          </p:txBody>
        </p:sp>
      </p:grpSp>
      <p:sp>
        <p:nvSpPr>
          <p:cNvPr id="6" name="Rectangle 5">
            <a:extLst>
              <a:ext uri="{FF2B5EF4-FFF2-40B4-BE49-F238E27FC236}">
                <a16:creationId xmlns:a16="http://schemas.microsoft.com/office/drawing/2014/main" id="{24F8DE53-6369-4621-B9FF-BE649936BD6A}"/>
              </a:ext>
            </a:extLst>
          </p:cNvPr>
          <p:cNvSpPr/>
          <p:nvPr/>
        </p:nvSpPr>
        <p:spPr>
          <a:xfrm>
            <a:off x="2289017" y="1663317"/>
            <a:ext cx="7604437" cy="646331"/>
          </a:xfrm>
          <a:prstGeom prst="rect">
            <a:avLst/>
          </a:prstGeom>
        </p:spPr>
        <p:txBody>
          <a:bodyPr wrap="square">
            <a:spAutoFit/>
          </a:bodyPr>
          <a:lstStyle/>
          <a:p>
            <a:pPr>
              <a:spcBef>
                <a:spcPct val="0"/>
              </a:spcBef>
              <a:defRPr/>
            </a:pPr>
            <a:r>
              <a:rPr lang="en-GB" altLang="en-US" dirty="0">
                <a:solidFill>
                  <a:srgbClr val="1C1C1C"/>
                </a:solidFill>
                <a:latin typeface="Twinkl"/>
              </a:rPr>
              <a:t>Being race conscious is a way to make sure everyone is treated equally. </a:t>
            </a:r>
          </a:p>
          <a:p>
            <a:pPr>
              <a:spcBef>
                <a:spcPct val="0"/>
              </a:spcBef>
              <a:defRPr/>
            </a:pPr>
            <a:r>
              <a:rPr lang="en-GB" altLang="en-US" dirty="0">
                <a:solidFill>
                  <a:srgbClr val="1C1C1C"/>
                </a:solidFill>
                <a:latin typeface="Twinkl"/>
              </a:rPr>
              <a:t>How can we be race conscious?</a:t>
            </a:r>
          </a:p>
        </p:txBody>
      </p:sp>
      <p:grpSp>
        <p:nvGrpSpPr>
          <p:cNvPr id="17" name="Group 16">
            <a:extLst>
              <a:ext uri="{FF2B5EF4-FFF2-40B4-BE49-F238E27FC236}">
                <a16:creationId xmlns:a16="http://schemas.microsoft.com/office/drawing/2014/main" id="{980CDE15-2EE7-462C-8EA3-7BEA6E44E46C}"/>
              </a:ext>
            </a:extLst>
          </p:cNvPr>
          <p:cNvGrpSpPr/>
          <p:nvPr/>
        </p:nvGrpSpPr>
        <p:grpSpPr>
          <a:xfrm>
            <a:off x="1962541" y="3129109"/>
            <a:ext cx="8238732" cy="1128184"/>
            <a:chOff x="438541" y="3129109"/>
            <a:chExt cx="8238732" cy="1128184"/>
          </a:xfrm>
        </p:grpSpPr>
        <p:sp>
          <p:nvSpPr>
            <p:cNvPr id="11" name="Rectangle 10">
              <a:extLst>
                <a:ext uri="{FF2B5EF4-FFF2-40B4-BE49-F238E27FC236}">
                  <a16:creationId xmlns:a16="http://schemas.microsoft.com/office/drawing/2014/main" id="{4BE07A4E-A8E0-4955-88C5-91E83CCC6A55}"/>
                </a:ext>
              </a:extLst>
            </p:cNvPr>
            <p:cNvSpPr/>
            <p:nvPr/>
          </p:nvSpPr>
          <p:spPr>
            <a:xfrm>
              <a:off x="438541" y="3129109"/>
              <a:ext cx="8238732" cy="11281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7" name="Rectangle 6">
              <a:extLst>
                <a:ext uri="{FF2B5EF4-FFF2-40B4-BE49-F238E27FC236}">
                  <a16:creationId xmlns:a16="http://schemas.microsoft.com/office/drawing/2014/main" id="{0BBE1EC8-9B49-4A48-9A89-176CD90C6FCE}"/>
                </a:ext>
              </a:extLst>
            </p:cNvPr>
            <p:cNvSpPr/>
            <p:nvPr/>
          </p:nvSpPr>
          <p:spPr>
            <a:xfrm>
              <a:off x="787961" y="3203262"/>
              <a:ext cx="4979096" cy="923330"/>
            </a:xfrm>
            <a:prstGeom prst="rect">
              <a:avLst/>
            </a:prstGeom>
          </p:spPr>
          <p:txBody>
            <a:bodyPr wrap="square">
              <a:spAutoFit/>
            </a:bodyPr>
            <a:lstStyle/>
            <a:p>
              <a:pPr>
                <a:spcBef>
                  <a:spcPct val="0"/>
                </a:spcBef>
                <a:defRPr/>
              </a:pPr>
              <a:r>
                <a:rPr lang="en-GB" altLang="en-US" dirty="0">
                  <a:solidFill>
                    <a:srgbClr val="1C1C1C"/>
                  </a:solidFill>
                  <a:latin typeface="Twinkl"/>
                </a:rPr>
                <a:t>Be aware of racism, where it occurs, how people speak to and about others and how they treat them depending on their race.</a:t>
              </a:r>
            </a:p>
          </p:txBody>
        </p:sp>
      </p:grpSp>
      <p:grpSp>
        <p:nvGrpSpPr>
          <p:cNvPr id="15" name="Group 14">
            <a:extLst>
              <a:ext uri="{FF2B5EF4-FFF2-40B4-BE49-F238E27FC236}">
                <a16:creationId xmlns:a16="http://schemas.microsoft.com/office/drawing/2014/main" id="{A60271FB-D5DE-487C-BE0C-59BE32CC2E2B}"/>
              </a:ext>
            </a:extLst>
          </p:cNvPr>
          <p:cNvGrpSpPr/>
          <p:nvPr/>
        </p:nvGrpSpPr>
        <p:grpSpPr>
          <a:xfrm>
            <a:off x="1971868" y="5281696"/>
            <a:ext cx="8238732" cy="796594"/>
            <a:chOff x="447868" y="5281696"/>
            <a:chExt cx="8238732" cy="796594"/>
          </a:xfrm>
        </p:grpSpPr>
        <p:sp>
          <p:nvSpPr>
            <p:cNvPr id="14" name="Rectangle 13">
              <a:extLst>
                <a:ext uri="{FF2B5EF4-FFF2-40B4-BE49-F238E27FC236}">
                  <a16:creationId xmlns:a16="http://schemas.microsoft.com/office/drawing/2014/main" id="{4D23AE64-0152-4F5A-AD49-8C144A7A3118}"/>
                </a:ext>
              </a:extLst>
            </p:cNvPr>
            <p:cNvSpPr/>
            <p:nvPr/>
          </p:nvSpPr>
          <p:spPr>
            <a:xfrm>
              <a:off x="447868" y="5281696"/>
              <a:ext cx="8238732" cy="7965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8" name="Rectangle 7">
              <a:extLst>
                <a:ext uri="{FF2B5EF4-FFF2-40B4-BE49-F238E27FC236}">
                  <a16:creationId xmlns:a16="http://schemas.microsoft.com/office/drawing/2014/main" id="{C659B2D8-98C3-408B-BB04-B9E5C19F03E4}"/>
                </a:ext>
              </a:extLst>
            </p:cNvPr>
            <p:cNvSpPr/>
            <p:nvPr/>
          </p:nvSpPr>
          <p:spPr>
            <a:xfrm>
              <a:off x="787960" y="5350782"/>
              <a:ext cx="3751290" cy="646331"/>
            </a:xfrm>
            <a:prstGeom prst="rect">
              <a:avLst/>
            </a:prstGeom>
          </p:spPr>
          <p:txBody>
            <a:bodyPr wrap="square">
              <a:spAutoFit/>
            </a:bodyPr>
            <a:lstStyle/>
            <a:p>
              <a:pPr>
                <a:spcBef>
                  <a:spcPct val="0"/>
                </a:spcBef>
                <a:defRPr/>
              </a:pPr>
              <a:r>
                <a:rPr lang="en-GB" altLang="en-US" dirty="0">
                  <a:solidFill>
                    <a:srgbClr val="1C1C1C"/>
                  </a:solidFill>
                  <a:latin typeface="Twinkl"/>
                </a:rPr>
                <a:t>Research all of your facts carefully to make sure they are true.</a:t>
              </a:r>
            </a:p>
          </p:txBody>
        </p:sp>
      </p:grpSp>
      <p:pic>
        <p:nvPicPr>
          <p:cNvPr id="5" name="Picture 4">
            <a:extLst>
              <a:ext uri="{FF2B5EF4-FFF2-40B4-BE49-F238E27FC236}">
                <a16:creationId xmlns:a16="http://schemas.microsoft.com/office/drawing/2014/main" id="{5DE92233-B44F-4E31-ACF2-321B03333A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1234" y="3374991"/>
            <a:ext cx="4091382" cy="2950105"/>
          </a:xfrm>
          <a:prstGeom prst="rect">
            <a:avLst/>
          </a:prstGeom>
        </p:spPr>
      </p:pic>
      <p:sp>
        <p:nvSpPr>
          <p:cNvPr id="18" name="Rectangle 17">
            <a:hlinkClick r:id="rId3"/>
            <a:extLst>
              <a:ext uri="{FF2B5EF4-FFF2-40B4-BE49-F238E27FC236}">
                <a16:creationId xmlns:a16="http://schemas.microsoft.com/office/drawing/2014/main" id="{957FBADD-61A5-419A-BDD2-9599934BCEA4}"/>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224870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8799-A8CA-4FB3-B748-AE303B42D3E4}"/>
              </a:ext>
            </a:extLst>
          </p:cNvPr>
          <p:cNvSpPr>
            <a:spLocks noGrp="1"/>
          </p:cNvSpPr>
          <p:nvPr>
            <p:ph type="title"/>
          </p:nvPr>
        </p:nvSpPr>
        <p:spPr/>
        <p:txBody>
          <a:bodyPr/>
          <a:lstStyle/>
          <a:p>
            <a:pPr algn="ctr"/>
            <a:r>
              <a:rPr lang="en-GB" sz="3200" dirty="0"/>
              <a:t>People Who Have Fought </a:t>
            </a:r>
            <a:br>
              <a:rPr lang="en-GB" sz="3200" dirty="0"/>
            </a:br>
            <a:r>
              <a:rPr lang="en-GB" sz="3200" dirty="0"/>
              <a:t>Against Racial Discrimination</a:t>
            </a:r>
          </a:p>
        </p:txBody>
      </p:sp>
      <p:sp>
        <p:nvSpPr>
          <p:cNvPr id="5" name="Rectangle 4">
            <a:extLst>
              <a:ext uri="{FF2B5EF4-FFF2-40B4-BE49-F238E27FC236}">
                <a16:creationId xmlns:a16="http://schemas.microsoft.com/office/drawing/2014/main" id="{01BF9072-CF3A-4707-94A9-BE446C36FB78}"/>
              </a:ext>
            </a:extLst>
          </p:cNvPr>
          <p:cNvSpPr/>
          <p:nvPr/>
        </p:nvSpPr>
        <p:spPr>
          <a:xfrm>
            <a:off x="2068120" y="3604040"/>
            <a:ext cx="5500453" cy="1477328"/>
          </a:xfrm>
          <a:prstGeom prst="rect">
            <a:avLst/>
          </a:prstGeom>
          <a:solidFill>
            <a:schemeClr val="accent4">
              <a:lumMod val="40000"/>
              <a:lumOff val="60000"/>
            </a:schemeClr>
          </a:solidFill>
          <a:ln w="12700">
            <a:noFill/>
          </a:ln>
        </p:spPr>
        <p:txBody>
          <a:bodyPr wrap="square">
            <a:spAutoFit/>
          </a:bodyPr>
          <a:lstStyle/>
          <a:p>
            <a:pPr>
              <a:spcBef>
                <a:spcPct val="0"/>
              </a:spcBef>
            </a:pPr>
            <a:r>
              <a:rPr lang="en-GB" altLang="en-US" dirty="0">
                <a:solidFill>
                  <a:srgbClr val="1C1C1C"/>
                </a:solidFill>
                <a:latin typeface="Twinkl"/>
              </a:rPr>
              <a:t>Nelson Mandela joined a group called the ‘African National Congress’ (ANC) and spent a lot of time trying to end apartheid. He was arrested and put in prison for 27 years. In 1988, the government ended apartheid and he was released from prison in 1990. </a:t>
            </a:r>
          </a:p>
        </p:txBody>
      </p:sp>
      <p:sp>
        <p:nvSpPr>
          <p:cNvPr id="6" name="Rectangle 5">
            <a:extLst>
              <a:ext uri="{FF2B5EF4-FFF2-40B4-BE49-F238E27FC236}">
                <a16:creationId xmlns:a16="http://schemas.microsoft.com/office/drawing/2014/main" id="{22F45990-4BBD-410A-91E6-737AE0AD46CA}"/>
              </a:ext>
            </a:extLst>
          </p:cNvPr>
          <p:cNvSpPr/>
          <p:nvPr/>
        </p:nvSpPr>
        <p:spPr>
          <a:xfrm>
            <a:off x="2068119" y="5117582"/>
            <a:ext cx="5500452" cy="1200329"/>
          </a:xfrm>
          <a:prstGeom prst="rect">
            <a:avLst/>
          </a:prstGeom>
        </p:spPr>
        <p:txBody>
          <a:bodyPr wrap="square">
            <a:spAutoFit/>
          </a:bodyPr>
          <a:lstStyle/>
          <a:p>
            <a:pPr>
              <a:spcBef>
                <a:spcPct val="0"/>
              </a:spcBef>
            </a:pPr>
            <a:r>
              <a:rPr lang="en-GB" altLang="en-US" dirty="0">
                <a:solidFill>
                  <a:srgbClr val="1C1C1C"/>
                </a:solidFill>
                <a:latin typeface="Twinkl"/>
              </a:rPr>
              <a:t>He went on to become the leader of the ANC and the first Black South African President. </a:t>
            </a:r>
            <a:r>
              <a:rPr lang="en-GB" dirty="0">
                <a:solidFill>
                  <a:srgbClr val="1C1C1C"/>
                </a:solidFill>
                <a:latin typeface="Twinkl"/>
              </a:rPr>
              <a:t>Nelson Mandela has been widely</a:t>
            </a:r>
            <a:r>
              <a:rPr lang="en-GB" altLang="en-US" dirty="0">
                <a:solidFill>
                  <a:srgbClr val="1C1C1C"/>
                </a:solidFill>
                <a:latin typeface="Twinkl"/>
              </a:rPr>
              <a:t> respected for fighting racial inequality and for bringing people together. </a:t>
            </a:r>
          </a:p>
        </p:txBody>
      </p:sp>
      <p:pic>
        <p:nvPicPr>
          <p:cNvPr id="8" name="Picture 7">
            <a:extLst>
              <a:ext uri="{FF2B5EF4-FFF2-40B4-BE49-F238E27FC236}">
                <a16:creationId xmlns:a16="http://schemas.microsoft.com/office/drawing/2014/main" id="{40A51990-9668-4162-ABA6-39826A293A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668161" y="3892492"/>
            <a:ext cx="3542164" cy="2504719"/>
          </a:xfrm>
          <a:prstGeom prst="roundRect">
            <a:avLst>
              <a:gd name="adj" fmla="val 5546"/>
            </a:avLst>
          </a:prstGeom>
        </p:spPr>
      </p:pic>
      <p:grpSp>
        <p:nvGrpSpPr>
          <p:cNvPr id="10" name="Group 9">
            <a:extLst>
              <a:ext uri="{FF2B5EF4-FFF2-40B4-BE49-F238E27FC236}">
                <a16:creationId xmlns:a16="http://schemas.microsoft.com/office/drawing/2014/main" id="{731C0440-40D0-4F39-92A9-36B9CB94326F}"/>
              </a:ext>
            </a:extLst>
          </p:cNvPr>
          <p:cNvGrpSpPr/>
          <p:nvPr/>
        </p:nvGrpSpPr>
        <p:grpSpPr>
          <a:xfrm>
            <a:off x="2068120" y="1499107"/>
            <a:ext cx="7955701" cy="2031325"/>
            <a:chOff x="544119" y="1499106"/>
            <a:chExt cx="7955701" cy="2031325"/>
          </a:xfrm>
        </p:grpSpPr>
        <p:sp>
          <p:nvSpPr>
            <p:cNvPr id="3" name="TextBox 1">
              <a:extLst>
                <a:ext uri="{FF2B5EF4-FFF2-40B4-BE49-F238E27FC236}">
                  <a16:creationId xmlns:a16="http://schemas.microsoft.com/office/drawing/2014/main" id="{7CAF59DE-1B06-4823-A404-0E936367DE4E}"/>
                </a:ext>
              </a:extLst>
            </p:cNvPr>
            <p:cNvSpPr txBox="1">
              <a:spLocks noChangeArrowheads="1"/>
            </p:cNvSpPr>
            <p:nvPr/>
          </p:nvSpPr>
          <p:spPr bwMode="auto">
            <a:xfrm>
              <a:off x="544119" y="1499106"/>
              <a:ext cx="7955701" cy="2031325"/>
            </a:xfrm>
            <a:prstGeom prst="rect">
              <a:avLst/>
            </a:prstGeom>
            <a:noFill/>
            <a:ln w="12700">
              <a:solidFill>
                <a:schemeClr val="accent4"/>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dirty="0"/>
                <a:t>Nelson Mandela was born in 1918 in South Africa. When he was growing up, Black people were treated differently to white people. The South African government kept Black people away from white people and this was called </a:t>
              </a:r>
              <a:r>
                <a:rPr lang="en-GB" altLang="en-US" b="1" dirty="0"/>
                <a:t>apartheid</a:t>
              </a:r>
              <a:r>
                <a:rPr lang="en-GB" altLang="en-US" dirty="0"/>
                <a:t>, which means ‘apartness’. A white person and a Black person were not allowed to get married, have a meal together in a restaurant or sit together on a bus. Black people had to also carry identity papers at all times and were only allowed to live in certain areas.</a:t>
              </a:r>
            </a:p>
          </p:txBody>
        </p:sp>
        <p:sp>
          <p:nvSpPr>
            <p:cNvPr id="9" name="Rectangle 8">
              <a:hlinkClick r:id="rId3" action="ppaction://hlinksldjump"/>
              <a:extLst>
                <a:ext uri="{FF2B5EF4-FFF2-40B4-BE49-F238E27FC236}">
                  <a16:creationId xmlns:a16="http://schemas.microsoft.com/office/drawing/2014/main" id="{8FD5E8E6-3F85-47A1-BF43-AD3448F9CAF5}"/>
                </a:ext>
              </a:extLst>
            </p:cNvPr>
            <p:cNvSpPr/>
            <p:nvPr/>
          </p:nvSpPr>
          <p:spPr>
            <a:xfrm>
              <a:off x="544119" y="2381063"/>
              <a:ext cx="1212253" cy="280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grpSp>
      <p:sp>
        <p:nvSpPr>
          <p:cNvPr id="11" name="Rectangle 10">
            <a:hlinkClick r:id="rId4"/>
            <a:extLst>
              <a:ext uri="{FF2B5EF4-FFF2-40B4-BE49-F238E27FC236}">
                <a16:creationId xmlns:a16="http://schemas.microsoft.com/office/drawing/2014/main" id="{F052CC00-BA6F-4EF5-9AB5-AD83CBB0920F}"/>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356995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5" name="Rectangle 4"/>
          <p:cNvSpPr>
            <a:spLocks noChangeArrowheads="1"/>
          </p:cNvSpPr>
          <p:nvPr/>
        </p:nvSpPr>
        <p:spPr bwMode="auto">
          <a:xfrm>
            <a:off x="2279650" y="1674814"/>
            <a:ext cx="76327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pPr>
            <a:r>
              <a:rPr lang="en-GB" altLang="en-US"/>
              <a:t>Plants produce seeds in order to reproduce. To make a seed a flower must be pollinated.</a:t>
            </a:r>
          </a:p>
          <a:p>
            <a:pPr algn="just" fontAlgn="base">
              <a:lnSpc>
                <a:spcPct val="100000"/>
              </a:lnSpc>
              <a:spcBef>
                <a:spcPct val="0"/>
              </a:spcBef>
              <a:spcAft>
                <a:spcPct val="0"/>
              </a:spcAft>
            </a:pPr>
            <a:endParaRPr lang="en-GB" altLang="en-US"/>
          </a:p>
          <a:p>
            <a:pPr algn="just" fontAlgn="base">
              <a:lnSpc>
                <a:spcPct val="100000"/>
              </a:lnSpc>
              <a:spcBef>
                <a:spcPct val="0"/>
              </a:spcBef>
              <a:spcAft>
                <a:spcPct val="0"/>
              </a:spcAft>
            </a:pPr>
            <a:r>
              <a:rPr lang="en-GB" altLang="en-US"/>
              <a:t>Pollen is made by the male part of the plant, which is called the stamen. The pollen needs to get to the female part of the plant, which is called the stigma. Most plants cannot pollinate themselves, but a large amount of orchids can. What might be an advantage of self-pollination?</a:t>
            </a:r>
          </a:p>
        </p:txBody>
      </p:sp>
      <p:sp>
        <p:nvSpPr>
          <p:cNvPr id="11268"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Pollen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34063" y="3859213"/>
            <a:ext cx="3935412"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168526" y="3802063"/>
            <a:ext cx="317341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pPr>
            <a:r>
              <a:rPr lang="en-GB" altLang="en-US"/>
              <a:t>The pollen must then travel from one plant to another plant of the same species (e.g. from a rose to a rose or from a daffodil to a daffodil). This is called cross-pollination.</a:t>
            </a:r>
          </a:p>
        </p:txBody>
      </p:sp>
    </p:spTree>
    <p:extLst>
      <p:ext uri="{BB962C8B-B14F-4D97-AF65-F5344CB8AC3E}">
        <p14:creationId xmlns:p14="http://schemas.microsoft.com/office/powerpoint/2010/main" val="1604432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8799-A8CA-4FB3-B748-AE303B42D3E4}"/>
              </a:ext>
            </a:extLst>
          </p:cNvPr>
          <p:cNvSpPr>
            <a:spLocks noGrp="1"/>
          </p:cNvSpPr>
          <p:nvPr>
            <p:ph type="title"/>
          </p:nvPr>
        </p:nvSpPr>
        <p:spPr/>
        <p:txBody>
          <a:bodyPr/>
          <a:lstStyle/>
          <a:p>
            <a:pPr algn="ctr"/>
            <a:r>
              <a:rPr lang="en-GB" sz="3200" dirty="0"/>
              <a:t>People Who Have Fought </a:t>
            </a:r>
            <a:br>
              <a:rPr lang="en-GB" sz="3200" dirty="0"/>
            </a:br>
            <a:r>
              <a:rPr lang="en-GB" sz="3200" dirty="0"/>
              <a:t>Against Racial Discrimination</a:t>
            </a:r>
          </a:p>
        </p:txBody>
      </p:sp>
      <p:sp>
        <p:nvSpPr>
          <p:cNvPr id="7" name="TextBox 1">
            <a:extLst>
              <a:ext uri="{FF2B5EF4-FFF2-40B4-BE49-F238E27FC236}">
                <a16:creationId xmlns:a16="http://schemas.microsoft.com/office/drawing/2014/main" id="{1F77A13D-3CE2-406D-BDFD-5B780F60A27C}"/>
              </a:ext>
            </a:extLst>
          </p:cNvPr>
          <p:cNvSpPr txBox="1">
            <a:spLocks noChangeArrowheads="1"/>
          </p:cNvSpPr>
          <p:nvPr/>
        </p:nvSpPr>
        <p:spPr bwMode="auto">
          <a:xfrm>
            <a:off x="2094573" y="2731634"/>
            <a:ext cx="6210474" cy="2585323"/>
          </a:xfrm>
          <a:prstGeom prst="rect">
            <a:avLst/>
          </a:prstGeom>
          <a:solidFill>
            <a:schemeClr val="accent4">
              <a:lumMod val="40000"/>
              <a:lumOff val="60000"/>
            </a:schemeClr>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dirty="0"/>
              <a:t>In the year of her birth, the law changed so that Black children could attend schools for white children. The state of Louisiana resisted the changes until 1959. Ruby Bridges’ mother wanted her daughter to have the same opportunities as white children and walked her to school. Many white people were angry and for a long time, she was in a class on her own and ate lunch on her own. The family also suffered with her father losing his job and her grandparents being evicted from their farm.</a:t>
            </a:r>
          </a:p>
        </p:txBody>
      </p:sp>
      <p:sp>
        <p:nvSpPr>
          <p:cNvPr id="4" name="Rectangle 3">
            <a:extLst>
              <a:ext uri="{FF2B5EF4-FFF2-40B4-BE49-F238E27FC236}">
                <a16:creationId xmlns:a16="http://schemas.microsoft.com/office/drawing/2014/main" id="{EC9B88AF-CDB2-47CD-895C-BC7EDEC37FD6}"/>
              </a:ext>
            </a:extLst>
          </p:cNvPr>
          <p:cNvSpPr/>
          <p:nvPr/>
        </p:nvSpPr>
        <p:spPr>
          <a:xfrm>
            <a:off x="2094573" y="1473202"/>
            <a:ext cx="8002854" cy="1200329"/>
          </a:xfrm>
          <a:prstGeom prst="rect">
            <a:avLst/>
          </a:prstGeom>
          <a:ln w="12700">
            <a:solidFill>
              <a:schemeClr val="accent4">
                <a:lumMod val="60000"/>
                <a:lumOff val="40000"/>
              </a:schemeClr>
            </a:solidFill>
          </a:ln>
        </p:spPr>
        <p:txBody>
          <a:bodyPr wrap="square">
            <a:spAutoFit/>
          </a:bodyPr>
          <a:lstStyle/>
          <a:p>
            <a:pPr>
              <a:spcBef>
                <a:spcPct val="0"/>
              </a:spcBef>
            </a:pPr>
            <a:r>
              <a:rPr lang="en-GB" altLang="en-US" dirty="0">
                <a:solidFill>
                  <a:srgbClr val="1C1C1C"/>
                </a:solidFill>
                <a:latin typeface="Twinkl"/>
              </a:rPr>
              <a:t>Ruby Bridges was born in 1954 in Mississippi, US but her family moved to Louisiana two years later. Before 1954, Black children were not allowed to go to the same school as white children and their schools were often not as well equipped or as well taught as schools for white children.</a:t>
            </a:r>
          </a:p>
        </p:txBody>
      </p:sp>
      <p:sp>
        <p:nvSpPr>
          <p:cNvPr id="9" name="Rectangle 8">
            <a:extLst>
              <a:ext uri="{FF2B5EF4-FFF2-40B4-BE49-F238E27FC236}">
                <a16:creationId xmlns:a16="http://schemas.microsoft.com/office/drawing/2014/main" id="{659BEF27-FB5A-4AB8-80E1-27B875BD5A45}"/>
              </a:ext>
            </a:extLst>
          </p:cNvPr>
          <p:cNvSpPr/>
          <p:nvPr/>
        </p:nvSpPr>
        <p:spPr>
          <a:xfrm>
            <a:off x="2067414" y="5356953"/>
            <a:ext cx="6219527" cy="923330"/>
          </a:xfrm>
          <a:prstGeom prst="rect">
            <a:avLst/>
          </a:prstGeom>
        </p:spPr>
        <p:txBody>
          <a:bodyPr wrap="square">
            <a:spAutoFit/>
          </a:bodyPr>
          <a:lstStyle/>
          <a:p>
            <a:pPr>
              <a:spcBef>
                <a:spcPct val="0"/>
              </a:spcBef>
            </a:pPr>
            <a:r>
              <a:rPr lang="en-GB" altLang="en-US" dirty="0">
                <a:solidFill>
                  <a:srgbClr val="1C1C1C"/>
                </a:solidFill>
                <a:latin typeface="Twinkl"/>
              </a:rPr>
              <a:t>Ruby Bridges became an activist for racial equality and in 1999, established the ‘Ruby Bridges Foundation’ to </a:t>
            </a:r>
            <a:r>
              <a:rPr lang="en-US" altLang="en-US" dirty="0">
                <a:solidFill>
                  <a:srgbClr val="1C1C1C"/>
                </a:solidFill>
                <a:latin typeface="Twinkl"/>
              </a:rPr>
              <a:t>encourage tolerance and create change through education.</a:t>
            </a:r>
            <a:endParaRPr lang="en-GB" altLang="en-US" dirty="0">
              <a:solidFill>
                <a:srgbClr val="1C1C1C"/>
              </a:solidFill>
              <a:latin typeface="Twinkl"/>
            </a:endParaRPr>
          </a:p>
        </p:txBody>
      </p:sp>
      <p:pic>
        <p:nvPicPr>
          <p:cNvPr id="11" name="Picture 10">
            <a:extLst>
              <a:ext uri="{FF2B5EF4-FFF2-40B4-BE49-F238E27FC236}">
                <a16:creationId xmlns:a16="http://schemas.microsoft.com/office/drawing/2014/main" id="{B4FEC914-C27A-40F7-A177-2A7C0F9F5C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04" r="26594"/>
          <a:stretch/>
        </p:blipFill>
        <p:spPr>
          <a:xfrm>
            <a:off x="7115601" y="3548959"/>
            <a:ext cx="3085672" cy="2830147"/>
          </a:xfrm>
          <a:prstGeom prst="roundRect">
            <a:avLst>
              <a:gd name="adj" fmla="val 8515"/>
            </a:avLst>
          </a:prstGeom>
        </p:spPr>
      </p:pic>
      <p:sp>
        <p:nvSpPr>
          <p:cNvPr id="8" name="Rectangle 7">
            <a:hlinkClick r:id="rId3"/>
            <a:extLst>
              <a:ext uri="{FF2B5EF4-FFF2-40B4-BE49-F238E27FC236}">
                <a16:creationId xmlns:a16="http://schemas.microsoft.com/office/drawing/2014/main" id="{4506A79A-EC43-4306-9A27-1F21B364117B}"/>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163421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C8799-A8CA-4FB3-B748-AE303B42D3E4}"/>
              </a:ext>
            </a:extLst>
          </p:cNvPr>
          <p:cNvSpPr>
            <a:spLocks noGrp="1"/>
          </p:cNvSpPr>
          <p:nvPr>
            <p:ph type="title"/>
          </p:nvPr>
        </p:nvSpPr>
        <p:spPr/>
        <p:txBody>
          <a:bodyPr/>
          <a:lstStyle/>
          <a:p>
            <a:pPr algn="ctr"/>
            <a:r>
              <a:rPr lang="en-GB" sz="3200" dirty="0"/>
              <a:t>People Who Have Fought </a:t>
            </a:r>
            <a:br>
              <a:rPr lang="en-GB" sz="3200" dirty="0"/>
            </a:br>
            <a:r>
              <a:rPr lang="en-GB" sz="3200" dirty="0"/>
              <a:t>Against Racial Discrimination</a:t>
            </a:r>
          </a:p>
        </p:txBody>
      </p:sp>
      <p:sp>
        <p:nvSpPr>
          <p:cNvPr id="7" name="TextBox 1">
            <a:extLst>
              <a:ext uri="{FF2B5EF4-FFF2-40B4-BE49-F238E27FC236}">
                <a16:creationId xmlns:a16="http://schemas.microsoft.com/office/drawing/2014/main" id="{1F77A13D-3CE2-406D-BDFD-5B780F60A27C}"/>
              </a:ext>
            </a:extLst>
          </p:cNvPr>
          <p:cNvSpPr txBox="1">
            <a:spLocks noChangeArrowheads="1"/>
          </p:cNvSpPr>
          <p:nvPr/>
        </p:nvSpPr>
        <p:spPr bwMode="auto">
          <a:xfrm>
            <a:off x="2094574" y="2594255"/>
            <a:ext cx="5323233" cy="2308324"/>
          </a:xfrm>
          <a:prstGeom prst="rect">
            <a:avLst/>
          </a:prstGeom>
          <a:solidFill>
            <a:schemeClr val="accent4">
              <a:lumMod val="40000"/>
              <a:lumOff val="60000"/>
            </a:schemeClr>
          </a:solidFill>
          <a:ln>
            <a:noFill/>
          </a:ln>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r>
              <a:rPr lang="en-GB" altLang="en-US" dirty="0"/>
              <a:t>Mr Thomas soon realised that he wanted to represent people in court who had not been treated fairly – often due to their race. He became a barrister and a leading expert in human rights court cases.</a:t>
            </a:r>
          </a:p>
          <a:p>
            <a:pPr>
              <a:lnSpc>
                <a:spcPct val="100000"/>
              </a:lnSpc>
              <a:spcBef>
                <a:spcPct val="0"/>
              </a:spcBef>
              <a:buNone/>
            </a:pPr>
            <a:r>
              <a:rPr lang="en-GB" altLang="en-US" dirty="0"/>
              <a:t>In 2013, Leslie Thomas received an honorary doctorate from Kingston University for his ‘outstanding contribution to civil rights’.</a:t>
            </a:r>
          </a:p>
        </p:txBody>
      </p:sp>
      <p:sp>
        <p:nvSpPr>
          <p:cNvPr id="4" name="Rectangle 3">
            <a:extLst>
              <a:ext uri="{FF2B5EF4-FFF2-40B4-BE49-F238E27FC236}">
                <a16:creationId xmlns:a16="http://schemas.microsoft.com/office/drawing/2014/main" id="{EC9B88AF-CDB2-47CD-895C-BC7EDEC37FD6}"/>
              </a:ext>
            </a:extLst>
          </p:cNvPr>
          <p:cNvSpPr/>
          <p:nvPr/>
        </p:nvSpPr>
        <p:spPr>
          <a:xfrm>
            <a:off x="2094573" y="1491307"/>
            <a:ext cx="8002854" cy="923330"/>
          </a:xfrm>
          <a:prstGeom prst="rect">
            <a:avLst/>
          </a:prstGeom>
          <a:ln w="12700">
            <a:solidFill>
              <a:schemeClr val="accent4">
                <a:lumMod val="60000"/>
                <a:lumOff val="40000"/>
              </a:schemeClr>
            </a:solidFill>
          </a:ln>
        </p:spPr>
        <p:txBody>
          <a:bodyPr wrap="square">
            <a:spAutoFit/>
          </a:bodyPr>
          <a:lstStyle/>
          <a:p>
            <a:pPr>
              <a:spcBef>
                <a:spcPct val="0"/>
              </a:spcBef>
            </a:pPr>
            <a:r>
              <a:rPr lang="en-GB" altLang="en-US" dirty="0">
                <a:solidFill>
                  <a:srgbClr val="1C1C1C"/>
                </a:solidFill>
                <a:latin typeface="Twinkl"/>
              </a:rPr>
              <a:t>Leslie Thomas QC was born 29th April 1965 in inner London. He went to a comprehensive school where he had to retake his A-Level exams. He studied law at Kingston University, London. </a:t>
            </a:r>
          </a:p>
        </p:txBody>
      </p:sp>
      <p:sp>
        <p:nvSpPr>
          <p:cNvPr id="9" name="Rectangle 8">
            <a:extLst>
              <a:ext uri="{FF2B5EF4-FFF2-40B4-BE49-F238E27FC236}">
                <a16:creationId xmlns:a16="http://schemas.microsoft.com/office/drawing/2014/main" id="{659BEF27-FB5A-4AB8-80E1-27B875BD5A45}"/>
              </a:ext>
            </a:extLst>
          </p:cNvPr>
          <p:cNvSpPr/>
          <p:nvPr/>
        </p:nvSpPr>
        <p:spPr>
          <a:xfrm>
            <a:off x="2058361" y="5100303"/>
            <a:ext cx="5323233" cy="923330"/>
          </a:xfrm>
          <a:prstGeom prst="rect">
            <a:avLst/>
          </a:prstGeom>
        </p:spPr>
        <p:txBody>
          <a:bodyPr wrap="square">
            <a:spAutoFit/>
          </a:bodyPr>
          <a:lstStyle/>
          <a:p>
            <a:pPr>
              <a:spcBef>
                <a:spcPct val="0"/>
              </a:spcBef>
            </a:pPr>
            <a:r>
              <a:rPr lang="en-GB" altLang="en-US" dirty="0">
                <a:solidFill>
                  <a:srgbClr val="1C1C1C"/>
                </a:solidFill>
                <a:latin typeface="Twinkl"/>
              </a:rPr>
              <a:t>Leslie Thomas has represented people in many high profile cases and continues to defend those who have been racially discriminated against. </a:t>
            </a:r>
          </a:p>
        </p:txBody>
      </p:sp>
      <p:pic>
        <p:nvPicPr>
          <p:cNvPr id="5" name="Picture 4">
            <a:extLst>
              <a:ext uri="{FF2B5EF4-FFF2-40B4-BE49-F238E27FC236}">
                <a16:creationId xmlns:a16="http://schemas.microsoft.com/office/drawing/2014/main" id="{0F6BD1E3-0458-4CC7-AC22-BA55836516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51" r="26233"/>
          <a:stretch/>
        </p:blipFill>
        <p:spPr>
          <a:xfrm>
            <a:off x="5263082" y="2279448"/>
            <a:ext cx="4947721" cy="4131652"/>
          </a:xfrm>
          <a:prstGeom prst="roundRect">
            <a:avLst>
              <a:gd name="adj" fmla="val 4855"/>
            </a:avLst>
          </a:prstGeom>
        </p:spPr>
      </p:pic>
      <p:sp>
        <p:nvSpPr>
          <p:cNvPr id="8" name="Rectangle 7">
            <a:hlinkClick r:id="rId3"/>
            <a:extLst>
              <a:ext uri="{FF2B5EF4-FFF2-40B4-BE49-F238E27FC236}">
                <a16:creationId xmlns:a16="http://schemas.microsoft.com/office/drawing/2014/main" id="{22743741-77F3-4570-B583-8AFCA13D07E4}"/>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39995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1392-E06D-4B22-A9B0-3A68CD896980}"/>
              </a:ext>
            </a:extLst>
          </p:cNvPr>
          <p:cNvSpPr>
            <a:spLocks noGrp="1"/>
          </p:cNvSpPr>
          <p:nvPr>
            <p:ph type="title"/>
          </p:nvPr>
        </p:nvSpPr>
        <p:spPr/>
        <p:txBody>
          <a:bodyPr/>
          <a:lstStyle/>
          <a:p>
            <a:r>
              <a:rPr lang="en-GB" dirty="0"/>
              <a:t>Discuss It!</a:t>
            </a:r>
          </a:p>
        </p:txBody>
      </p:sp>
      <p:sp>
        <p:nvSpPr>
          <p:cNvPr id="3" name="Rectangle 2">
            <a:extLst>
              <a:ext uri="{FF2B5EF4-FFF2-40B4-BE49-F238E27FC236}">
                <a16:creationId xmlns:a16="http://schemas.microsoft.com/office/drawing/2014/main" id="{DA56F840-0295-4C7D-8049-1F510C5D1F46}"/>
              </a:ext>
            </a:extLst>
          </p:cNvPr>
          <p:cNvSpPr/>
          <p:nvPr/>
        </p:nvSpPr>
        <p:spPr>
          <a:xfrm>
            <a:off x="1981198" y="1482254"/>
            <a:ext cx="8229128" cy="923330"/>
          </a:xfrm>
          <a:prstGeom prst="rect">
            <a:avLst/>
          </a:prstGeom>
          <a:solidFill>
            <a:schemeClr val="accent6">
              <a:lumMod val="20000"/>
              <a:lumOff val="80000"/>
            </a:schemeClr>
          </a:solidFill>
        </p:spPr>
        <p:txBody>
          <a:bodyPr wrap="square" anchor="ctr">
            <a:spAutoFit/>
          </a:bodyPr>
          <a:lstStyle/>
          <a:p>
            <a:pPr algn="ctr">
              <a:spcBef>
                <a:spcPct val="0"/>
              </a:spcBef>
            </a:pPr>
            <a:endParaRPr lang="en-GB" altLang="en-US" dirty="0">
              <a:solidFill>
                <a:srgbClr val="1C1C1C"/>
              </a:solidFill>
              <a:latin typeface="Twinkl"/>
            </a:endParaRPr>
          </a:p>
          <a:p>
            <a:pPr algn="ctr">
              <a:spcBef>
                <a:spcPct val="0"/>
              </a:spcBef>
            </a:pPr>
            <a:r>
              <a:rPr lang="en-GB" altLang="en-US" dirty="0">
                <a:solidFill>
                  <a:srgbClr val="1C1C1C"/>
                </a:solidFill>
                <a:latin typeface="Twinkl"/>
              </a:rPr>
              <a:t>What have you learnt from this presentation?</a:t>
            </a:r>
          </a:p>
          <a:p>
            <a:pPr algn="ctr">
              <a:spcBef>
                <a:spcPct val="0"/>
              </a:spcBef>
            </a:pPr>
            <a:endParaRPr lang="en-GB" altLang="en-US" dirty="0">
              <a:solidFill>
                <a:srgbClr val="1C1C1C"/>
              </a:solidFill>
              <a:latin typeface="Twinkl"/>
            </a:endParaRPr>
          </a:p>
        </p:txBody>
      </p:sp>
      <p:pic>
        <p:nvPicPr>
          <p:cNvPr id="5" name="Picture 4">
            <a:extLst>
              <a:ext uri="{FF2B5EF4-FFF2-40B4-BE49-F238E27FC236}">
                <a16:creationId xmlns:a16="http://schemas.microsoft.com/office/drawing/2014/main" id="{2FA4ED7A-E9AE-483F-8A9F-6F211C1D3D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998" y="2259004"/>
            <a:ext cx="5758004" cy="4147260"/>
          </a:xfrm>
          <a:prstGeom prst="rect">
            <a:avLst/>
          </a:prstGeom>
        </p:spPr>
      </p:pic>
      <p:sp>
        <p:nvSpPr>
          <p:cNvPr id="6" name="Rectangle 5">
            <a:hlinkClick r:id="rId3"/>
            <a:extLst>
              <a:ext uri="{FF2B5EF4-FFF2-40B4-BE49-F238E27FC236}">
                <a16:creationId xmlns:a16="http://schemas.microsoft.com/office/drawing/2014/main" id="{267CE841-5591-4D3C-BFE4-7427F5A2D0A7}"/>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587560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3CBF-EA42-4936-9240-F2E162CC6EB6}"/>
              </a:ext>
            </a:extLst>
          </p:cNvPr>
          <p:cNvSpPr>
            <a:spLocks noGrp="1"/>
          </p:cNvSpPr>
          <p:nvPr>
            <p:ph type="title"/>
          </p:nvPr>
        </p:nvSpPr>
        <p:spPr/>
        <p:txBody>
          <a:bodyPr/>
          <a:lstStyle/>
          <a:p>
            <a:r>
              <a:rPr lang="en-GB" dirty="0"/>
              <a:t>Talk About It</a:t>
            </a:r>
          </a:p>
        </p:txBody>
      </p:sp>
      <p:sp>
        <p:nvSpPr>
          <p:cNvPr id="3" name="Rectangle 2">
            <a:extLst>
              <a:ext uri="{FF2B5EF4-FFF2-40B4-BE49-F238E27FC236}">
                <a16:creationId xmlns:a16="http://schemas.microsoft.com/office/drawing/2014/main" id="{508FA2E3-3B15-49E0-A2D0-2AF879C4ADDF}"/>
              </a:ext>
            </a:extLst>
          </p:cNvPr>
          <p:cNvSpPr/>
          <p:nvPr/>
        </p:nvSpPr>
        <p:spPr>
          <a:xfrm>
            <a:off x="1981198" y="1482254"/>
            <a:ext cx="8229128" cy="923330"/>
          </a:xfrm>
          <a:prstGeom prst="rect">
            <a:avLst/>
          </a:prstGeom>
          <a:solidFill>
            <a:schemeClr val="accent3">
              <a:lumMod val="40000"/>
              <a:lumOff val="60000"/>
            </a:schemeClr>
          </a:solidFill>
        </p:spPr>
        <p:txBody>
          <a:bodyPr wrap="square" anchor="ctr">
            <a:spAutoFit/>
          </a:bodyPr>
          <a:lstStyle/>
          <a:p>
            <a:pPr algn="ctr">
              <a:spcBef>
                <a:spcPct val="0"/>
              </a:spcBef>
            </a:pPr>
            <a:endParaRPr lang="en-GB" altLang="en-US" dirty="0">
              <a:solidFill>
                <a:srgbClr val="1C1C1C"/>
              </a:solidFill>
              <a:latin typeface="Twinkl"/>
            </a:endParaRPr>
          </a:p>
          <a:p>
            <a:pPr algn="ctr">
              <a:spcBef>
                <a:spcPct val="0"/>
              </a:spcBef>
            </a:pPr>
            <a:r>
              <a:rPr lang="en-GB" altLang="en-US" dirty="0">
                <a:solidFill>
                  <a:srgbClr val="1C1C1C"/>
                </a:solidFill>
                <a:latin typeface="Twinkl"/>
              </a:rPr>
              <a:t>Share what you have learnt with a partner.</a:t>
            </a:r>
          </a:p>
          <a:p>
            <a:pPr algn="ctr">
              <a:spcBef>
                <a:spcPct val="0"/>
              </a:spcBef>
            </a:pPr>
            <a:endParaRPr lang="en-GB" altLang="en-US" dirty="0">
              <a:solidFill>
                <a:srgbClr val="1C1C1C"/>
              </a:solidFill>
              <a:latin typeface="Twinkl"/>
            </a:endParaRPr>
          </a:p>
        </p:txBody>
      </p:sp>
      <p:pic>
        <p:nvPicPr>
          <p:cNvPr id="4" name="Picture 3">
            <a:extLst>
              <a:ext uri="{FF2B5EF4-FFF2-40B4-BE49-F238E27FC236}">
                <a16:creationId xmlns:a16="http://schemas.microsoft.com/office/drawing/2014/main" id="{BC2B5D73-C3DF-4565-8A36-8A1CCA000A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749" y="2308634"/>
            <a:ext cx="4060085" cy="410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9763DF9-F645-4182-A32A-86F5A2D13C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6608" y="2509904"/>
            <a:ext cx="3432426" cy="390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hlinkClick r:id="rId4"/>
            <a:extLst>
              <a:ext uri="{FF2B5EF4-FFF2-40B4-BE49-F238E27FC236}">
                <a16:creationId xmlns:a16="http://schemas.microsoft.com/office/drawing/2014/main" id="{E2458599-C758-49D0-A072-6018492B94C6}"/>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1294411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3CBF-EA42-4936-9240-F2E162CC6EB6}"/>
              </a:ext>
            </a:extLst>
          </p:cNvPr>
          <p:cNvSpPr>
            <a:spLocks noGrp="1"/>
          </p:cNvSpPr>
          <p:nvPr>
            <p:ph type="title"/>
          </p:nvPr>
        </p:nvSpPr>
        <p:spPr/>
        <p:txBody>
          <a:bodyPr/>
          <a:lstStyle/>
          <a:p>
            <a:r>
              <a:rPr lang="en-GB" dirty="0"/>
              <a:t>Share</a:t>
            </a:r>
          </a:p>
        </p:txBody>
      </p:sp>
      <p:sp>
        <p:nvSpPr>
          <p:cNvPr id="3" name="Rectangle 2">
            <a:extLst>
              <a:ext uri="{FF2B5EF4-FFF2-40B4-BE49-F238E27FC236}">
                <a16:creationId xmlns:a16="http://schemas.microsoft.com/office/drawing/2014/main" id="{508FA2E3-3B15-49E0-A2D0-2AF879C4ADDF}"/>
              </a:ext>
            </a:extLst>
          </p:cNvPr>
          <p:cNvSpPr/>
          <p:nvPr/>
        </p:nvSpPr>
        <p:spPr>
          <a:xfrm>
            <a:off x="1981198" y="1482254"/>
            <a:ext cx="8229128" cy="923330"/>
          </a:xfrm>
          <a:prstGeom prst="rect">
            <a:avLst/>
          </a:prstGeom>
          <a:solidFill>
            <a:schemeClr val="accent1">
              <a:lumMod val="40000"/>
              <a:lumOff val="60000"/>
            </a:schemeClr>
          </a:solidFill>
        </p:spPr>
        <p:txBody>
          <a:bodyPr wrap="square" anchor="ctr">
            <a:spAutoFit/>
          </a:bodyPr>
          <a:lstStyle/>
          <a:p>
            <a:pPr algn="ctr">
              <a:spcBef>
                <a:spcPct val="0"/>
              </a:spcBef>
            </a:pPr>
            <a:endParaRPr lang="en-GB" altLang="en-US" dirty="0">
              <a:solidFill>
                <a:srgbClr val="1C1C1C"/>
              </a:solidFill>
              <a:latin typeface="Twinkl"/>
            </a:endParaRPr>
          </a:p>
          <a:p>
            <a:pPr algn="ctr">
              <a:spcBef>
                <a:spcPct val="0"/>
              </a:spcBef>
            </a:pPr>
            <a:r>
              <a:rPr lang="en-GB" altLang="en-US" dirty="0">
                <a:solidFill>
                  <a:srgbClr val="1C1C1C"/>
                </a:solidFill>
                <a:latin typeface="Twinkl"/>
              </a:rPr>
              <a:t>If you want to, share your ideas with the class.</a:t>
            </a:r>
          </a:p>
          <a:p>
            <a:pPr algn="ctr">
              <a:spcBef>
                <a:spcPct val="0"/>
              </a:spcBef>
            </a:pPr>
            <a:endParaRPr lang="en-GB" altLang="en-US" dirty="0">
              <a:solidFill>
                <a:srgbClr val="1C1C1C"/>
              </a:solidFill>
              <a:latin typeface="Twinkl"/>
            </a:endParaRPr>
          </a:p>
        </p:txBody>
      </p:sp>
      <p:pic>
        <p:nvPicPr>
          <p:cNvPr id="6" name="Picture 5">
            <a:extLst>
              <a:ext uri="{FF2B5EF4-FFF2-40B4-BE49-F238E27FC236}">
                <a16:creationId xmlns:a16="http://schemas.microsoft.com/office/drawing/2014/main" id="{65E1292B-76A6-4F29-871D-F36330B135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1221" y="2354026"/>
            <a:ext cx="6511453" cy="405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hlinkClick r:id="rId3"/>
            <a:extLst>
              <a:ext uri="{FF2B5EF4-FFF2-40B4-BE49-F238E27FC236}">
                <a16:creationId xmlns:a16="http://schemas.microsoft.com/office/drawing/2014/main" id="{F758D683-2C70-4B26-B3D3-2F97FAA931B0}"/>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2982741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A3CBF-EA42-4936-9240-F2E162CC6EB6}"/>
              </a:ext>
            </a:extLst>
          </p:cNvPr>
          <p:cNvSpPr>
            <a:spLocks noGrp="1"/>
          </p:cNvSpPr>
          <p:nvPr>
            <p:ph type="title"/>
          </p:nvPr>
        </p:nvSpPr>
        <p:spPr/>
        <p:txBody>
          <a:bodyPr/>
          <a:lstStyle/>
          <a:p>
            <a:r>
              <a:rPr lang="en-GB" dirty="0"/>
              <a:t>We Are All Unique</a:t>
            </a:r>
          </a:p>
        </p:txBody>
      </p:sp>
      <p:pic>
        <p:nvPicPr>
          <p:cNvPr id="5" name="Picture 3">
            <a:extLst>
              <a:ext uri="{FF2B5EF4-FFF2-40B4-BE49-F238E27FC236}">
                <a16:creationId xmlns:a16="http://schemas.microsoft.com/office/drawing/2014/main" id="{9EF8A74A-16F8-4BC7-B807-90BE3499DA65}"/>
              </a:ext>
            </a:extLst>
          </p:cNvPr>
          <p:cNvPicPr>
            <a:picLocks noChangeAspect="1"/>
          </p:cNvPicPr>
          <p:nvPr/>
        </p:nvPicPr>
        <p:blipFill>
          <a:blip r:embed="rId2">
            <a:extLst>
              <a:ext uri="{28A0092B-C50C-407E-A947-70E740481C1C}">
                <a14:useLocalDpi xmlns:a14="http://schemas.microsoft.com/office/drawing/2010/main" val="0"/>
              </a:ext>
            </a:extLst>
          </a:blip>
          <a:srcRect b="1125"/>
          <a:stretch>
            <a:fillRect/>
          </a:stretch>
        </p:blipFill>
        <p:spPr bwMode="auto">
          <a:xfrm>
            <a:off x="2071689" y="1360488"/>
            <a:ext cx="38893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peech Bubble: Rectangle with Corners Rounded 6">
            <a:extLst>
              <a:ext uri="{FF2B5EF4-FFF2-40B4-BE49-F238E27FC236}">
                <a16:creationId xmlns:a16="http://schemas.microsoft.com/office/drawing/2014/main" id="{EA46C501-DFDB-43CB-A541-30FE08C1E75E}"/>
              </a:ext>
            </a:extLst>
          </p:cNvPr>
          <p:cNvSpPr/>
          <p:nvPr/>
        </p:nvSpPr>
        <p:spPr>
          <a:xfrm>
            <a:off x="6377475" y="1757266"/>
            <a:ext cx="3539088" cy="2708275"/>
          </a:xfrm>
          <a:prstGeom prst="wedgeRoundRectCallout">
            <a:avLst>
              <a:gd name="adj1" fmla="val -63607"/>
              <a:gd name="adj2" fmla="val 20389"/>
              <a:gd name="adj3" fmla="val 16667"/>
            </a:avLst>
          </a:prstGeom>
          <a:solidFill>
            <a:srgbClr val="FFED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a:rPr>
              <a:t>Everybody has the right to be treated fairly and equally.</a:t>
            </a:r>
          </a:p>
          <a:p>
            <a:pPr algn="ctr">
              <a:defRPr/>
            </a:pPr>
            <a:r>
              <a:rPr lang="en-GB" dirty="0">
                <a:solidFill>
                  <a:srgbClr val="1C1C1C"/>
                </a:solidFill>
                <a:latin typeface="Twinkl"/>
              </a:rPr>
              <a:t>We all have a responsibility to make sure this happens. </a:t>
            </a:r>
          </a:p>
          <a:p>
            <a:pPr algn="ctr">
              <a:defRPr/>
            </a:pPr>
            <a:r>
              <a:rPr lang="en-GB" dirty="0">
                <a:solidFill>
                  <a:srgbClr val="1C1C1C"/>
                </a:solidFill>
                <a:latin typeface="Twinkl"/>
              </a:rPr>
              <a:t>We also have a responsibility to challenge discrimination.</a:t>
            </a:r>
          </a:p>
          <a:p>
            <a:pPr algn="ctr">
              <a:defRPr/>
            </a:pPr>
            <a:r>
              <a:rPr lang="en-GB" dirty="0">
                <a:solidFill>
                  <a:srgbClr val="1C1C1C"/>
                </a:solidFill>
                <a:latin typeface="Twinkl"/>
              </a:rPr>
              <a:t>We should all reflect on how our words and actions impact on other people.</a:t>
            </a:r>
          </a:p>
        </p:txBody>
      </p:sp>
      <p:sp>
        <p:nvSpPr>
          <p:cNvPr id="6" name="Rectangle 5">
            <a:hlinkClick r:id="rId3"/>
            <a:extLst>
              <a:ext uri="{FF2B5EF4-FFF2-40B4-BE49-F238E27FC236}">
                <a16:creationId xmlns:a16="http://schemas.microsoft.com/office/drawing/2014/main" id="{763F640A-C308-4B01-992F-18DBBAAE774C}"/>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Tree>
    <p:extLst>
      <p:ext uri="{BB962C8B-B14F-4D97-AF65-F5344CB8AC3E}">
        <p14:creationId xmlns:p14="http://schemas.microsoft.com/office/powerpoint/2010/main" val="179710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C82D0A2-647F-49AF-9B11-888EE2594517}"/>
              </a:ext>
            </a:extLst>
          </p:cNvPr>
          <p:cNvSpPr/>
          <p:nvPr/>
        </p:nvSpPr>
        <p:spPr>
          <a:xfrm>
            <a:off x="2597376" y="1171365"/>
            <a:ext cx="7047167" cy="4499594"/>
          </a:xfrm>
          <a:prstGeom prst="roundRect">
            <a:avLst>
              <a:gd name="adj" fmla="val 0"/>
            </a:avLst>
          </a:prstGeom>
          <a:solidFill>
            <a:schemeClr val="accent3">
              <a:lumMod val="60000"/>
              <a:lumOff val="4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prstClr val="white"/>
              </a:solidFill>
              <a:latin typeface="Twinkl"/>
            </a:endParaRPr>
          </a:p>
        </p:txBody>
      </p:sp>
      <p:sp>
        <p:nvSpPr>
          <p:cNvPr id="7" name="Rectangle 6">
            <a:hlinkClick r:id="rId2"/>
            <a:extLst>
              <a:ext uri="{FF2B5EF4-FFF2-40B4-BE49-F238E27FC236}">
                <a16:creationId xmlns:a16="http://schemas.microsoft.com/office/drawing/2014/main" id="{9E8F8C7D-AC7E-4ECA-8C92-8A86293BD69D}"/>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pic>
        <p:nvPicPr>
          <p:cNvPr id="4" name="Picture 3">
            <a:extLst>
              <a:ext uri="{FF2B5EF4-FFF2-40B4-BE49-F238E27FC236}">
                <a16:creationId xmlns:a16="http://schemas.microsoft.com/office/drawing/2014/main" id="{B9A107AC-65E7-46E5-85FD-3FC4EF7A70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828" y="1572041"/>
            <a:ext cx="2925714" cy="4098918"/>
          </a:xfrm>
          <a:prstGeom prst="rect">
            <a:avLst/>
          </a:prstGeom>
        </p:spPr>
      </p:pic>
      <p:sp>
        <p:nvSpPr>
          <p:cNvPr id="8" name="Rectangle 7">
            <a:extLst>
              <a:ext uri="{FF2B5EF4-FFF2-40B4-BE49-F238E27FC236}">
                <a16:creationId xmlns:a16="http://schemas.microsoft.com/office/drawing/2014/main" id="{69E3ABDF-E80C-4E24-90A7-6681658D296B}"/>
              </a:ext>
            </a:extLst>
          </p:cNvPr>
          <p:cNvSpPr/>
          <p:nvPr/>
        </p:nvSpPr>
        <p:spPr>
          <a:xfrm>
            <a:off x="2908185" y="1786990"/>
            <a:ext cx="3649209" cy="2308324"/>
          </a:xfrm>
          <a:prstGeom prst="rect">
            <a:avLst/>
          </a:prstGeom>
        </p:spPr>
        <p:txBody>
          <a:bodyPr wrap="square">
            <a:spAutoFit/>
          </a:bodyPr>
          <a:lstStyle/>
          <a:p>
            <a:r>
              <a:rPr lang="en-GB" dirty="0">
                <a:solidFill>
                  <a:srgbClr val="1C1C1C"/>
                </a:solidFill>
                <a:latin typeface="Twinkl"/>
              </a:rPr>
              <a:t>“We all should know that diversity makes for a rich tapestry, and we must understand that all the threads of the tapestry are equal in value, no matter what their colour.”</a:t>
            </a:r>
          </a:p>
          <a:p>
            <a:endParaRPr lang="en-GB" dirty="0">
              <a:solidFill>
                <a:srgbClr val="1C1C1C"/>
              </a:solidFill>
              <a:latin typeface="Twinkl"/>
            </a:endParaRPr>
          </a:p>
          <a:p>
            <a:r>
              <a:rPr lang="en-GB" b="1" dirty="0">
                <a:solidFill>
                  <a:srgbClr val="1C1C1C"/>
                </a:solidFill>
                <a:latin typeface="Twinkl"/>
              </a:rPr>
              <a:t>Maya Angelou</a:t>
            </a:r>
          </a:p>
        </p:txBody>
      </p:sp>
    </p:spTree>
    <p:extLst>
      <p:ext uri="{BB962C8B-B14F-4D97-AF65-F5344CB8AC3E}">
        <p14:creationId xmlns:p14="http://schemas.microsoft.com/office/powerpoint/2010/main" val="2661357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83ED-EF46-4CD7-9C26-58A490FDC58B}"/>
              </a:ext>
            </a:extLst>
          </p:cNvPr>
          <p:cNvSpPr>
            <a:spLocks noGrp="1"/>
          </p:cNvSpPr>
          <p:nvPr>
            <p:ph type="title"/>
          </p:nvPr>
        </p:nvSpPr>
        <p:spPr/>
        <p:txBody>
          <a:bodyPr/>
          <a:lstStyle/>
          <a:p>
            <a:r>
              <a:rPr lang="en-GB" dirty="0"/>
              <a:t>Glossary</a:t>
            </a:r>
          </a:p>
        </p:txBody>
      </p:sp>
      <p:sp>
        <p:nvSpPr>
          <p:cNvPr id="3" name="Rectangle 2">
            <a:extLst>
              <a:ext uri="{FF2B5EF4-FFF2-40B4-BE49-F238E27FC236}">
                <a16:creationId xmlns:a16="http://schemas.microsoft.com/office/drawing/2014/main" id="{263CBB82-C5C4-4CD7-838E-1DFDDAED1EA0}"/>
              </a:ext>
            </a:extLst>
          </p:cNvPr>
          <p:cNvSpPr>
            <a:spLocks noChangeArrowheads="1"/>
          </p:cNvSpPr>
          <p:nvPr/>
        </p:nvSpPr>
        <p:spPr bwMode="auto">
          <a:xfrm>
            <a:off x="2141003" y="1854791"/>
            <a:ext cx="803204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nSpc>
                <a:spcPct val="100000"/>
              </a:lnSpc>
              <a:spcBef>
                <a:spcPct val="0"/>
              </a:spcBef>
              <a:buNone/>
            </a:pPr>
            <a:endParaRPr lang="en-GB" altLang="en-US" b="1" dirty="0">
              <a:hlinkClick r:id="rId2" action="ppaction://hlinksldjump"/>
            </a:endParaRPr>
          </a:p>
          <a:p>
            <a:pPr>
              <a:lnSpc>
                <a:spcPct val="100000"/>
              </a:lnSpc>
              <a:spcBef>
                <a:spcPct val="0"/>
              </a:spcBef>
              <a:buNone/>
            </a:pPr>
            <a:r>
              <a:rPr lang="en-GB" altLang="en-US" b="1" dirty="0">
                <a:solidFill>
                  <a:srgbClr val="EB8634"/>
                </a:solidFill>
                <a:hlinkClick r:id="rId3" action="ppaction://hlinksldjump">
                  <a:extLst>
                    <a:ext uri="{A12FA001-AC4F-418D-AE19-62706E023703}">
                      <ahyp:hlinkClr xmlns="" xmlns:ahyp="http://schemas.microsoft.com/office/drawing/2018/hyperlinkcolor" val="tx"/>
                    </a:ext>
                  </a:extLst>
                </a:hlinkClick>
              </a:rPr>
              <a:t>apartheid</a:t>
            </a:r>
            <a:r>
              <a:rPr lang="en-GB" altLang="en-US" b="1" dirty="0">
                <a:solidFill>
                  <a:srgbClr val="EB8634"/>
                </a:solidFill>
              </a:rPr>
              <a:t> </a:t>
            </a:r>
            <a:r>
              <a:rPr lang="en-GB" altLang="en-US" dirty="0"/>
              <a:t>– A political and social system in South Africa from 1948-1994, segregating white </a:t>
            </a:r>
            <a:r>
              <a:rPr lang="en-GB" altLang="en-US"/>
              <a:t>and Black </a:t>
            </a:r>
            <a:r>
              <a:rPr lang="en-GB" altLang="en-US" dirty="0"/>
              <a:t>people and discriminating against Black people. </a:t>
            </a:r>
          </a:p>
          <a:p>
            <a:pPr>
              <a:lnSpc>
                <a:spcPct val="100000"/>
              </a:lnSpc>
              <a:spcBef>
                <a:spcPct val="0"/>
              </a:spcBef>
              <a:buNone/>
            </a:pPr>
            <a:endParaRPr lang="en-GB" altLang="en-US" dirty="0"/>
          </a:p>
          <a:p>
            <a:pPr>
              <a:lnSpc>
                <a:spcPct val="100000"/>
              </a:lnSpc>
              <a:spcBef>
                <a:spcPct val="0"/>
              </a:spcBef>
              <a:buNone/>
            </a:pPr>
            <a:endParaRPr lang="en-GB" altLang="en-US" b="1" dirty="0">
              <a:hlinkClick r:id="rId4" action="ppaction://hlinksldjump"/>
            </a:endParaRPr>
          </a:p>
          <a:p>
            <a:pPr>
              <a:lnSpc>
                <a:spcPct val="100000"/>
              </a:lnSpc>
              <a:spcBef>
                <a:spcPct val="0"/>
              </a:spcBef>
              <a:buNone/>
            </a:pPr>
            <a:r>
              <a:rPr lang="en-GB" altLang="en-US" b="1" u="sng" dirty="0">
                <a:solidFill>
                  <a:srgbClr val="79AD42"/>
                </a:solidFill>
                <a:hlinkClick r:id="rId5" action="ppaction://hlinksldjump">
                  <a:extLst>
                    <a:ext uri="{A12FA001-AC4F-418D-AE19-62706E023703}">
                      <ahyp:hlinkClr xmlns="" xmlns:ahyp="http://schemas.microsoft.com/office/drawing/2018/hyperlinkcolor" val="tx"/>
                    </a:ext>
                  </a:extLst>
                </a:hlinkClick>
              </a:rPr>
              <a:t>BAME</a:t>
            </a:r>
            <a:r>
              <a:rPr lang="en-GB" altLang="en-US" b="1" dirty="0">
                <a:solidFill>
                  <a:srgbClr val="79AD42"/>
                </a:solidFill>
              </a:rPr>
              <a:t> </a:t>
            </a:r>
            <a:r>
              <a:rPr lang="en-GB" altLang="en-US" b="1" dirty="0"/>
              <a:t>– </a:t>
            </a:r>
            <a:r>
              <a:rPr lang="en-GB" altLang="en-US" dirty="0"/>
              <a:t>This is an abbreviation for Black, Asian and Minority Ethnic. </a:t>
            </a:r>
          </a:p>
          <a:p>
            <a:pPr>
              <a:lnSpc>
                <a:spcPct val="100000"/>
              </a:lnSpc>
              <a:spcBef>
                <a:spcPct val="0"/>
              </a:spcBef>
              <a:buNone/>
            </a:pPr>
            <a:endParaRPr lang="en-GB" altLang="en-US" dirty="0"/>
          </a:p>
          <a:p>
            <a:pPr>
              <a:lnSpc>
                <a:spcPct val="100000"/>
              </a:lnSpc>
              <a:spcBef>
                <a:spcPct val="0"/>
              </a:spcBef>
              <a:buNone/>
            </a:pPr>
            <a:endParaRPr lang="en-GB" altLang="en-US" b="1" dirty="0">
              <a:hlinkClick r:id="rId2" action="ppaction://hlinksldjump"/>
            </a:endParaRPr>
          </a:p>
          <a:p>
            <a:pPr>
              <a:lnSpc>
                <a:spcPct val="100000"/>
              </a:lnSpc>
              <a:spcBef>
                <a:spcPct val="0"/>
              </a:spcBef>
              <a:buNone/>
            </a:pPr>
            <a:r>
              <a:rPr lang="en-GB" altLang="en-US" b="1" dirty="0">
                <a:solidFill>
                  <a:srgbClr val="23A7F9"/>
                </a:solidFill>
                <a:hlinkClick r:id="rId6" action="ppaction://hlinksldjump">
                  <a:extLst>
                    <a:ext uri="{A12FA001-AC4F-418D-AE19-62706E023703}">
                      <ahyp:hlinkClr xmlns="" xmlns:ahyp="http://schemas.microsoft.com/office/drawing/2018/hyperlinkcolor" val="tx"/>
                    </a:ext>
                  </a:extLst>
                </a:hlinkClick>
              </a:rPr>
              <a:t>prejudice</a:t>
            </a:r>
            <a:r>
              <a:rPr lang="en-GB" altLang="en-US" u="sng" dirty="0">
                <a:solidFill>
                  <a:srgbClr val="23A7F9"/>
                </a:solidFill>
                <a:hlinkClick r:id="rId6" action="ppaction://hlinksldjump">
                  <a:extLst>
                    <a:ext uri="{A12FA001-AC4F-418D-AE19-62706E023703}">
                      <ahyp:hlinkClr xmlns="" xmlns:ahyp="http://schemas.microsoft.com/office/drawing/2018/hyperlinkcolor" val="tx"/>
                    </a:ext>
                  </a:extLst>
                </a:hlinkClick>
              </a:rPr>
              <a:t> </a:t>
            </a:r>
            <a:r>
              <a:rPr lang="en-GB" altLang="en-US" dirty="0"/>
              <a:t>– To have an opinion of something that isn’t based on reason or actual experience of something. </a:t>
            </a:r>
            <a:endParaRPr lang="en-GB" altLang="en-US" dirty="0">
              <a:solidFill>
                <a:srgbClr val="FF0000"/>
              </a:solidFill>
            </a:endParaRPr>
          </a:p>
          <a:p>
            <a:pPr>
              <a:lnSpc>
                <a:spcPct val="100000"/>
              </a:lnSpc>
              <a:spcBef>
                <a:spcPct val="0"/>
              </a:spcBef>
              <a:buNone/>
            </a:pPr>
            <a:endParaRPr lang="en-GB" altLang="en-US" b="1" dirty="0">
              <a:hlinkClick r:id="" action="ppaction://noaction"/>
            </a:endParaRPr>
          </a:p>
          <a:p>
            <a:pPr>
              <a:lnSpc>
                <a:spcPct val="100000"/>
              </a:lnSpc>
              <a:spcBef>
                <a:spcPct val="0"/>
              </a:spcBef>
              <a:buNone/>
            </a:pPr>
            <a:endParaRPr lang="en-GB" altLang="en-US" b="1" dirty="0">
              <a:hlinkClick r:id="" action="ppaction://noaction"/>
            </a:endParaRPr>
          </a:p>
          <a:p>
            <a:pPr>
              <a:lnSpc>
                <a:spcPct val="100000"/>
              </a:lnSpc>
              <a:spcBef>
                <a:spcPct val="0"/>
              </a:spcBef>
              <a:buNone/>
            </a:pPr>
            <a:r>
              <a:rPr lang="en-GB" altLang="en-US" b="1" dirty="0">
                <a:solidFill>
                  <a:srgbClr val="954EBE"/>
                </a:solidFill>
                <a:hlinkClick r:id="rId4" action="ppaction://hlinksldjump">
                  <a:extLst>
                    <a:ext uri="{A12FA001-AC4F-418D-AE19-62706E023703}">
                      <ahyp:hlinkClr xmlns="" xmlns:ahyp="http://schemas.microsoft.com/office/drawing/2018/hyperlinkcolor" val="tx"/>
                    </a:ext>
                  </a:extLst>
                </a:hlinkClick>
              </a:rPr>
              <a:t>unique</a:t>
            </a:r>
            <a:r>
              <a:rPr lang="en-GB" altLang="en-US" dirty="0"/>
              <a:t> – Something which is one of a kind. There is nothing else</a:t>
            </a:r>
            <a:br>
              <a:rPr lang="en-GB" altLang="en-US" dirty="0"/>
            </a:br>
            <a:r>
              <a:rPr lang="en-GB" altLang="en-US" dirty="0"/>
              <a:t>the same. </a:t>
            </a:r>
          </a:p>
          <a:p>
            <a:pPr>
              <a:lnSpc>
                <a:spcPct val="100000"/>
              </a:lnSpc>
              <a:spcBef>
                <a:spcPct val="0"/>
              </a:spcBef>
              <a:buNone/>
            </a:pPr>
            <a:endParaRPr lang="en-GB" altLang="en-US" dirty="0"/>
          </a:p>
        </p:txBody>
      </p:sp>
      <p:sp>
        <p:nvSpPr>
          <p:cNvPr id="4" name="Rectangle 3">
            <a:hlinkClick r:id="rId7"/>
            <a:extLst>
              <a:ext uri="{FF2B5EF4-FFF2-40B4-BE49-F238E27FC236}">
                <a16:creationId xmlns:a16="http://schemas.microsoft.com/office/drawing/2014/main" id="{64F3291F-6E0E-48BC-B218-F453FF89EDA1}"/>
              </a:ext>
            </a:extLst>
          </p:cNvPr>
          <p:cNvSpPr/>
          <p:nvPr/>
        </p:nvSpPr>
        <p:spPr>
          <a:xfrm>
            <a:off x="10030438" y="6501469"/>
            <a:ext cx="637563" cy="3725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Twinkl"/>
            </a:endParaRPr>
          </a:p>
        </p:txBody>
      </p:sp>
      <p:sp>
        <p:nvSpPr>
          <p:cNvPr id="5" name="Rectangle 4">
            <a:extLst>
              <a:ext uri="{FF2B5EF4-FFF2-40B4-BE49-F238E27FC236}">
                <a16:creationId xmlns:a16="http://schemas.microsoft.com/office/drawing/2014/main" id="{3EAE3B7E-5B57-4F75-97D7-2FD454DB7A98}"/>
              </a:ext>
            </a:extLst>
          </p:cNvPr>
          <p:cNvSpPr/>
          <p:nvPr/>
        </p:nvSpPr>
        <p:spPr>
          <a:xfrm>
            <a:off x="1965560" y="1439537"/>
            <a:ext cx="8245242" cy="369332"/>
          </a:xfrm>
          <a:prstGeom prst="rect">
            <a:avLst/>
          </a:prstGeom>
          <a:solidFill>
            <a:schemeClr val="accent3">
              <a:lumMod val="60000"/>
              <a:lumOff val="40000"/>
            </a:schemeClr>
          </a:solidFill>
        </p:spPr>
        <p:txBody>
          <a:bodyPr wrap="square">
            <a:spAutoFit/>
          </a:bodyPr>
          <a:lstStyle/>
          <a:p>
            <a:pPr algn="ctr"/>
            <a:r>
              <a:rPr lang="en-GB" dirty="0">
                <a:solidFill>
                  <a:srgbClr val="1C1C1C"/>
                </a:solidFill>
                <a:latin typeface="Twinkl"/>
              </a:rPr>
              <a:t>Click on the words in bold to return to the original slide.</a:t>
            </a:r>
          </a:p>
        </p:txBody>
      </p:sp>
    </p:spTree>
    <p:extLst>
      <p:ext uri="{BB962C8B-B14F-4D97-AF65-F5344CB8AC3E}">
        <p14:creationId xmlns:p14="http://schemas.microsoft.com/office/powerpoint/2010/main" val="4049319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a:t>
            </a:r>
            <a:endParaRPr lang="en-GB" dirty="0"/>
          </a:p>
        </p:txBody>
      </p:sp>
      <p:sp>
        <p:nvSpPr>
          <p:cNvPr id="3" name="TextBox 2"/>
          <p:cNvSpPr txBox="1"/>
          <p:nvPr/>
        </p:nvSpPr>
        <p:spPr>
          <a:xfrm>
            <a:off x="1348509" y="1939636"/>
            <a:ext cx="8645236" cy="646331"/>
          </a:xfrm>
          <a:prstGeom prst="rect">
            <a:avLst/>
          </a:prstGeom>
          <a:noFill/>
        </p:spPr>
        <p:txBody>
          <a:bodyPr wrap="square" rtlCol="0">
            <a:spAutoFit/>
          </a:bodyPr>
          <a:lstStyle/>
          <a:p>
            <a:r>
              <a:rPr lang="en-GB" dirty="0" smtClean="0"/>
              <a:t>On the next few slides you will read some different scenarios. What would you do in those scenarios. Think carefully. </a:t>
            </a:r>
            <a:endParaRPr lang="en-GB" dirty="0"/>
          </a:p>
        </p:txBody>
      </p:sp>
    </p:spTree>
    <p:extLst>
      <p:ext uri="{BB962C8B-B14F-4D97-AF65-F5344CB8AC3E}">
        <p14:creationId xmlns:p14="http://schemas.microsoft.com/office/powerpoint/2010/main" val="2511467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95420" y="881775"/>
            <a:ext cx="6442796" cy="4517746"/>
          </a:xfrm>
          <a:prstGeom prst="rect">
            <a:avLst/>
          </a:prstGeom>
        </p:spPr>
      </p:pic>
    </p:spTree>
    <p:extLst>
      <p:ext uri="{BB962C8B-B14F-4D97-AF65-F5344CB8AC3E}">
        <p14:creationId xmlns:p14="http://schemas.microsoft.com/office/powerpoint/2010/main" val="567131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2291"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The Pollination Process</a:t>
            </a:r>
          </a:p>
        </p:txBody>
      </p:sp>
      <p:sp>
        <p:nvSpPr>
          <p:cNvPr id="6" name="Rectangle 5"/>
          <p:cNvSpPr/>
          <p:nvPr/>
        </p:nvSpPr>
        <p:spPr>
          <a:xfrm>
            <a:off x="2159000" y="1676401"/>
            <a:ext cx="4579938" cy="4524375"/>
          </a:xfrm>
          <a:prstGeom prst="rect">
            <a:avLst/>
          </a:prstGeom>
        </p:spPr>
        <p:txBody>
          <a:bodyPr>
            <a:spAutoFit/>
          </a:bodyPr>
          <a:lstStyle/>
          <a:p>
            <a:pPr marL="342900" indent="-342900" algn="just">
              <a:buFont typeface="+mj-lt"/>
              <a:buAutoNum type="arabicPeriod"/>
              <a:defRPr/>
            </a:pPr>
            <a:r>
              <a:rPr lang="en-GB" dirty="0">
                <a:solidFill>
                  <a:srgbClr val="1C1C1C"/>
                </a:solidFill>
                <a:latin typeface="Twinkl"/>
              </a:rPr>
              <a:t>The flower petal’s bright colours and fragrant scents attract insects.</a:t>
            </a:r>
          </a:p>
          <a:p>
            <a:pPr marL="342900" indent="-342900" algn="just">
              <a:buFont typeface="+mj-lt"/>
              <a:buAutoNum type="arabicPeriod"/>
              <a:defRPr/>
            </a:pPr>
            <a:endParaRPr lang="en-GB" dirty="0">
              <a:solidFill>
                <a:srgbClr val="1C1C1C"/>
              </a:solidFill>
              <a:latin typeface="Twinkl"/>
            </a:endParaRPr>
          </a:p>
          <a:p>
            <a:pPr marL="342900" indent="-342900" algn="just">
              <a:buFont typeface="+mj-lt"/>
              <a:buAutoNum type="arabicPeriod"/>
              <a:defRPr/>
            </a:pPr>
            <a:r>
              <a:rPr lang="en-GB" dirty="0">
                <a:solidFill>
                  <a:srgbClr val="1C1C1C"/>
                </a:solidFill>
                <a:latin typeface="Twinkl"/>
              </a:rPr>
              <a:t>The insect arrives on the flower to collect nectar. This nectar is a sweet liquid which makes perfect insect food.</a:t>
            </a:r>
          </a:p>
          <a:p>
            <a:pPr marL="342900" indent="-342900" algn="just">
              <a:buFont typeface="+mj-lt"/>
              <a:buAutoNum type="arabicPeriod"/>
              <a:defRPr/>
            </a:pPr>
            <a:endParaRPr lang="en-GB" dirty="0">
              <a:solidFill>
                <a:srgbClr val="1C1C1C"/>
              </a:solidFill>
              <a:latin typeface="Twinkl"/>
            </a:endParaRPr>
          </a:p>
          <a:p>
            <a:pPr marL="342900" indent="-342900" algn="just">
              <a:buFont typeface="+mj-lt"/>
              <a:buAutoNum type="arabicPeriod"/>
              <a:defRPr/>
            </a:pPr>
            <a:r>
              <a:rPr lang="en-GB" dirty="0">
                <a:solidFill>
                  <a:srgbClr val="1C1C1C"/>
                </a:solidFill>
                <a:latin typeface="Twinkl"/>
              </a:rPr>
              <a:t>As the insect is gathering the nectar, it rubs against the anthers, which rub pollen onto the insect.</a:t>
            </a:r>
          </a:p>
          <a:p>
            <a:pPr marL="342900" indent="-342900" algn="just">
              <a:buFont typeface="+mj-lt"/>
              <a:buAutoNum type="arabicPeriod"/>
              <a:defRPr/>
            </a:pPr>
            <a:endParaRPr lang="en-GB" dirty="0">
              <a:solidFill>
                <a:srgbClr val="1C1C1C"/>
              </a:solidFill>
              <a:latin typeface="Twinkl"/>
            </a:endParaRPr>
          </a:p>
          <a:p>
            <a:pPr marL="342900" indent="-342900" algn="just">
              <a:buFont typeface="+mj-lt"/>
              <a:buAutoNum type="arabicPeriod"/>
              <a:defRPr/>
            </a:pPr>
            <a:r>
              <a:rPr lang="en-GB" dirty="0">
                <a:solidFill>
                  <a:srgbClr val="1C1C1C"/>
                </a:solidFill>
                <a:latin typeface="Twinkl"/>
              </a:rPr>
              <a:t>After the insect is done feeding on the flower’s nectar,  it gets hungry and  gets attracted by another flower`s bright colours. </a:t>
            </a:r>
          </a:p>
          <a:p>
            <a:pPr>
              <a:defRPr/>
            </a:pPr>
            <a:r>
              <a:rPr lang="en-GB" dirty="0">
                <a:solidFill>
                  <a:srgbClr val="1C1C1C"/>
                </a:solidFill>
                <a:latin typeface="Twinkl"/>
              </a:rPr>
              <a:t> </a:t>
            </a:r>
          </a:p>
        </p:txBody>
      </p:sp>
      <p:pic>
        <p:nvPicPr>
          <p:cNvPr id="12293"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6139" y="1655764"/>
            <a:ext cx="2820987"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171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07854" y="949539"/>
            <a:ext cx="6609051" cy="4714228"/>
          </a:xfrm>
          <a:prstGeom prst="rect">
            <a:avLst/>
          </a:prstGeom>
        </p:spPr>
      </p:pic>
    </p:spTree>
    <p:extLst>
      <p:ext uri="{BB962C8B-B14F-4D97-AF65-F5344CB8AC3E}">
        <p14:creationId xmlns:p14="http://schemas.microsoft.com/office/powerpoint/2010/main" val="1668320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11217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3315"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The Pollination Process</a:t>
            </a:r>
          </a:p>
        </p:txBody>
      </p:sp>
      <p:sp>
        <p:nvSpPr>
          <p:cNvPr id="6" name="Rectangle 5"/>
          <p:cNvSpPr/>
          <p:nvPr/>
        </p:nvSpPr>
        <p:spPr>
          <a:xfrm>
            <a:off x="2159000" y="1676401"/>
            <a:ext cx="7753350" cy="3694113"/>
          </a:xfrm>
          <a:prstGeom prst="rect">
            <a:avLst/>
          </a:prstGeom>
        </p:spPr>
        <p:txBody>
          <a:bodyPr>
            <a:spAutoFit/>
          </a:bodyPr>
          <a:lstStyle/>
          <a:p>
            <a:pPr marL="342900" indent="-342900" algn="just">
              <a:buFont typeface="+mj-lt"/>
              <a:buAutoNum type="arabicPeriod" startAt="5"/>
              <a:defRPr/>
            </a:pPr>
            <a:r>
              <a:rPr lang="en-GB" dirty="0">
                <a:solidFill>
                  <a:srgbClr val="1C1C1C"/>
                </a:solidFill>
                <a:latin typeface="Twinkl"/>
              </a:rPr>
              <a:t>As the insect feeds on the nectar in this new flower, the pollen stuck to the insect from the first flower rubs off onto the female parts of the second flower (the stigma).</a:t>
            </a:r>
          </a:p>
          <a:p>
            <a:pPr marL="342900" indent="-342900" algn="just">
              <a:buFont typeface="+mj-lt"/>
              <a:buAutoNum type="arabicPeriod" startAt="5"/>
              <a:defRPr/>
            </a:pPr>
            <a:endParaRPr lang="en-GB" dirty="0">
              <a:solidFill>
                <a:srgbClr val="1C1C1C"/>
              </a:solidFill>
              <a:latin typeface="Twinkl"/>
            </a:endParaRPr>
          </a:p>
          <a:p>
            <a:pPr marL="342900" indent="-342900" algn="just">
              <a:buFont typeface="+mj-lt"/>
              <a:buAutoNum type="arabicPeriod" startAt="5"/>
              <a:defRPr/>
            </a:pPr>
            <a:r>
              <a:rPr lang="en-GB" dirty="0">
                <a:solidFill>
                  <a:srgbClr val="1C1C1C"/>
                </a:solidFill>
                <a:latin typeface="Twinkl"/>
              </a:rPr>
              <a:t>Part of this pollen travels down the style and then into the ovary.</a:t>
            </a:r>
          </a:p>
          <a:p>
            <a:pPr marL="342900" indent="-342900" algn="just">
              <a:buFont typeface="+mj-lt"/>
              <a:buAutoNum type="arabicPeriod" startAt="5"/>
              <a:defRPr/>
            </a:pPr>
            <a:endParaRPr lang="en-GB" dirty="0">
              <a:solidFill>
                <a:srgbClr val="1C1C1C"/>
              </a:solidFill>
              <a:latin typeface="Twinkl"/>
            </a:endParaRPr>
          </a:p>
          <a:p>
            <a:pPr marL="342900" indent="-342900" algn="just">
              <a:buFont typeface="+mj-lt"/>
              <a:buAutoNum type="arabicPeriod" startAt="5"/>
              <a:defRPr/>
            </a:pPr>
            <a:r>
              <a:rPr lang="en-GB" dirty="0">
                <a:solidFill>
                  <a:srgbClr val="1C1C1C"/>
                </a:solidFill>
                <a:latin typeface="Twinkl"/>
              </a:rPr>
              <a:t>The tiny piece of pollen joins onto an ovule in the ovary. The plant has now been fertilised.</a:t>
            </a:r>
          </a:p>
          <a:p>
            <a:pPr marL="342900" indent="-342900" algn="just">
              <a:buFont typeface="+mj-lt"/>
              <a:buAutoNum type="arabicPeriod" startAt="5"/>
              <a:defRPr/>
            </a:pPr>
            <a:endParaRPr lang="en-GB" dirty="0">
              <a:solidFill>
                <a:srgbClr val="1C1C1C"/>
              </a:solidFill>
              <a:latin typeface="Twinkl"/>
            </a:endParaRPr>
          </a:p>
          <a:p>
            <a:pPr marL="342900" indent="-342900" algn="just">
              <a:buFont typeface="+mj-lt"/>
              <a:buAutoNum type="arabicPeriod" startAt="5"/>
              <a:defRPr/>
            </a:pPr>
            <a:r>
              <a:rPr lang="en-GB" dirty="0">
                <a:solidFill>
                  <a:srgbClr val="1C1C1C"/>
                </a:solidFill>
                <a:latin typeface="Twinkl"/>
              </a:rPr>
              <a:t>The ovary of the flower turns into seeds which will then be dispersed so that new plants will be able to grow somewhere else. </a:t>
            </a:r>
          </a:p>
          <a:p>
            <a:pPr algn="just">
              <a:defRPr/>
            </a:pPr>
            <a:endParaRPr lang="en-GB" dirty="0">
              <a:solidFill>
                <a:srgbClr val="1C1C1C"/>
              </a:solidFill>
              <a:latin typeface="Twinkl"/>
            </a:endParaRPr>
          </a:p>
          <a:p>
            <a:pPr>
              <a:defRPr/>
            </a:pPr>
            <a:r>
              <a:rPr lang="en-GB" dirty="0">
                <a:solidFill>
                  <a:srgbClr val="1C1C1C"/>
                </a:solidFill>
                <a:latin typeface="Twinkl"/>
              </a:rPr>
              <a:t> </a:t>
            </a:r>
          </a:p>
        </p:txBody>
      </p:sp>
    </p:spTree>
    <p:extLst>
      <p:ext uri="{BB962C8B-B14F-4D97-AF65-F5344CB8AC3E}">
        <p14:creationId xmlns:p14="http://schemas.microsoft.com/office/powerpoint/2010/main" val="2398888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a:t>
            </a:r>
            <a:endParaRPr lang="en-GB" dirty="0"/>
          </a:p>
        </p:txBody>
      </p:sp>
      <p:sp>
        <p:nvSpPr>
          <p:cNvPr id="3" name="Rectangle 1"/>
          <p:cNvSpPr>
            <a:spLocks noChangeArrowheads="1"/>
          </p:cNvSpPr>
          <p:nvPr/>
        </p:nvSpPr>
        <p:spPr bwMode="auto">
          <a:xfrm>
            <a:off x="1625600" y="2727902"/>
            <a:ext cx="71980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eaLnBrk="0" fontAlgn="base" hangingPunct="0">
              <a:lnSpc>
                <a:spcPct val="100000"/>
              </a:lnSpc>
              <a:spcBef>
                <a:spcPct val="0"/>
              </a:spcBef>
              <a:spcAft>
                <a:spcPct val="0"/>
              </a:spcAft>
              <a:buNone/>
            </a:pPr>
            <a:r>
              <a:rPr lang="en-GB" altLang="en-US" dirty="0">
                <a:hlinkClick r:id="rId2"/>
              </a:rPr>
              <a:t>https://www.bbc.com/teach/class-clips-video/science-ks1-ks2-ivys-plant-workshop-what-is-pollination-and-how-does-it-work/zv4df4j</a:t>
            </a:r>
            <a:endParaRPr lang="en-GB" altLang="en-US" dirty="0"/>
          </a:p>
          <a:p>
            <a:pPr eaLnBrk="0" fontAlgn="base" hangingPunct="0">
              <a:lnSpc>
                <a:spcPct val="100000"/>
              </a:lnSpc>
              <a:spcBef>
                <a:spcPct val="0"/>
              </a:spcBef>
              <a:spcAft>
                <a:spcPct val="0"/>
              </a:spcAft>
              <a:buNone/>
            </a:pPr>
            <a:endParaRPr lang="en-GB" altLang="en-US" dirty="0"/>
          </a:p>
        </p:txBody>
      </p:sp>
      <p:sp>
        <p:nvSpPr>
          <p:cNvPr id="4" name="TextBox 3"/>
          <p:cNvSpPr txBox="1"/>
          <p:nvPr/>
        </p:nvSpPr>
        <p:spPr>
          <a:xfrm>
            <a:off x="1625600" y="1819564"/>
            <a:ext cx="7620000" cy="646331"/>
          </a:xfrm>
          <a:prstGeom prst="rect">
            <a:avLst/>
          </a:prstGeom>
          <a:noFill/>
        </p:spPr>
        <p:txBody>
          <a:bodyPr wrap="square" rtlCol="0">
            <a:spAutoFit/>
          </a:bodyPr>
          <a:lstStyle/>
          <a:p>
            <a:r>
              <a:rPr lang="en-GB" dirty="0" smtClean="0"/>
              <a:t>Use the following link to watch a short video that will explain pollination to you. </a:t>
            </a:r>
            <a:endParaRPr lang="en-GB" dirty="0"/>
          </a:p>
        </p:txBody>
      </p:sp>
    </p:spTree>
    <p:extLst>
      <p:ext uri="{BB962C8B-B14F-4D97-AF65-F5344CB8AC3E}">
        <p14:creationId xmlns:p14="http://schemas.microsoft.com/office/powerpoint/2010/main" val="220328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981201" y="549275"/>
            <a:ext cx="8220075" cy="814388"/>
          </a:xfrm>
          <a:prstGeom prst="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latin typeface="Twinkl"/>
            </a:endParaRPr>
          </a:p>
        </p:txBody>
      </p:sp>
      <p:sp>
        <p:nvSpPr>
          <p:cNvPr id="14339" name="Rounded Rectangle 4"/>
          <p:cNvSpPr>
            <a:spLocks noChangeArrowheads="1"/>
          </p:cNvSpPr>
          <p:nvPr/>
        </p:nvSpPr>
        <p:spPr bwMode="auto">
          <a:xfrm>
            <a:off x="2482851" y="1801813"/>
            <a:ext cx="3452813" cy="3865562"/>
          </a:xfrm>
          <a:prstGeom prst="roundRect">
            <a:avLst>
              <a:gd name="adj" fmla="val 8968"/>
            </a:avLst>
          </a:prstGeom>
          <a:noFill/>
          <a:ln w="76200">
            <a:solidFill>
              <a:srgbClr val="699327"/>
            </a:solidFill>
            <a:round/>
            <a:headEnd/>
            <a:tailEnd/>
          </a:ln>
          <a:extLst>
            <a:ext uri="{909E8E84-426E-40DD-AFC4-6F175D3DCCD1}">
              <a14:hiddenFill xmlns:a14="http://schemas.microsoft.com/office/drawing/2010/main">
                <a:solidFill>
                  <a:srgbClr val="FFFFFF"/>
                </a:solidFill>
              </a14:hiddenFill>
            </a:ext>
          </a:extLst>
        </p:spPr>
        <p:txBody>
          <a:bodyPr lIns="180000" tIns="180000" rIns="180000" bIns="180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Sassoon Infant Rg" pitchFamily="50" charset="0"/>
              </a:defRPr>
            </a:lvl9pPr>
          </a:lstStyle>
          <a:p>
            <a:pPr algn="just" fontAlgn="base">
              <a:lnSpc>
                <a:spcPct val="100000"/>
              </a:lnSpc>
              <a:spcBef>
                <a:spcPct val="0"/>
              </a:spcBef>
              <a:spcAft>
                <a:spcPct val="0"/>
              </a:spcAft>
              <a:buNone/>
            </a:pPr>
            <a:r>
              <a:rPr lang="en-GB" altLang="en-US"/>
              <a:t>It is the petal’s job to attract the insects towards the flower.  </a:t>
            </a:r>
          </a:p>
          <a:p>
            <a:pPr algn="just" fontAlgn="base">
              <a:lnSpc>
                <a:spcPct val="100000"/>
              </a:lnSpc>
              <a:spcBef>
                <a:spcPct val="0"/>
              </a:spcBef>
              <a:spcAft>
                <a:spcPct val="0"/>
              </a:spcAft>
              <a:buNone/>
            </a:pPr>
            <a:endParaRPr lang="en-GB" altLang="en-US"/>
          </a:p>
          <a:p>
            <a:pPr algn="just" fontAlgn="base">
              <a:lnSpc>
                <a:spcPct val="100000"/>
              </a:lnSpc>
              <a:spcBef>
                <a:spcPct val="0"/>
              </a:spcBef>
              <a:spcAft>
                <a:spcPct val="0"/>
              </a:spcAft>
              <a:buNone/>
            </a:pPr>
            <a:r>
              <a:rPr lang="en-GB" altLang="en-US"/>
              <a:t>Interestingly, the colours that we see are not the same as the colours that the insects see. Insects see in ultraviolet, which is a type of light which is outside the range of what human eyes can see.</a:t>
            </a:r>
          </a:p>
        </p:txBody>
      </p:sp>
      <p:sp>
        <p:nvSpPr>
          <p:cNvPr id="14340" name="Title 20"/>
          <p:cNvSpPr>
            <a:spLocks noGrp="1"/>
          </p:cNvSpPr>
          <p:nvPr>
            <p:ph type="title"/>
          </p:nvPr>
        </p:nvSpPr>
        <p:spPr>
          <a:xfrm>
            <a:off x="1981201" y="479426"/>
            <a:ext cx="8220075" cy="993775"/>
          </a:xfrm>
        </p:spPr>
        <p:txBody>
          <a:bodyPr/>
          <a:lstStyle/>
          <a:p>
            <a:pPr eaLnBrk="1" hangingPunct="1"/>
            <a:r>
              <a:rPr lang="en-GB" altLang="en-US" sz="3600">
                <a:solidFill>
                  <a:schemeClr val="bg1"/>
                </a:solidFill>
              </a:rPr>
              <a:t>Petal</a:t>
            </a:r>
          </a:p>
        </p:txBody>
      </p:sp>
      <p:grpSp>
        <p:nvGrpSpPr>
          <p:cNvPr id="29" name="Group 28"/>
          <p:cNvGrpSpPr>
            <a:grpSpLocks/>
          </p:cNvGrpSpPr>
          <p:nvPr/>
        </p:nvGrpSpPr>
        <p:grpSpPr bwMode="auto">
          <a:xfrm>
            <a:off x="5935664" y="2116138"/>
            <a:ext cx="3513137" cy="2559050"/>
            <a:chOff x="4411133" y="2115675"/>
            <a:chExt cx="3513723" cy="2558916"/>
          </a:xfrm>
        </p:grpSpPr>
        <p:cxnSp>
          <p:nvCxnSpPr>
            <p:cNvPr id="8" name="Straight Connector 7"/>
            <p:cNvCxnSpPr>
              <a:stCxn id="14339" idx="3"/>
            </p:cNvCxnSpPr>
            <p:nvPr/>
          </p:nvCxnSpPr>
          <p:spPr>
            <a:xfrm flipV="1">
              <a:off x="4411133" y="2412521"/>
              <a:ext cx="1346425" cy="1322319"/>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14339" idx="3"/>
            </p:cNvCxnSpPr>
            <p:nvPr/>
          </p:nvCxnSpPr>
          <p:spPr>
            <a:xfrm flipH="1" flipV="1">
              <a:off x="4411133" y="3734840"/>
              <a:ext cx="1532193" cy="793708"/>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rotWithShape="1">
            <a:blip r:embed="rId2"/>
            <a:srcRect l="58680" t="31155" r="10459" b="28546"/>
            <a:stretch/>
          </p:blipFill>
          <p:spPr>
            <a:xfrm>
              <a:off x="5310716" y="2115675"/>
              <a:ext cx="2614140" cy="2558916"/>
            </a:xfrm>
            <a:prstGeom prst="ellipse">
              <a:avLst/>
            </a:prstGeom>
            <a:ln w="76200">
              <a:solidFill>
                <a:srgbClr val="699327"/>
              </a:solidFill>
            </a:ln>
          </p:spPr>
        </p:pic>
      </p:grpSp>
      <p:grpSp>
        <p:nvGrpSpPr>
          <p:cNvPr id="30" name="Group 29"/>
          <p:cNvGrpSpPr>
            <a:grpSpLocks/>
          </p:cNvGrpSpPr>
          <p:nvPr/>
        </p:nvGrpSpPr>
        <p:grpSpPr bwMode="auto">
          <a:xfrm>
            <a:off x="8172450" y="3868738"/>
            <a:ext cx="1276350" cy="1782762"/>
            <a:chOff x="6648507" y="3869267"/>
            <a:chExt cx="1276349" cy="1781856"/>
          </a:xfrm>
        </p:grpSpPr>
        <p:sp>
          <p:nvSpPr>
            <p:cNvPr id="19" name="Rounded Rectangle 18"/>
            <p:cNvSpPr/>
            <p:nvPr/>
          </p:nvSpPr>
          <p:spPr>
            <a:xfrm>
              <a:off x="6648507" y="5103714"/>
              <a:ext cx="1276349" cy="547409"/>
            </a:xfrm>
            <a:prstGeom prst="roundRect">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lgn="ctr">
                <a:defRPr/>
              </a:pPr>
              <a:r>
                <a:rPr lang="en-GB" dirty="0">
                  <a:solidFill>
                    <a:prstClr val="white"/>
                  </a:solidFill>
                  <a:latin typeface="Twinkl"/>
                </a:rPr>
                <a:t>petal</a:t>
              </a:r>
            </a:p>
          </p:txBody>
        </p:sp>
        <p:cxnSp>
          <p:nvCxnSpPr>
            <p:cNvPr id="20" name="Straight Connector 19"/>
            <p:cNvCxnSpPr/>
            <p:nvPr/>
          </p:nvCxnSpPr>
          <p:spPr>
            <a:xfrm>
              <a:off x="7002520" y="3869267"/>
              <a:ext cx="219075" cy="1304262"/>
            </a:xfrm>
            <a:prstGeom prst="line">
              <a:avLst/>
            </a:prstGeom>
            <a:ln w="76200">
              <a:solidFill>
                <a:srgbClr val="69932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75804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 [Read-Only]" id="{B29F6C71-AAE0-4B64-A45A-1046B855C9CC}" vid="{8E495050-AD79-41D8-9298-D2CAD143682F}"/>
    </a:ext>
  </a:extLst>
</a:theme>
</file>

<file path=ppt/theme/theme3.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docProps/app.xml><?xml version="1.0" encoding="utf-8"?>
<Properties xmlns="http://schemas.openxmlformats.org/officeDocument/2006/extended-properties" xmlns:vt="http://schemas.openxmlformats.org/officeDocument/2006/docPropsVTypes">
  <Template>Facet</Template>
  <TotalTime>16</TotalTime>
  <Words>3388</Words>
  <Application>Microsoft Office PowerPoint</Application>
  <PresentationFormat>Widescreen</PresentationFormat>
  <Paragraphs>255</Paragraphs>
  <Slides>61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61</vt:i4>
      </vt:variant>
    </vt:vector>
  </HeadingPairs>
  <TitlesOfParts>
    <vt:vector size="71" baseType="lpstr">
      <vt:lpstr>Arial</vt:lpstr>
      <vt:lpstr>Calibri</vt:lpstr>
      <vt:lpstr>Sassoon Infant Rg</vt:lpstr>
      <vt:lpstr>Trebuchet MS</vt:lpstr>
      <vt:lpstr>Twinkl</vt:lpstr>
      <vt:lpstr>Twinkl SemiBold</vt:lpstr>
      <vt:lpstr>Wingdings 3</vt:lpstr>
      <vt:lpstr>Facet</vt:lpstr>
      <vt:lpstr>Office Theme</vt:lpstr>
      <vt:lpstr>1_Office Theme</vt:lpstr>
      <vt:lpstr>Science</vt:lpstr>
      <vt:lpstr>PowerPoint Presentation</vt:lpstr>
      <vt:lpstr>PowerPoint Presentation</vt:lpstr>
      <vt:lpstr>Recap</vt:lpstr>
      <vt:lpstr>Pollen </vt:lpstr>
      <vt:lpstr>The Pollination Process</vt:lpstr>
      <vt:lpstr>The Pollination Process</vt:lpstr>
      <vt:lpstr>Activity </vt:lpstr>
      <vt:lpstr>Petal</vt:lpstr>
      <vt:lpstr>Style</vt:lpstr>
      <vt:lpstr>Stigma</vt:lpstr>
      <vt:lpstr>Filament</vt:lpstr>
      <vt:lpstr>Anther</vt:lpstr>
      <vt:lpstr>Ovary</vt:lpstr>
      <vt:lpstr>Insects in Pollination</vt:lpstr>
      <vt:lpstr>The Vital Roles in Pollination</vt:lpstr>
      <vt:lpstr>Activity</vt:lpstr>
      <vt:lpstr>PowerPoint Presentation</vt:lpstr>
      <vt:lpstr>R.E</vt:lpstr>
      <vt:lpstr>PowerPoint Presentation</vt:lpstr>
      <vt:lpstr>Zakah</vt:lpstr>
      <vt:lpstr>PowerPoint Presentation</vt:lpstr>
      <vt:lpstr>Zakah</vt:lpstr>
      <vt:lpstr>PowerPoint Presentation</vt:lpstr>
      <vt:lpstr>Aims</vt:lpstr>
      <vt:lpstr>Where does the money go?</vt:lpstr>
      <vt:lpstr>PowerPoint Presentation</vt:lpstr>
      <vt:lpstr>God owns all</vt:lpstr>
      <vt:lpstr>PowerPoint Presentation</vt:lpstr>
      <vt:lpstr>Think about…</vt:lpstr>
      <vt:lpstr>PSHE</vt:lpstr>
      <vt:lpstr>PowerPoint Presentation</vt:lpstr>
      <vt:lpstr>Communities and the Wider World</vt:lpstr>
      <vt:lpstr>Differences in Society</vt:lpstr>
      <vt:lpstr>We Are All Unique</vt:lpstr>
      <vt:lpstr>What Are Our Human Rights?</vt:lpstr>
      <vt:lpstr>Identity and Race</vt:lpstr>
      <vt:lpstr>What Is Equality?</vt:lpstr>
      <vt:lpstr>What Is Equality?</vt:lpstr>
      <vt:lpstr>Where Does Our Uniqueness Come From?</vt:lpstr>
      <vt:lpstr>What Is Racism?</vt:lpstr>
      <vt:lpstr>What Is Racial Discrimination?</vt:lpstr>
      <vt:lpstr>What Is Racial Discrimination?</vt:lpstr>
      <vt:lpstr>How Might Someone Discriminate against Another Because of Their Race?</vt:lpstr>
      <vt:lpstr>What Can We Do to Help Eliminate Racial Discrimination?</vt:lpstr>
      <vt:lpstr>What Is Being Done to Tackle                   Racial Discrimination?</vt:lpstr>
      <vt:lpstr>What Is Being Done to Tackle                   Racial Discrimination?</vt:lpstr>
      <vt:lpstr>What Does It Mean to Be            Race Conscious?</vt:lpstr>
      <vt:lpstr>People Who Have Fought  Against Racial Discrimination</vt:lpstr>
      <vt:lpstr>People Who Have Fought  Against Racial Discrimination</vt:lpstr>
      <vt:lpstr>People Who Have Fought  Against Racial Discrimination</vt:lpstr>
      <vt:lpstr>Discuss It!</vt:lpstr>
      <vt:lpstr>Talk About It</vt:lpstr>
      <vt:lpstr>Share</vt:lpstr>
      <vt:lpstr>We Are All Unique</vt:lpstr>
      <vt:lpstr>PowerPoint Presentation</vt:lpstr>
      <vt:lpstr>Glossary</vt:lpstr>
      <vt:lpstr>Activity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Keshia Ramduth</dc:creator>
  <cp:lastModifiedBy>Keshia Ramduth</cp:lastModifiedBy>
  <cp:revision>3</cp:revision>
  <dcterms:created xsi:type="dcterms:W3CDTF">2021-06-17T06:05:23Z</dcterms:created>
  <dcterms:modified xsi:type="dcterms:W3CDTF">2021-06-17T06:21:41Z</dcterms:modified>
</cp:coreProperties>
</file>