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4F1750D-0F7E-45AE-8FE7-C730C004C875}" type="datetimeFigureOut">
              <a:rPr lang="en-GB" smtClean="0"/>
              <a:t>04/03/2022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3FE332-1119-4C73-9CF2-E5603D3695D7}" type="slidenum">
              <a:rPr lang="en-GB" smtClean="0"/>
              <a:t>‹#›</a:t>
            </a:fld>
            <a:endParaRPr lang="en-GB"/>
          </a:p>
        </p:txBody>
      </p:sp>
    </p:spTree>
    <p:extLst>
      <p:ext uri="{BB962C8B-B14F-4D97-AF65-F5344CB8AC3E}">
        <p14:creationId xmlns:p14="http://schemas.microsoft.com/office/powerpoint/2010/main" val="2930800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F1750D-0F7E-45AE-8FE7-C730C004C875}" type="datetimeFigureOut">
              <a:rPr lang="en-GB" smtClean="0"/>
              <a:t>04/03/2022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3FE332-1119-4C73-9CF2-E5603D3695D7}" type="slidenum">
              <a:rPr lang="en-GB" smtClean="0"/>
              <a:t>‹#›</a:t>
            </a:fld>
            <a:endParaRPr lang="en-GB"/>
          </a:p>
        </p:txBody>
      </p:sp>
    </p:spTree>
    <p:extLst>
      <p:ext uri="{BB962C8B-B14F-4D97-AF65-F5344CB8AC3E}">
        <p14:creationId xmlns:p14="http://schemas.microsoft.com/office/powerpoint/2010/main" val="3449052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F1750D-0F7E-45AE-8FE7-C730C004C875}" type="datetimeFigureOut">
              <a:rPr lang="en-GB" smtClean="0"/>
              <a:t>04/03/2022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3FE332-1119-4C73-9CF2-E5603D3695D7}" type="slidenum">
              <a:rPr lang="en-GB" smtClean="0"/>
              <a:t>‹#›</a:t>
            </a:fld>
            <a:endParaRPr lang="en-GB"/>
          </a:p>
        </p:txBody>
      </p:sp>
    </p:spTree>
    <p:extLst>
      <p:ext uri="{BB962C8B-B14F-4D97-AF65-F5344CB8AC3E}">
        <p14:creationId xmlns:p14="http://schemas.microsoft.com/office/powerpoint/2010/main" val="1365902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F1750D-0F7E-45AE-8FE7-C730C004C875}" type="datetimeFigureOut">
              <a:rPr lang="en-GB" smtClean="0"/>
              <a:t>04/03/2022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3FE332-1119-4C73-9CF2-E5603D3695D7}" type="slidenum">
              <a:rPr lang="en-GB" smtClean="0"/>
              <a:t>‹#›</a:t>
            </a:fld>
            <a:endParaRPr lang="en-GB"/>
          </a:p>
        </p:txBody>
      </p:sp>
    </p:spTree>
    <p:extLst>
      <p:ext uri="{BB962C8B-B14F-4D97-AF65-F5344CB8AC3E}">
        <p14:creationId xmlns:p14="http://schemas.microsoft.com/office/powerpoint/2010/main" val="2055159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4F1750D-0F7E-45AE-8FE7-C730C004C875}" type="datetimeFigureOut">
              <a:rPr lang="en-GB" smtClean="0"/>
              <a:t>04/03/2022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3FE332-1119-4C73-9CF2-E5603D3695D7}" type="slidenum">
              <a:rPr lang="en-GB" smtClean="0"/>
              <a:t>‹#›</a:t>
            </a:fld>
            <a:endParaRPr lang="en-GB"/>
          </a:p>
        </p:txBody>
      </p:sp>
    </p:spTree>
    <p:extLst>
      <p:ext uri="{BB962C8B-B14F-4D97-AF65-F5344CB8AC3E}">
        <p14:creationId xmlns:p14="http://schemas.microsoft.com/office/powerpoint/2010/main" val="2292480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4F1750D-0F7E-45AE-8FE7-C730C004C875}" type="datetimeFigureOut">
              <a:rPr lang="en-GB" smtClean="0"/>
              <a:t>04/03/2022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3FE332-1119-4C73-9CF2-E5603D3695D7}" type="slidenum">
              <a:rPr lang="en-GB" smtClean="0"/>
              <a:t>‹#›</a:t>
            </a:fld>
            <a:endParaRPr lang="en-GB"/>
          </a:p>
        </p:txBody>
      </p:sp>
    </p:spTree>
    <p:extLst>
      <p:ext uri="{BB962C8B-B14F-4D97-AF65-F5344CB8AC3E}">
        <p14:creationId xmlns:p14="http://schemas.microsoft.com/office/powerpoint/2010/main" val="2034601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4F1750D-0F7E-45AE-8FE7-C730C004C875}" type="datetimeFigureOut">
              <a:rPr lang="en-GB" smtClean="0"/>
              <a:t>04/03/2022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C3FE332-1119-4C73-9CF2-E5603D3695D7}" type="slidenum">
              <a:rPr lang="en-GB" smtClean="0"/>
              <a:t>‹#›</a:t>
            </a:fld>
            <a:endParaRPr lang="en-GB"/>
          </a:p>
        </p:txBody>
      </p:sp>
    </p:spTree>
    <p:extLst>
      <p:ext uri="{BB962C8B-B14F-4D97-AF65-F5344CB8AC3E}">
        <p14:creationId xmlns:p14="http://schemas.microsoft.com/office/powerpoint/2010/main" val="2730172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4F1750D-0F7E-45AE-8FE7-C730C004C875}" type="datetimeFigureOut">
              <a:rPr lang="en-GB" smtClean="0"/>
              <a:t>04/03/2022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C3FE332-1119-4C73-9CF2-E5603D3695D7}" type="slidenum">
              <a:rPr lang="en-GB" smtClean="0"/>
              <a:t>‹#›</a:t>
            </a:fld>
            <a:endParaRPr lang="en-GB"/>
          </a:p>
        </p:txBody>
      </p:sp>
    </p:spTree>
    <p:extLst>
      <p:ext uri="{BB962C8B-B14F-4D97-AF65-F5344CB8AC3E}">
        <p14:creationId xmlns:p14="http://schemas.microsoft.com/office/powerpoint/2010/main" val="4179033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F1750D-0F7E-45AE-8FE7-C730C004C875}" type="datetimeFigureOut">
              <a:rPr lang="en-GB" smtClean="0"/>
              <a:t>04/03/2022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C3FE332-1119-4C73-9CF2-E5603D3695D7}" type="slidenum">
              <a:rPr lang="en-GB" smtClean="0"/>
              <a:t>‹#›</a:t>
            </a:fld>
            <a:endParaRPr lang="en-GB"/>
          </a:p>
        </p:txBody>
      </p:sp>
    </p:spTree>
    <p:extLst>
      <p:ext uri="{BB962C8B-B14F-4D97-AF65-F5344CB8AC3E}">
        <p14:creationId xmlns:p14="http://schemas.microsoft.com/office/powerpoint/2010/main" val="1987505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4F1750D-0F7E-45AE-8FE7-C730C004C875}" type="datetimeFigureOut">
              <a:rPr lang="en-GB" smtClean="0"/>
              <a:t>04/03/2022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3FE332-1119-4C73-9CF2-E5603D3695D7}" type="slidenum">
              <a:rPr lang="en-GB" smtClean="0"/>
              <a:t>‹#›</a:t>
            </a:fld>
            <a:endParaRPr lang="en-GB"/>
          </a:p>
        </p:txBody>
      </p:sp>
    </p:spTree>
    <p:extLst>
      <p:ext uri="{BB962C8B-B14F-4D97-AF65-F5344CB8AC3E}">
        <p14:creationId xmlns:p14="http://schemas.microsoft.com/office/powerpoint/2010/main" val="2602405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4F1750D-0F7E-45AE-8FE7-C730C004C875}" type="datetimeFigureOut">
              <a:rPr lang="en-GB" smtClean="0"/>
              <a:t>04/03/2022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3FE332-1119-4C73-9CF2-E5603D3695D7}" type="slidenum">
              <a:rPr lang="en-GB" smtClean="0"/>
              <a:t>‹#›</a:t>
            </a:fld>
            <a:endParaRPr lang="en-GB"/>
          </a:p>
        </p:txBody>
      </p:sp>
    </p:spTree>
    <p:extLst>
      <p:ext uri="{BB962C8B-B14F-4D97-AF65-F5344CB8AC3E}">
        <p14:creationId xmlns:p14="http://schemas.microsoft.com/office/powerpoint/2010/main" val="1904979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F1750D-0F7E-45AE-8FE7-C730C004C875}" type="datetimeFigureOut">
              <a:rPr lang="en-GB" smtClean="0"/>
              <a:t>04/03/2022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3FE332-1119-4C73-9CF2-E5603D3695D7}" type="slidenum">
              <a:rPr lang="en-GB" smtClean="0"/>
              <a:t>‹#›</a:t>
            </a:fld>
            <a:endParaRPr lang="en-GB"/>
          </a:p>
        </p:txBody>
      </p:sp>
    </p:spTree>
    <p:extLst>
      <p:ext uri="{BB962C8B-B14F-4D97-AF65-F5344CB8AC3E}">
        <p14:creationId xmlns:p14="http://schemas.microsoft.com/office/powerpoint/2010/main" val="2054012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0145" y="230910"/>
            <a:ext cx="11397673" cy="748146"/>
          </a:xfrm>
        </p:spPr>
        <p:txBody>
          <a:bodyPr>
            <a:normAutofit/>
          </a:bodyPr>
          <a:lstStyle/>
          <a:p>
            <a:r>
              <a:rPr lang="en-GB" sz="3200" b="1" u="sng" dirty="0" smtClean="0"/>
              <a:t>Monday</a:t>
            </a:r>
            <a:endParaRPr lang="en-GB" sz="3200" b="1" u="sng" dirty="0"/>
          </a:p>
        </p:txBody>
      </p:sp>
      <p:sp>
        <p:nvSpPr>
          <p:cNvPr id="3" name="Subtitle 2"/>
          <p:cNvSpPr>
            <a:spLocks noGrp="1"/>
          </p:cNvSpPr>
          <p:nvPr>
            <p:ph type="subTitle" idx="1"/>
          </p:nvPr>
        </p:nvSpPr>
        <p:spPr>
          <a:xfrm>
            <a:off x="397163" y="1228291"/>
            <a:ext cx="11166763" cy="5403417"/>
          </a:xfrm>
        </p:spPr>
        <p:txBody>
          <a:bodyPr>
            <a:normAutofit/>
          </a:bodyPr>
          <a:lstStyle/>
          <a:p>
            <a:pPr algn="l"/>
            <a:r>
              <a:rPr lang="en-GB" sz="3600" dirty="0" smtClean="0"/>
              <a:t>Log in to Bug Club – read a book and answer the questions</a:t>
            </a:r>
            <a:endParaRPr lang="en-GB" sz="3600" dirty="0"/>
          </a:p>
        </p:txBody>
      </p:sp>
    </p:spTree>
    <p:extLst>
      <p:ext uri="{BB962C8B-B14F-4D97-AF65-F5344CB8AC3E}">
        <p14:creationId xmlns:p14="http://schemas.microsoft.com/office/powerpoint/2010/main" val="30520619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srcRect l="20487" t="19255" r="27251" b="4855"/>
          <a:stretch/>
        </p:blipFill>
        <p:spPr>
          <a:xfrm>
            <a:off x="1403927" y="78594"/>
            <a:ext cx="7112000" cy="5809130"/>
          </a:xfrm>
          <a:prstGeom prst="rect">
            <a:avLst/>
          </a:prstGeom>
        </p:spPr>
      </p:pic>
      <p:sp>
        <p:nvSpPr>
          <p:cNvPr id="5" name="TextBox 4"/>
          <p:cNvSpPr txBox="1"/>
          <p:nvPr/>
        </p:nvSpPr>
        <p:spPr>
          <a:xfrm>
            <a:off x="64655" y="6123709"/>
            <a:ext cx="11693236" cy="369332"/>
          </a:xfrm>
          <a:prstGeom prst="rect">
            <a:avLst/>
          </a:prstGeom>
          <a:noFill/>
        </p:spPr>
        <p:txBody>
          <a:bodyPr wrap="square" rtlCol="0">
            <a:spAutoFit/>
          </a:bodyPr>
          <a:lstStyle/>
          <a:p>
            <a:r>
              <a:rPr lang="en-GB" dirty="0" smtClean="0"/>
              <a:t>Once you have worked out which embedded clause fits into which sentence, write them out in your best neat handwriting. </a:t>
            </a:r>
            <a:endParaRPr lang="en-GB" dirty="0"/>
          </a:p>
        </p:txBody>
      </p:sp>
    </p:spTree>
    <p:extLst>
      <p:ext uri="{BB962C8B-B14F-4D97-AF65-F5344CB8AC3E}">
        <p14:creationId xmlns:p14="http://schemas.microsoft.com/office/powerpoint/2010/main" val="4172475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95457"/>
          </a:xfrm>
        </p:spPr>
        <p:txBody>
          <a:bodyPr>
            <a:normAutofit fontScale="90000"/>
          </a:bodyPr>
          <a:lstStyle/>
          <a:p>
            <a:r>
              <a:rPr lang="en-GB" dirty="0" smtClean="0"/>
              <a:t>Friday – Reading Comprehension</a:t>
            </a:r>
            <a:endParaRPr lang="en-GB" dirty="0"/>
          </a:p>
        </p:txBody>
      </p:sp>
      <p:pic>
        <p:nvPicPr>
          <p:cNvPr id="4" name="Content Placeholder 3"/>
          <p:cNvPicPr>
            <a:picLocks noGrp="1" noChangeAspect="1"/>
          </p:cNvPicPr>
          <p:nvPr>
            <p:ph idx="1"/>
          </p:nvPr>
        </p:nvPicPr>
        <p:blipFill rotWithShape="1">
          <a:blip r:embed="rId2"/>
          <a:srcRect l="15972" t="17338" r="37101" b="6098"/>
          <a:stretch/>
        </p:blipFill>
        <p:spPr>
          <a:xfrm>
            <a:off x="3001817" y="960582"/>
            <a:ext cx="6280727" cy="5764130"/>
          </a:xfrm>
          <a:prstGeom prst="rect">
            <a:avLst/>
          </a:prstGeom>
        </p:spPr>
      </p:pic>
    </p:spTree>
    <p:extLst>
      <p:ext uri="{BB962C8B-B14F-4D97-AF65-F5344CB8AC3E}">
        <p14:creationId xmlns:p14="http://schemas.microsoft.com/office/powerpoint/2010/main" val="4008114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srcRect l="31607" t="18108" r="36872" b="20525"/>
          <a:stretch/>
        </p:blipFill>
        <p:spPr>
          <a:xfrm>
            <a:off x="3620655" y="-18471"/>
            <a:ext cx="5874327" cy="6586365"/>
          </a:xfrm>
          <a:prstGeom prst="rect">
            <a:avLst/>
          </a:prstGeom>
        </p:spPr>
      </p:pic>
    </p:spTree>
    <p:extLst>
      <p:ext uri="{BB962C8B-B14F-4D97-AF65-F5344CB8AC3E}">
        <p14:creationId xmlns:p14="http://schemas.microsoft.com/office/powerpoint/2010/main" val="2115017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13930"/>
          </a:xfrm>
        </p:spPr>
        <p:txBody>
          <a:bodyPr>
            <a:normAutofit/>
          </a:bodyPr>
          <a:lstStyle/>
          <a:p>
            <a:pPr algn="ctr"/>
            <a:r>
              <a:rPr lang="en-GB" sz="3200" b="1" u="sng" dirty="0" smtClean="0"/>
              <a:t>Tuesday</a:t>
            </a:r>
            <a:endParaRPr lang="en-GB" sz="3200" b="1" u="sng" dirty="0"/>
          </a:p>
        </p:txBody>
      </p:sp>
      <p:sp>
        <p:nvSpPr>
          <p:cNvPr id="3" name="Content Placeholder 2"/>
          <p:cNvSpPr>
            <a:spLocks noGrp="1"/>
          </p:cNvSpPr>
          <p:nvPr>
            <p:ph idx="1"/>
          </p:nvPr>
        </p:nvSpPr>
        <p:spPr>
          <a:xfrm>
            <a:off x="838200" y="979056"/>
            <a:ext cx="10515600" cy="5634180"/>
          </a:xfrm>
        </p:spPr>
        <p:txBody>
          <a:bodyPr>
            <a:normAutofit fontScale="85000" lnSpcReduction="20000"/>
          </a:bodyPr>
          <a:lstStyle/>
          <a:p>
            <a:pPr marL="0" indent="0">
              <a:buNone/>
            </a:pPr>
            <a:r>
              <a:rPr lang="en-GB" u="sng" dirty="0" smtClean="0"/>
              <a:t>Descriptions of characters</a:t>
            </a:r>
          </a:p>
          <a:p>
            <a:pPr marL="0" indent="0">
              <a:buNone/>
            </a:pPr>
            <a:endParaRPr lang="en-GB" u="sng" dirty="0" smtClean="0"/>
          </a:p>
          <a:p>
            <a:pPr marL="0" indent="0">
              <a:buNone/>
            </a:pPr>
            <a:r>
              <a:rPr lang="en-GB" dirty="0" smtClean="0"/>
              <a:t>Character descriptions create an image in the mind of the reader. A character description usually contains information about appearance (what a character looks like)  and personality (how they behave). </a:t>
            </a:r>
          </a:p>
          <a:p>
            <a:pPr marL="0" indent="0">
              <a:buNone/>
            </a:pPr>
            <a:endParaRPr lang="en-GB" dirty="0"/>
          </a:p>
          <a:p>
            <a:pPr marL="0" indent="0">
              <a:buNone/>
            </a:pPr>
            <a:r>
              <a:rPr lang="en-GB" dirty="0" smtClean="0"/>
              <a:t>The repeated use of the character’s name or pronouns can make character descriptions less interesting. </a:t>
            </a:r>
          </a:p>
          <a:p>
            <a:pPr marL="0" indent="0">
              <a:buNone/>
            </a:pPr>
            <a:endParaRPr lang="en-GB" dirty="0"/>
          </a:p>
          <a:p>
            <a:pPr marL="0" indent="0">
              <a:buNone/>
            </a:pPr>
            <a:r>
              <a:rPr lang="en-GB" dirty="0" smtClean="0"/>
              <a:t>Example</a:t>
            </a:r>
          </a:p>
          <a:p>
            <a:pPr marL="0" indent="0">
              <a:buNone/>
            </a:pPr>
            <a:r>
              <a:rPr lang="en-GB" dirty="0" smtClean="0"/>
              <a:t>Spiderman is a brave super hero. He became </a:t>
            </a:r>
            <a:r>
              <a:rPr lang="en-GB" dirty="0"/>
              <a:t>S</a:t>
            </a:r>
            <a:r>
              <a:rPr lang="en-GB" dirty="0" smtClean="0"/>
              <a:t>piderman after being bitten by a spider in a science laboratory. Spiderman’s real name is Peter Parker. He lives with his Aunt. Spiderman is a student who is also part of the Avengers. He is courageous and funny. Spiderman is medium height and wears a red costume. </a:t>
            </a:r>
          </a:p>
          <a:p>
            <a:pPr marL="0" indent="0">
              <a:buNone/>
            </a:pPr>
            <a:endParaRPr lang="en-GB" dirty="0"/>
          </a:p>
          <a:p>
            <a:pPr marL="0" indent="0">
              <a:buNone/>
            </a:pPr>
            <a:r>
              <a:rPr lang="en-GB" dirty="0" smtClean="0"/>
              <a:t>This description is not very interesting to read as the sentence openers are very repetitive.</a:t>
            </a:r>
            <a:endParaRPr lang="en-GB" dirty="0"/>
          </a:p>
          <a:p>
            <a:pPr marL="0" indent="0">
              <a:buNone/>
            </a:pPr>
            <a:endParaRPr lang="en-GB" dirty="0"/>
          </a:p>
        </p:txBody>
      </p:sp>
    </p:spTree>
    <p:extLst>
      <p:ext uri="{BB962C8B-B14F-4D97-AF65-F5344CB8AC3E}">
        <p14:creationId xmlns:p14="http://schemas.microsoft.com/office/powerpoint/2010/main" val="15394543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61818"/>
            <a:ext cx="10515600" cy="5715145"/>
          </a:xfrm>
        </p:spPr>
        <p:txBody>
          <a:bodyPr/>
          <a:lstStyle/>
          <a:p>
            <a:r>
              <a:rPr lang="en-GB" dirty="0" smtClean="0"/>
              <a:t>By varying the sentence openers the same information (below) becomes more interesting to read. </a:t>
            </a:r>
          </a:p>
          <a:p>
            <a:endParaRPr lang="en-GB" dirty="0"/>
          </a:p>
          <a:p>
            <a:r>
              <a:rPr lang="en-GB" dirty="0" smtClean="0"/>
              <a:t>Spiderman </a:t>
            </a:r>
            <a:r>
              <a:rPr lang="en-GB" dirty="0"/>
              <a:t>is a brave super hero. </a:t>
            </a:r>
            <a:r>
              <a:rPr lang="en-GB" dirty="0" smtClean="0"/>
              <a:t>The young man </a:t>
            </a:r>
            <a:r>
              <a:rPr lang="en-GB" dirty="0"/>
              <a:t>became Spiderman after being bitten by a spider in a science laboratory. </a:t>
            </a:r>
            <a:r>
              <a:rPr lang="en-GB" dirty="0" smtClean="0"/>
              <a:t>In real life called  </a:t>
            </a:r>
            <a:r>
              <a:rPr lang="en-GB" dirty="0"/>
              <a:t>Peter </a:t>
            </a:r>
            <a:r>
              <a:rPr lang="en-GB" dirty="0" smtClean="0"/>
              <a:t>Parke, he </a:t>
            </a:r>
            <a:r>
              <a:rPr lang="en-GB" dirty="0"/>
              <a:t>lives with his Aunt. </a:t>
            </a:r>
            <a:r>
              <a:rPr lang="en-GB" dirty="0" smtClean="0"/>
              <a:t>The youthful champion </a:t>
            </a:r>
            <a:r>
              <a:rPr lang="en-GB" dirty="0"/>
              <a:t>is a student who is also part of the Avengers. </a:t>
            </a:r>
            <a:r>
              <a:rPr lang="en-GB" dirty="0" smtClean="0"/>
              <a:t> Courageous </a:t>
            </a:r>
            <a:r>
              <a:rPr lang="en-GB" dirty="0"/>
              <a:t>and </a:t>
            </a:r>
            <a:r>
              <a:rPr lang="en-GB" dirty="0" smtClean="0"/>
              <a:t>funny, Spiderman </a:t>
            </a:r>
            <a:r>
              <a:rPr lang="en-GB" dirty="0"/>
              <a:t>is medium height and wears a red costume. </a:t>
            </a:r>
          </a:p>
          <a:p>
            <a:endParaRPr lang="en-GB" dirty="0"/>
          </a:p>
        </p:txBody>
      </p:sp>
    </p:spTree>
    <p:extLst>
      <p:ext uri="{BB962C8B-B14F-4D97-AF65-F5344CB8AC3E}">
        <p14:creationId xmlns:p14="http://schemas.microsoft.com/office/powerpoint/2010/main" val="6683395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1946" y="292388"/>
            <a:ext cx="10515600" cy="6210012"/>
          </a:xfrm>
        </p:spPr>
        <p:txBody>
          <a:bodyPr>
            <a:normAutofit lnSpcReduction="10000"/>
          </a:bodyPr>
          <a:lstStyle/>
          <a:p>
            <a:pPr marL="0" indent="0">
              <a:buNone/>
            </a:pPr>
            <a:r>
              <a:rPr lang="en-GB" dirty="0" smtClean="0"/>
              <a:t>Have a look at the description of Boone (below).</a:t>
            </a:r>
          </a:p>
          <a:p>
            <a:pPr marL="0" indent="0">
              <a:buNone/>
            </a:pPr>
            <a:r>
              <a:rPr lang="en-GB" dirty="0" smtClean="0"/>
              <a:t>Underline all the different ways of naming/introducing him that are not ‘Boone’ or ‘he’. </a:t>
            </a:r>
          </a:p>
          <a:p>
            <a:pPr marL="0" indent="0" algn="ctr">
              <a:buNone/>
            </a:pPr>
            <a:r>
              <a:rPr lang="en-GB" u="sng" dirty="0" smtClean="0"/>
              <a:t>Boone</a:t>
            </a:r>
            <a:endParaRPr lang="en-GB" u="sng" dirty="0"/>
          </a:p>
          <a:p>
            <a:pPr marL="0" indent="0">
              <a:buNone/>
            </a:pPr>
            <a:r>
              <a:rPr lang="en-GB" dirty="0" smtClean="0"/>
              <a:t>Boone </a:t>
            </a:r>
            <a:r>
              <a:rPr lang="en-GB" dirty="0"/>
              <a:t>is a cowboy who was a plastic toy, but has been brought to life by </a:t>
            </a:r>
            <a:r>
              <a:rPr lang="en-GB" dirty="0" err="1"/>
              <a:t>Omri’s</a:t>
            </a:r>
            <a:r>
              <a:rPr lang="en-GB" dirty="0"/>
              <a:t> magic cupboard. Tall and skinny, he has ginger, scruffy hair and wears a large cowboy hat. The tiny figure also wears a plaid (checked) shirt and buckskin (deer leather) trousers. His height is improved by his high heeled leather boots. </a:t>
            </a:r>
            <a:endParaRPr lang="en-GB" dirty="0" smtClean="0"/>
          </a:p>
          <a:p>
            <a:pPr marL="0" indent="0">
              <a:buNone/>
            </a:pPr>
            <a:endParaRPr lang="en-GB" dirty="0"/>
          </a:p>
          <a:p>
            <a:pPr marL="0" indent="0">
              <a:buNone/>
            </a:pPr>
            <a:r>
              <a:rPr lang="en-GB" dirty="0"/>
              <a:t>An unenthusiastic bather, Boone is dirty and smelly and believes that sweat makes him more manly. Frightened by lots of things around him and often crying, he tries to look braver than he really is. The small cowboy believes that </a:t>
            </a:r>
            <a:r>
              <a:rPr lang="en-GB" dirty="0" err="1"/>
              <a:t>Omri</a:t>
            </a:r>
            <a:r>
              <a:rPr lang="en-GB" dirty="0"/>
              <a:t> is a hallucination. At first, the pale, grubby little man is an enemy of Little Bull and wants to harm him, but eventually they become friends. </a:t>
            </a:r>
          </a:p>
          <a:p>
            <a:endParaRPr lang="en-GB" dirty="0"/>
          </a:p>
        </p:txBody>
      </p:sp>
    </p:spTree>
    <p:extLst>
      <p:ext uri="{BB962C8B-B14F-4D97-AF65-F5344CB8AC3E}">
        <p14:creationId xmlns:p14="http://schemas.microsoft.com/office/powerpoint/2010/main" val="2566741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71054"/>
            <a:ext cx="10515600" cy="6123709"/>
          </a:xfrm>
        </p:spPr>
        <p:txBody>
          <a:bodyPr>
            <a:normAutofit fontScale="92500"/>
          </a:bodyPr>
          <a:lstStyle/>
          <a:p>
            <a:pPr marL="0" indent="0">
              <a:buNone/>
            </a:pPr>
            <a:r>
              <a:rPr lang="en-GB" dirty="0" smtClean="0"/>
              <a:t>Task 1 </a:t>
            </a:r>
          </a:p>
          <a:p>
            <a:endParaRPr lang="en-GB" dirty="0"/>
          </a:p>
          <a:p>
            <a:r>
              <a:rPr lang="en-GB" dirty="0" smtClean="0"/>
              <a:t>Write a list of different sentence openers that you could use in a description of Little Bull. </a:t>
            </a:r>
          </a:p>
          <a:p>
            <a:r>
              <a:rPr lang="en-GB" dirty="0" smtClean="0"/>
              <a:t>Make sure you think about his appearance and personality. </a:t>
            </a:r>
          </a:p>
          <a:p>
            <a:endParaRPr lang="en-GB" dirty="0"/>
          </a:p>
          <a:p>
            <a:pPr marL="0" indent="0">
              <a:buNone/>
            </a:pPr>
            <a:r>
              <a:rPr lang="en-GB" dirty="0" smtClean="0"/>
              <a:t>Task 2 </a:t>
            </a:r>
          </a:p>
          <a:p>
            <a:pPr marL="0" indent="0">
              <a:buNone/>
            </a:pPr>
            <a:endParaRPr lang="en-GB" dirty="0" smtClean="0"/>
          </a:p>
          <a:p>
            <a:pPr marL="0" indent="0">
              <a:buNone/>
            </a:pPr>
            <a:r>
              <a:rPr lang="en-GB" dirty="0" smtClean="0"/>
              <a:t>Write a sentence/ sentences to describe Little Bull which include an </a:t>
            </a:r>
          </a:p>
          <a:p>
            <a:pPr marL="0" indent="0">
              <a:buNone/>
            </a:pPr>
            <a:r>
              <a:rPr lang="en-GB" dirty="0"/>
              <a:t>e</a:t>
            </a:r>
            <a:r>
              <a:rPr lang="en-GB" dirty="0" smtClean="0"/>
              <a:t>mbedded clause (a clause in the middle of the sentence which adds detail, but which you could remove and the sentence would still make sense).</a:t>
            </a:r>
          </a:p>
          <a:p>
            <a:pPr marL="0" indent="0">
              <a:buNone/>
            </a:pPr>
            <a:endParaRPr lang="en-GB" dirty="0" smtClean="0"/>
          </a:p>
          <a:p>
            <a:pPr marL="0" indent="0">
              <a:buNone/>
            </a:pPr>
            <a:r>
              <a:rPr lang="en-GB" dirty="0" smtClean="0"/>
              <a:t>See the next slide for examples.</a:t>
            </a:r>
            <a:endParaRPr lang="en-GB" dirty="0"/>
          </a:p>
        </p:txBody>
      </p:sp>
    </p:spTree>
    <p:extLst>
      <p:ext uri="{BB962C8B-B14F-4D97-AF65-F5344CB8AC3E}">
        <p14:creationId xmlns:p14="http://schemas.microsoft.com/office/powerpoint/2010/main" val="1891078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7363" y="430933"/>
            <a:ext cx="10515600" cy="6200775"/>
          </a:xfrm>
        </p:spPr>
        <p:txBody>
          <a:bodyPr>
            <a:normAutofit/>
          </a:bodyPr>
          <a:lstStyle/>
          <a:p>
            <a:r>
              <a:rPr lang="en-GB" sz="2200" dirty="0" smtClean="0"/>
              <a:t>The coloured clause in each sentence is the ‘embedded clause’.</a:t>
            </a:r>
          </a:p>
          <a:p>
            <a:r>
              <a:rPr lang="en-GB" sz="2200" dirty="0" smtClean="0"/>
              <a:t>It adds description/detail but the sentence still makes sense if it is removed.</a:t>
            </a:r>
          </a:p>
          <a:p>
            <a:endParaRPr lang="en-GB" dirty="0"/>
          </a:p>
          <a:p>
            <a:r>
              <a:rPr lang="en-GB" dirty="0" smtClean="0"/>
              <a:t>Spiderman</a:t>
            </a:r>
            <a:r>
              <a:rPr lang="en-GB" dirty="0" smtClean="0">
                <a:solidFill>
                  <a:srgbClr val="FF0000"/>
                </a:solidFill>
              </a:rPr>
              <a:t>, whose real name is Peter Parker, </a:t>
            </a:r>
            <a:r>
              <a:rPr lang="en-GB" dirty="0" smtClean="0"/>
              <a:t>is a courageous and athletic superhero.</a:t>
            </a:r>
          </a:p>
          <a:p>
            <a:endParaRPr lang="en-GB" dirty="0" smtClean="0"/>
          </a:p>
          <a:p>
            <a:r>
              <a:rPr lang="en-GB" dirty="0" smtClean="0"/>
              <a:t>Living in a hidden country</a:t>
            </a:r>
            <a:r>
              <a:rPr lang="en-GB" dirty="0" smtClean="0">
                <a:solidFill>
                  <a:srgbClr val="0070C0"/>
                </a:solidFill>
              </a:rPr>
              <a:t>, a place called </a:t>
            </a:r>
            <a:r>
              <a:rPr lang="en-GB" dirty="0" err="1" smtClean="0">
                <a:solidFill>
                  <a:srgbClr val="0070C0"/>
                </a:solidFill>
              </a:rPr>
              <a:t>Wakanda</a:t>
            </a:r>
            <a:r>
              <a:rPr lang="en-GB" dirty="0" smtClean="0">
                <a:solidFill>
                  <a:srgbClr val="0070C0"/>
                </a:solidFill>
              </a:rPr>
              <a:t>, </a:t>
            </a:r>
            <a:r>
              <a:rPr lang="en-GB" dirty="0" smtClean="0"/>
              <a:t>the Black Panther is an unknown superhero until he leaves his home.</a:t>
            </a:r>
          </a:p>
          <a:p>
            <a:endParaRPr lang="en-GB" dirty="0"/>
          </a:p>
          <a:p>
            <a:r>
              <a:rPr lang="en-GB" dirty="0" smtClean="0"/>
              <a:t>Once a test pilot</a:t>
            </a:r>
            <a:r>
              <a:rPr lang="en-GB" dirty="0" smtClean="0">
                <a:solidFill>
                  <a:srgbClr val="00B050"/>
                </a:solidFill>
              </a:rPr>
              <a:t>, now a powerful superhero, </a:t>
            </a:r>
            <a:r>
              <a:rPr lang="en-GB" dirty="0" smtClean="0"/>
              <a:t>Carol Danvers is better known as Captain Marvel.</a:t>
            </a:r>
          </a:p>
          <a:p>
            <a:endParaRPr lang="en-GB" dirty="0"/>
          </a:p>
          <a:p>
            <a:r>
              <a:rPr lang="en-GB" sz="2400"/>
              <a:t>N</a:t>
            </a:r>
            <a:r>
              <a:rPr lang="en-GB" sz="2400" smtClean="0"/>
              <a:t>ow </a:t>
            </a:r>
            <a:r>
              <a:rPr lang="en-GB" sz="2400" dirty="0" smtClean="0"/>
              <a:t>write your own sentence, with an embedded clause, about Little Bull.</a:t>
            </a:r>
            <a:endParaRPr lang="en-GB" sz="2400" dirty="0"/>
          </a:p>
          <a:p>
            <a:endParaRPr lang="en-GB" dirty="0"/>
          </a:p>
        </p:txBody>
      </p:sp>
    </p:spTree>
    <p:extLst>
      <p:ext uri="{BB962C8B-B14F-4D97-AF65-F5344CB8AC3E}">
        <p14:creationId xmlns:p14="http://schemas.microsoft.com/office/powerpoint/2010/main" val="2574064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Wednesday</a:t>
            </a:r>
            <a:endParaRPr lang="en-GB" dirty="0"/>
          </a:p>
        </p:txBody>
      </p:sp>
      <p:sp>
        <p:nvSpPr>
          <p:cNvPr id="3" name="Content Placeholder 2"/>
          <p:cNvSpPr>
            <a:spLocks noGrp="1"/>
          </p:cNvSpPr>
          <p:nvPr>
            <p:ph idx="1"/>
          </p:nvPr>
        </p:nvSpPr>
        <p:spPr/>
        <p:txBody>
          <a:bodyPr/>
          <a:lstStyle/>
          <a:p>
            <a:pPr marL="0" indent="0">
              <a:buNone/>
            </a:pPr>
            <a:r>
              <a:rPr lang="en-GB" dirty="0"/>
              <a:t>Plan </a:t>
            </a:r>
            <a:r>
              <a:rPr lang="en-GB" dirty="0" smtClean="0"/>
              <a:t>a character </a:t>
            </a:r>
            <a:r>
              <a:rPr lang="en-GB" dirty="0"/>
              <a:t>profile for Little </a:t>
            </a:r>
            <a:r>
              <a:rPr lang="en-GB" dirty="0" smtClean="0"/>
              <a:t>Bull</a:t>
            </a:r>
          </a:p>
          <a:p>
            <a:pPr marL="0" indent="0">
              <a:buNone/>
            </a:pPr>
            <a:r>
              <a:rPr lang="en-GB" u="sng" dirty="0" smtClean="0"/>
              <a:t>Paragraph 1</a:t>
            </a:r>
            <a:endParaRPr lang="en-GB" u="sng" dirty="0"/>
          </a:p>
          <a:p>
            <a:pPr marL="0" indent="0">
              <a:buNone/>
            </a:pPr>
            <a:r>
              <a:rPr lang="en-GB" dirty="0" smtClean="0"/>
              <a:t>Talk about his physical </a:t>
            </a:r>
            <a:r>
              <a:rPr lang="en-GB" dirty="0"/>
              <a:t>appearance </a:t>
            </a:r>
            <a:r>
              <a:rPr lang="en-GB" dirty="0" smtClean="0"/>
              <a:t>– try to </a:t>
            </a:r>
          </a:p>
          <a:p>
            <a:pPr marL="0" indent="0">
              <a:buNone/>
            </a:pPr>
            <a:r>
              <a:rPr lang="en-GB" dirty="0" smtClean="0"/>
              <a:t>use paired </a:t>
            </a:r>
            <a:r>
              <a:rPr lang="en-GB" dirty="0"/>
              <a:t>adjectives and </a:t>
            </a:r>
            <a:r>
              <a:rPr lang="en-GB" dirty="0" smtClean="0"/>
              <a:t>similes. </a:t>
            </a:r>
          </a:p>
          <a:p>
            <a:pPr marL="0" indent="0">
              <a:buNone/>
            </a:pPr>
            <a:r>
              <a:rPr lang="en-GB" u="sng" dirty="0" smtClean="0"/>
              <a:t>Paragraph 2 </a:t>
            </a:r>
          </a:p>
          <a:p>
            <a:pPr marL="0" indent="0">
              <a:buNone/>
            </a:pPr>
            <a:r>
              <a:rPr lang="en-GB" dirty="0" smtClean="0"/>
              <a:t>Talk about his personality </a:t>
            </a:r>
            <a:r>
              <a:rPr lang="en-GB" dirty="0"/>
              <a:t>– </a:t>
            </a:r>
            <a:r>
              <a:rPr lang="en-GB" dirty="0" smtClean="0"/>
              <a:t>explain through his actions </a:t>
            </a:r>
            <a:r>
              <a:rPr lang="en-GB" dirty="0"/>
              <a:t>in the story so far. </a:t>
            </a:r>
            <a:r>
              <a:rPr lang="en-GB" dirty="0" smtClean="0"/>
              <a:t>Example. The small warrior is very brave, he never runs from </a:t>
            </a:r>
            <a:r>
              <a:rPr lang="en-GB" dirty="0" err="1" smtClean="0"/>
              <a:t>Omri</a:t>
            </a:r>
            <a:r>
              <a:rPr lang="en-GB" dirty="0" smtClean="0"/>
              <a:t> despite </a:t>
            </a:r>
            <a:r>
              <a:rPr lang="en-GB" dirty="0" err="1" smtClean="0"/>
              <a:t>Omri</a:t>
            </a:r>
            <a:r>
              <a:rPr lang="en-GB" dirty="0" smtClean="0"/>
              <a:t> being huge in size compared to him. </a:t>
            </a:r>
          </a:p>
          <a:p>
            <a:pPr marL="0" indent="0">
              <a:buNone/>
            </a:pPr>
            <a:r>
              <a:rPr lang="en-GB" dirty="0" smtClean="0"/>
              <a:t>Use a thesaurus to find </a:t>
            </a:r>
            <a:r>
              <a:rPr lang="en-GB" dirty="0"/>
              <a:t>interesting </a:t>
            </a:r>
            <a:r>
              <a:rPr lang="en-GB" dirty="0" smtClean="0"/>
              <a:t>adjectives.</a:t>
            </a:r>
            <a:endParaRPr lang="en-GB" dirty="0"/>
          </a:p>
          <a:p>
            <a:endParaRPr lang="en-GB" dirty="0"/>
          </a:p>
        </p:txBody>
      </p:sp>
      <p:pic>
        <p:nvPicPr>
          <p:cNvPr id="4" name="Content Placeholder 3"/>
          <p:cNvPicPr>
            <a:picLocks noChangeAspect="1"/>
          </p:cNvPicPr>
          <p:nvPr/>
        </p:nvPicPr>
        <p:blipFill rotWithShape="1">
          <a:blip r:embed="rId2">
            <a:extLst>
              <a:ext uri="{28A0092B-C50C-407E-A947-70E740481C1C}">
                <a14:useLocalDpi xmlns:a14="http://schemas.microsoft.com/office/drawing/2010/main" val="0"/>
              </a:ext>
            </a:extLst>
          </a:blip>
          <a:srcRect l="16495" t="7712" r="31241" b="-7712"/>
          <a:stretch/>
        </p:blipFill>
        <p:spPr>
          <a:xfrm>
            <a:off x="7409608" y="365125"/>
            <a:ext cx="3944192" cy="4221018"/>
          </a:xfrm>
          <a:prstGeom prst="rect">
            <a:avLst/>
          </a:prstGeom>
        </p:spPr>
      </p:pic>
    </p:spTree>
    <p:extLst>
      <p:ext uri="{BB962C8B-B14F-4D97-AF65-F5344CB8AC3E}">
        <p14:creationId xmlns:p14="http://schemas.microsoft.com/office/powerpoint/2010/main" val="3698383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6327" y="1550730"/>
            <a:ext cx="3906982" cy="2246769"/>
          </a:xfrm>
          <a:prstGeom prst="rect">
            <a:avLst/>
          </a:prstGeom>
          <a:noFill/>
        </p:spPr>
        <p:txBody>
          <a:bodyPr wrap="square" rtlCol="0">
            <a:spAutoFit/>
          </a:bodyPr>
          <a:lstStyle/>
          <a:p>
            <a:r>
              <a:rPr lang="en-GB" sz="2800" dirty="0" smtClean="0">
                <a:solidFill>
                  <a:srgbClr val="FF0000"/>
                </a:solidFill>
              </a:rPr>
              <a:t>Sentence openers</a:t>
            </a:r>
            <a:endParaRPr lang="en-GB" sz="2800" dirty="0">
              <a:solidFill>
                <a:srgbClr val="FF0000"/>
              </a:solidFill>
            </a:endParaRPr>
          </a:p>
          <a:p>
            <a:r>
              <a:rPr lang="en-GB" sz="2800" dirty="0" smtClean="0">
                <a:solidFill>
                  <a:srgbClr val="FF0000"/>
                </a:solidFill>
              </a:rPr>
              <a:t>The brave native…</a:t>
            </a:r>
          </a:p>
          <a:p>
            <a:r>
              <a:rPr lang="en-GB" sz="2800" dirty="0" smtClean="0">
                <a:solidFill>
                  <a:srgbClr val="FF0000"/>
                </a:solidFill>
              </a:rPr>
              <a:t>The fateful warrior…</a:t>
            </a:r>
          </a:p>
          <a:p>
            <a:r>
              <a:rPr lang="en-GB" sz="2800" dirty="0" smtClean="0">
                <a:solidFill>
                  <a:srgbClr val="FF0000"/>
                </a:solidFill>
              </a:rPr>
              <a:t>An Indian warrior, who…</a:t>
            </a:r>
          </a:p>
          <a:p>
            <a:r>
              <a:rPr lang="en-GB" sz="2800" dirty="0" smtClean="0">
                <a:solidFill>
                  <a:srgbClr val="FF0000"/>
                </a:solidFill>
              </a:rPr>
              <a:t>This success scalper…</a:t>
            </a:r>
            <a:endParaRPr lang="en-GB" sz="2800" dirty="0">
              <a:solidFill>
                <a:srgbClr val="FF0000"/>
              </a:solidFill>
            </a:endParaRPr>
          </a:p>
        </p:txBody>
      </p:sp>
      <p:sp>
        <p:nvSpPr>
          <p:cNvPr id="5" name="TextBox 4"/>
          <p:cNvSpPr txBox="1"/>
          <p:nvPr/>
        </p:nvSpPr>
        <p:spPr>
          <a:xfrm>
            <a:off x="3919683" y="965954"/>
            <a:ext cx="5952837" cy="3785652"/>
          </a:xfrm>
          <a:prstGeom prst="rect">
            <a:avLst/>
          </a:prstGeom>
          <a:noFill/>
        </p:spPr>
        <p:txBody>
          <a:bodyPr wrap="square" rtlCol="0">
            <a:spAutoFit/>
          </a:bodyPr>
          <a:lstStyle/>
          <a:p>
            <a:r>
              <a:rPr lang="en-GB" sz="2400" dirty="0" smtClean="0">
                <a:solidFill>
                  <a:schemeClr val="accent5"/>
                </a:solidFill>
              </a:rPr>
              <a:t>Embedded clauses</a:t>
            </a:r>
            <a:endParaRPr lang="en-GB" sz="2400" dirty="0">
              <a:solidFill>
                <a:schemeClr val="accent5"/>
              </a:solidFill>
            </a:endParaRPr>
          </a:p>
          <a:p>
            <a:r>
              <a:rPr lang="en-GB" sz="2400" dirty="0" smtClean="0">
                <a:solidFill>
                  <a:schemeClr val="accent5"/>
                </a:solidFill>
              </a:rPr>
              <a:t>A miniature powerful man, who killed </a:t>
            </a:r>
          </a:p>
          <a:p>
            <a:r>
              <a:rPr lang="en-GB" sz="2400" dirty="0" smtClean="0">
                <a:solidFill>
                  <a:schemeClr val="accent5"/>
                </a:solidFill>
              </a:rPr>
              <a:t>twenty four cowboys, is a very successful fighter. </a:t>
            </a:r>
          </a:p>
          <a:p>
            <a:endParaRPr lang="en-GB" sz="2400" dirty="0">
              <a:solidFill>
                <a:schemeClr val="accent5"/>
              </a:solidFill>
            </a:endParaRPr>
          </a:p>
          <a:p>
            <a:r>
              <a:rPr lang="en-GB" sz="2400" dirty="0" smtClean="0">
                <a:solidFill>
                  <a:schemeClr val="accent5"/>
                </a:solidFill>
              </a:rPr>
              <a:t>This tiny man, who has a sharp knife, is</a:t>
            </a:r>
          </a:p>
          <a:p>
            <a:r>
              <a:rPr lang="en-GB" sz="2400" dirty="0" smtClean="0">
                <a:solidFill>
                  <a:schemeClr val="accent5"/>
                </a:solidFill>
              </a:rPr>
              <a:t> very fierce. </a:t>
            </a:r>
          </a:p>
          <a:p>
            <a:endParaRPr lang="en-GB" sz="2400" dirty="0">
              <a:solidFill>
                <a:schemeClr val="accent5"/>
              </a:solidFill>
            </a:endParaRPr>
          </a:p>
          <a:p>
            <a:r>
              <a:rPr lang="en-GB" sz="2400" dirty="0" smtClean="0">
                <a:solidFill>
                  <a:schemeClr val="accent5"/>
                </a:solidFill>
              </a:rPr>
              <a:t>The argumentative warrior, who likes to </a:t>
            </a:r>
          </a:p>
          <a:p>
            <a:r>
              <a:rPr lang="en-GB" sz="2400" dirty="0" smtClean="0">
                <a:solidFill>
                  <a:schemeClr val="accent5"/>
                </a:solidFill>
              </a:rPr>
              <a:t>have fights, wears a knife around his waist. </a:t>
            </a:r>
            <a:endParaRPr lang="en-GB" sz="2400" dirty="0">
              <a:solidFill>
                <a:schemeClr val="accent5"/>
              </a:solidFill>
            </a:endParaRPr>
          </a:p>
        </p:txBody>
      </p:sp>
      <p:sp>
        <p:nvSpPr>
          <p:cNvPr id="6" name="TextBox 5"/>
          <p:cNvSpPr txBox="1"/>
          <p:nvPr/>
        </p:nvSpPr>
        <p:spPr>
          <a:xfrm>
            <a:off x="408710" y="4077855"/>
            <a:ext cx="3906982" cy="2246769"/>
          </a:xfrm>
          <a:prstGeom prst="rect">
            <a:avLst/>
          </a:prstGeom>
          <a:noFill/>
        </p:spPr>
        <p:txBody>
          <a:bodyPr wrap="square" rtlCol="0">
            <a:spAutoFit/>
          </a:bodyPr>
          <a:lstStyle/>
          <a:p>
            <a:r>
              <a:rPr lang="en-GB" sz="2800" dirty="0" smtClean="0">
                <a:solidFill>
                  <a:srgbClr val="7030A0"/>
                </a:solidFill>
              </a:rPr>
              <a:t>Paired adjectives</a:t>
            </a:r>
            <a:endParaRPr lang="en-GB" sz="2800" dirty="0">
              <a:solidFill>
                <a:srgbClr val="7030A0"/>
              </a:solidFill>
            </a:endParaRPr>
          </a:p>
          <a:p>
            <a:r>
              <a:rPr lang="en-GB" sz="2800" dirty="0" smtClean="0">
                <a:solidFill>
                  <a:srgbClr val="7030A0"/>
                </a:solidFill>
              </a:rPr>
              <a:t>Bossy and fierce…</a:t>
            </a:r>
          </a:p>
          <a:p>
            <a:r>
              <a:rPr lang="en-GB" sz="2800" dirty="0" smtClean="0">
                <a:solidFill>
                  <a:srgbClr val="7030A0"/>
                </a:solidFill>
              </a:rPr>
              <a:t>Young yet strong…</a:t>
            </a:r>
          </a:p>
          <a:p>
            <a:r>
              <a:rPr lang="en-GB" sz="2800" dirty="0" smtClean="0">
                <a:solidFill>
                  <a:srgbClr val="7030A0"/>
                </a:solidFill>
              </a:rPr>
              <a:t>Fierce and brave…</a:t>
            </a:r>
          </a:p>
          <a:p>
            <a:r>
              <a:rPr lang="en-GB" sz="2800" dirty="0" smtClean="0">
                <a:solidFill>
                  <a:srgbClr val="7030A0"/>
                </a:solidFill>
              </a:rPr>
              <a:t>Mighty and threatening…</a:t>
            </a:r>
            <a:endParaRPr lang="en-GB" sz="2800" dirty="0">
              <a:solidFill>
                <a:srgbClr val="7030A0"/>
              </a:solidFill>
            </a:endParaRPr>
          </a:p>
        </p:txBody>
      </p:sp>
      <p:sp>
        <p:nvSpPr>
          <p:cNvPr id="10" name="TextBox 9"/>
          <p:cNvSpPr txBox="1"/>
          <p:nvPr/>
        </p:nvSpPr>
        <p:spPr>
          <a:xfrm>
            <a:off x="4775201" y="4751606"/>
            <a:ext cx="3925454" cy="1815882"/>
          </a:xfrm>
          <a:prstGeom prst="rect">
            <a:avLst/>
          </a:prstGeom>
          <a:noFill/>
        </p:spPr>
        <p:txBody>
          <a:bodyPr wrap="square" rtlCol="0">
            <a:spAutoFit/>
          </a:bodyPr>
          <a:lstStyle/>
          <a:p>
            <a:r>
              <a:rPr lang="en-GB" sz="2800" dirty="0" smtClean="0">
                <a:solidFill>
                  <a:srgbClr val="00B050"/>
                </a:solidFill>
              </a:rPr>
              <a:t>Similes</a:t>
            </a:r>
            <a:endParaRPr lang="en-GB" sz="2800" dirty="0">
              <a:solidFill>
                <a:srgbClr val="00B050"/>
              </a:solidFill>
            </a:endParaRPr>
          </a:p>
          <a:p>
            <a:r>
              <a:rPr lang="en-GB" sz="2800" dirty="0" smtClean="0">
                <a:solidFill>
                  <a:srgbClr val="00B050"/>
                </a:solidFill>
              </a:rPr>
              <a:t>…as fierce as a rhino…</a:t>
            </a:r>
          </a:p>
          <a:p>
            <a:r>
              <a:rPr lang="en-GB" sz="2800" dirty="0" smtClean="0">
                <a:solidFill>
                  <a:srgbClr val="00B050"/>
                </a:solidFill>
              </a:rPr>
              <a:t>…as tall as a thumb…</a:t>
            </a:r>
          </a:p>
          <a:p>
            <a:r>
              <a:rPr lang="en-GB" sz="2800" dirty="0" smtClean="0">
                <a:solidFill>
                  <a:srgbClr val="00B050"/>
                </a:solidFill>
              </a:rPr>
              <a:t>…as brave as a knight…</a:t>
            </a:r>
            <a:endParaRPr lang="en-GB" sz="2800" dirty="0">
              <a:solidFill>
                <a:srgbClr val="00B050"/>
              </a:solidFill>
            </a:endParaRPr>
          </a:p>
        </p:txBody>
      </p:sp>
      <p:sp>
        <p:nvSpPr>
          <p:cNvPr id="11" name="TextBox 10"/>
          <p:cNvSpPr txBox="1"/>
          <p:nvPr/>
        </p:nvSpPr>
        <p:spPr>
          <a:xfrm>
            <a:off x="380207" y="21890"/>
            <a:ext cx="7236691" cy="954107"/>
          </a:xfrm>
          <a:prstGeom prst="rect">
            <a:avLst/>
          </a:prstGeom>
          <a:noFill/>
        </p:spPr>
        <p:txBody>
          <a:bodyPr wrap="square" rtlCol="0">
            <a:spAutoFit/>
          </a:bodyPr>
          <a:lstStyle/>
          <a:p>
            <a:r>
              <a:rPr lang="en-GB" sz="2800" dirty="0" smtClean="0"/>
              <a:t>Appearance and Personality </a:t>
            </a:r>
          </a:p>
          <a:p>
            <a:r>
              <a:rPr lang="en-GB" sz="2800" dirty="0" smtClean="0"/>
              <a:t>4-5 sentences for each</a:t>
            </a:r>
            <a:endParaRPr lang="en-GB" sz="2800" dirty="0"/>
          </a:p>
        </p:txBody>
      </p:sp>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l="8153" t="22456" r="64911" b="8975"/>
          <a:stretch/>
        </p:blipFill>
        <p:spPr>
          <a:xfrm>
            <a:off x="9362211" y="239166"/>
            <a:ext cx="2658484" cy="5201052"/>
          </a:xfrm>
          <a:prstGeom prst="rect">
            <a:avLst/>
          </a:prstGeom>
        </p:spPr>
      </p:pic>
    </p:spTree>
    <p:extLst>
      <p:ext uri="{BB962C8B-B14F-4D97-AF65-F5344CB8AC3E}">
        <p14:creationId xmlns:p14="http://schemas.microsoft.com/office/powerpoint/2010/main" val="12236272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32402"/>
          </a:xfrm>
        </p:spPr>
        <p:txBody>
          <a:bodyPr>
            <a:normAutofit fontScale="90000"/>
          </a:bodyPr>
          <a:lstStyle/>
          <a:p>
            <a:r>
              <a:rPr lang="en-GB" dirty="0" smtClean="0"/>
              <a:t>Thursday</a:t>
            </a:r>
            <a:endParaRPr lang="en-GB" dirty="0"/>
          </a:p>
        </p:txBody>
      </p:sp>
      <p:pic>
        <p:nvPicPr>
          <p:cNvPr id="4" name="Content Placeholder 3"/>
          <p:cNvPicPr>
            <a:picLocks noGrp="1" noChangeAspect="1"/>
          </p:cNvPicPr>
          <p:nvPr>
            <p:ph idx="1"/>
          </p:nvPr>
        </p:nvPicPr>
        <p:blipFill rotWithShape="1">
          <a:blip r:embed="rId2"/>
          <a:srcRect l="4270" t="19177" r="25165" b="6530"/>
          <a:stretch/>
        </p:blipFill>
        <p:spPr>
          <a:xfrm>
            <a:off x="1366982" y="997529"/>
            <a:ext cx="9457509" cy="5600892"/>
          </a:xfrm>
          <a:prstGeom prst="rect">
            <a:avLst/>
          </a:prstGeom>
        </p:spPr>
      </p:pic>
    </p:spTree>
    <p:extLst>
      <p:ext uri="{BB962C8B-B14F-4D97-AF65-F5344CB8AC3E}">
        <p14:creationId xmlns:p14="http://schemas.microsoft.com/office/powerpoint/2010/main" val="13320040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384</TotalTime>
  <Words>799</Words>
  <Application>Microsoft Office PowerPoint</Application>
  <PresentationFormat>Widescreen</PresentationFormat>
  <Paragraphs>79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Monday</vt:lpstr>
      <vt:lpstr>Tuesday</vt:lpstr>
      <vt:lpstr>PowerPoint Presentation</vt:lpstr>
      <vt:lpstr>PowerPoint Presentation</vt:lpstr>
      <vt:lpstr>PowerPoint Presentation</vt:lpstr>
      <vt:lpstr>PowerPoint Presentation</vt:lpstr>
      <vt:lpstr>Wednesday</vt:lpstr>
      <vt:lpstr>PowerPoint Presentation</vt:lpstr>
      <vt:lpstr>Thursday</vt:lpstr>
      <vt:lpstr>PowerPoint Presentation</vt:lpstr>
      <vt:lpstr>Friday – Reading Comprehension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Brennan, Caroline</dc:creator>
  <cp:lastModifiedBy>Abigail Welton</cp:lastModifiedBy>
  <cp:revision>15</cp:revision>
  <dcterms:created xsi:type="dcterms:W3CDTF">2021-02-25T19:44:48Z</dcterms:created>
  <dcterms:modified xsi:type="dcterms:W3CDTF">2022-03-04T13:05:37Z</dcterms:modified>
</cp:coreProperties>
</file>