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2" r:id="rId3"/>
    <p:sldId id="257" r:id="rId4"/>
    <p:sldId id="258" r:id="rId5"/>
    <p:sldId id="259" r:id="rId6"/>
    <p:sldId id="261" r:id="rId7"/>
    <p:sldId id="263" r:id="rId8"/>
    <p:sldId id="256"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936"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8A2E48C-0C39-D74A-AFAB-8B294C5945CC}"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2E48C-0C39-D74A-AFAB-8B294C5945CC}"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2E48C-0C39-D74A-AFAB-8B294C5945CC}"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2E48C-0C39-D74A-AFAB-8B294C5945CC}"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8A2E48C-0C39-D74A-AFAB-8B294C5945CC}"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8A2E48C-0C39-D74A-AFAB-8B294C5945CC}"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8A2E48C-0C39-D74A-AFAB-8B294C5945CC}" type="datetimeFigureOut">
              <a:rPr lang="en-US" smtClean="0"/>
              <a:t>19/09/15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8A2E48C-0C39-D74A-AFAB-8B294C5945CC}" type="datetimeFigureOut">
              <a:rPr lang="en-US" smtClean="0"/>
              <a:t>19/09/15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2E48C-0C39-D74A-AFAB-8B294C5945CC}" type="datetimeFigureOut">
              <a:rPr lang="en-US" smtClean="0"/>
              <a:t>19/09/15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A2E48C-0C39-D74A-AFAB-8B294C5945CC}"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A2E48C-0C39-D74A-AFAB-8B294C5945CC}"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4C32-041C-C24A-8398-0398A7FAE2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2E48C-0C39-D74A-AFAB-8B294C5945CC}" type="datetimeFigureOut">
              <a:rPr lang="en-US" smtClean="0"/>
              <a:t>19/09/15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74C32-041C-C24A-8398-0398A7FAE2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uVtgX4S3y4" TargetMode="External"/><Relationship Id="rId4" Type="http://schemas.openxmlformats.org/officeDocument/2006/relationships/hyperlink" Target="https://www.youtube.com/watch?v=4SmvJmLrvrc" TargetMode="External"/><Relationship Id="rId5" Type="http://schemas.openxmlformats.org/officeDocument/2006/relationships/hyperlink" Target="https://www.youtube.com/watch?v=WC0ILTFQFeU" TargetMode="External"/><Relationship Id="rId1" Type="http://schemas.openxmlformats.org/officeDocument/2006/relationships/slideLayout" Target="../slideLayouts/slideLayout2.xml"/><Relationship Id="rId2" Type="http://schemas.openxmlformats.org/officeDocument/2006/relationships/hyperlink" Target="https://www.youtube.com/watch?v=geDb2e8Ijm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93406" y="274638"/>
            <a:ext cx="4589622" cy="5820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45533"/>
            <a:ext cx="8763000" cy="6417734"/>
          </a:xfrm>
        </p:spPr>
        <p:txBody>
          <a:bodyPr>
            <a:normAutofit/>
          </a:bodyPr>
          <a:lstStyle/>
          <a:p>
            <a:pPr algn="ctr">
              <a:buNone/>
            </a:pPr>
            <a:r>
              <a:rPr lang="en-US" sz="4300" dirty="0" smtClean="0">
                <a:solidFill>
                  <a:srgbClr val="0000FF"/>
                </a:solidFill>
                <a:latin typeface="Cooper Black"/>
                <a:cs typeface="Cooper Black"/>
              </a:rPr>
              <a:t>‘</a:t>
            </a:r>
            <a:r>
              <a:rPr lang="en-US" sz="4300" dirty="0" smtClean="0">
                <a:solidFill>
                  <a:srgbClr val="0000FF"/>
                </a:solidFill>
                <a:latin typeface="Cooper Black"/>
                <a:cs typeface="Cooper Black"/>
              </a:rPr>
              <a:t>Colgayne’</a:t>
            </a:r>
          </a:p>
          <a:p>
            <a:pPr algn="ctr">
              <a:buNone/>
            </a:pPr>
            <a:r>
              <a:rPr lang="en-US" sz="1800" b="1" dirty="0" smtClean="0">
                <a:solidFill>
                  <a:srgbClr val="FF6600"/>
                </a:solidFill>
              </a:rPr>
              <a:t>Brushes bad bacteria down the drain! </a:t>
            </a:r>
            <a:endParaRPr lang="en-US" sz="1800" b="1" dirty="0">
              <a:solidFill>
                <a:srgbClr val="FF6600"/>
              </a:solidFill>
            </a:endParaRPr>
          </a:p>
          <a:p>
            <a:pPr algn="ctr">
              <a:buNone/>
            </a:pPr>
            <a:r>
              <a:rPr lang="en-US" sz="2000" b="1" i="1" dirty="0" smtClean="0"/>
              <a:t>Are you worried that your teeth are not the strongest, healthiest and whitest on the block? Do you have bleeding, bulgin</a:t>
            </a:r>
            <a:r>
              <a:rPr lang="en-US" sz="2000" b="1" i="1" dirty="0" smtClean="0"/>
              <a:t>g, blackened gums?</a:t>
            </a:r>
            <a:r>
              <a:rPr lang="en-US" sz="2000" b="1" i="1" dirty="0"/>
              <a:t> </a:t>
            </a:r>
            <a:r>
              <a:rPr lang="en-US" sz="2000" b="1" i="1" dirty="0" smtClean="0"/>
              <a:t>Foul, potent, stale- do these describe your BAD breath? </a:t>
            </a:r>
          </a:p>
          <a:p>
            <a:pPr algn="ctr">
              <a:buNone/>
            </a:pPr>
            <a:r>
              <a:rPr lang="en-US" sz="1800" b="1" i="1" dirty="0" smtClean="0">
                <a:solidFill>
                  <a:srgbClr val="FF6600"/>
                </a:solidFill>
              </a:rPr>
              <a:t>Therefore you must try the greatest…the newest…the revolutionary new COLGAYNE toothpaste! NOW!</a:t>
            </a:r>
          </a:p>
          <a:p>
            <a:pPr algn="ctr">
              <a:buNone/>
            </a:pPr>
            <a:endParaRPr lang="en-US" sz="1800" dirty="0" smtClean="0"/>
          </a:p>
          <a:p>
            <a:pPr marL="0" indent="0">
              <a:buNone/>
            </a:pPr>
            <a:r>
              <a:rPr lang="en-US" sz="1600" b="1" i="1" dirty="0" smtClean="0">
                <a:solidFill>
                  <a:srgbClr val="0000FF"/>
                </a:solidFill>
              </a:rPr>
              <a:t>Colgayne easily and simply fights plaque which is buried deep in your mouth. </a:t>
            </a:r>
            <a:r>
              <a:rPr lang="en-US" sz="1600" b="1" i="1" dirty="0" smtClean="0">
                <a:solidFill>
                  <a:srgbClr val="0000FF"/>
                </a:solidFill>
              </a:rPr>
              <a:t>Secondly, it obviously soothes damaged gums while kicking bad breath and grubby germs to the curb. </a:t>
            </a:r>
            <a:r>
              <a:rPr lang="en-US" sz="1600" b="1" i="1" dirty="0" smtClean="0">
                <a:solidFill>
                  <a:srgbClr val="0000FF"/>
                </a:solidFill>
              </a:rPr>
              <a:t>Everybody, who has ever used Colgayne, knows that when you have been using it for a few weeks, your mouth has NO DECAY…that</a:t>
            </a:r>
            <a:r>
              <a:rPr lang="fr-FR" sz="1600" b="1" i="1" dirty="0" smtClean="0">
                <a:solidFill>
                  <a:srgbClr val="0000FF"/>
                </a:solidFill>
              </a:rPr>
              <a:t>’</a:t>
            </a:r>
            <a:r>
              <a:rPr lang="en-US" sz="1600" b="1" i="1" dirty="0" smtClean="0">
                <a:solidFill>
                  <a:srgbClr val="0000FF"/>
                </a:solidFill>
              </a:rPr>
              <a:t>s right, NO decay!</a:t>
            </a:r>
          </a:p>
          <a:p>
            <a:pPr marL="0" indent="0">
              <a:buNone/>
            </a:pPr>
            <a:endParaRPr lang="en-US" sz="1600" b="1" i="1" dirty="0">
              <a:solidFill>
                <a:srgbClr val="FF6600"/>
              </a:solidFill>
            </a:endParaRPr>
          </a:p>
          <a:p>
            <a:pPr marL="0" indent="0">
              <a:buNone/>
            </a:pPr>
            <a:r>
              <a:rPr lang="en-US" sz="1600" b="1" i="1" dirty="0" smtClean="0">
                <a:solidFill>
                  <a:srgbClr val="0000FF"/>
                </a:solidFill>
              </a:rPr>
              <a:t>Colgayne is dramatically better than all other brands because it makes your teeth whiter and your breath fresher! Without doubt, all your friends will be impressed with your new bright, fluorescent smile which brightens the darkest of rooms.  Your life will be turned around when you realise that dentist trips are a thing of the past! </a:t>
            </a:r>
            <a:endParaRPr lang="en-US" sz="1600" dirty="0" smtClean="0">
              <a:solidFill>
                <a:srgbClr val="0000FF"/>
              </a:solidFill>
            </a:endParaRPr>
          </a:p>
          <a:p>
            <a:pPr marL="0" indent="0">
              <a:buNone/>
            </a:pPr>
            <a:endParaRPr lang="en-US" sz="1800" b="1" dirty="0">
              <a:solidFill>
                <a:srgbClr val="FF6600"/>
              </a:solidFill>
            </a:endParaRPr>
          </a:p>
          <a:p>
            <a:pPr marL="0" indent="0" algn="ctr">
              <a:buNone/>
            </a:pPr>
            <a:r>
              <a:rPr lang="en-US" sz="1800" b="1" dirty="0" smtClean="0">
                <a:solidFill>
                  <a:srgbClr val="FF6600"/>
                </a:solidFill>
              </a:rPr>
              <a:t>Colgayne is sold at all good supermarkets. Get down to yours today- don</a:t>
            </a:r>
            <a:r>
              <a:rPr lang="fr-FR" sz="1800" b="1" dirty="0" smtClean="0">
                <a:solidFill>
                  <a:srgbClr val="FF6600"/>
                </a:solidFill>
              </a:rPr>
              <a:t>’</a:t>
            </a:r>
            <a:r>
              <a:rPr lang="en-US" sz="1800" b="1" dirty="0" smtClean="0">
                <a:solidFill>
                  <a:srgbClr val="FF6600"/>
                </a:solidFill>
              </a:rPr>
              <a:t>t delay!</a:t>
            </a:r>
            <a:endParaRPr lang="en-US" sz="1800" b="1" dirty="0">
              <a:solidFill>
                <a:srgbClr val="FF6600"/>
              </a:solidFill>
            </a:endParaRPr>
          </a:p>
        </p:txBody>
      </p:sp>
    </p:spTree>
    <p:extLst>
      <p:ext uri="{BB962C8B-B14F-4D97-AF65-F5344CB8AC3E}">
        <p14:creationId xmlns:p14="http://schemas.microsoft.com/office/powerpoint/2010/main" val="3999065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423587"/>
            <a:ext cx="8229600" cy="57025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99971" y="868703"/>
            <a:ext cx="3175000" cy="4381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51694" y="411163"/>
            <a:ext cx="7620000" cy="571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00727" y="149003"/>
            <a:ext cx="6540500" cy="6299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047682"/>
            <a:ext cx="8151610" cy="43253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419197"/>
          </a:xfrm>
        </p:spPr>
        <p:txBody>
          <a:bodyPr>
            <a:normAutofit fontScale="90000"/>
          </a:bodyPr>
          <a:lstStyle/>
          <a:p>
            <a:r>
              <a:rPr lang="en-US" dirty="0" smtClean="0">
                <a:hlinkClick r:id="rId2"/>
              </a:rPr>
              <a:t>Colgate Max White</a:t>
            </a:r>
            <a:r>
              <a:rPr lang="en-US" dirty="0" smtClean="0"/>
              <a:t/>
            </a:r>
            <a:br>
              <a:rPr lang="en-US" dirty="0" smtClean="0"/>
            </a:br>
            <a:r>
              <a:rPr lang="en-US" dirty="0" smtClean="0"/>
              <a:t/>
            </a:r>
            <a:br>
              <a:rPr lang="en-US" dirty="0" smtClean="0"/>
            </a:br>
            <a:r>
              <a:rPr lang="en-US" dirty="0" smtClean="0">
                <a:hlinkClick r:id="rId3"/>
              </a:rPr>
              <a:t>Aquafresh</a:t>
            </a:r>
            <a:r>
              <a:rPr lang="en-US" dirty="0" smtClean="0"/>
              <a:t/>
            </a:r>
            <a:br>
              <a:rPr lang="en-US" dirty="0" smtClean="0"/>
            </a:br>
            <a:r>
              <a:rPr lang="en-US" dirty="0" smtClean="0"/>
              <a:t/>
            </a:r>
            <a:br>
              <a:rPr lang="en-US" dirty="0" smtClean="0"/>
            </a:br>
            <a:r>
              <a:rPr lang="en-US" dirty="0" smtClean="0">
                <a:hlinkClick r:id="rId4"/>
              </a:rPr>
              <a:t>Gibbs Toothpaste 1955</a:t>
            </a:r>
            <a:r>
              <a:rPr lang="en-US" dirty="0" smtClean="0"/>
              <a:t/>
            </a:r>
            <a:br>
              <a:rPr lang="en-US" dirty="0" smtClean="0"/>
            </a:br>
            <a:r>
              <a:rPr lang="en-US" dirty="0" smtClean="0"/>
              <a:t/>
            </a:r>
            <a:br>
              <a:rPr lang="en-US" dirty="0" smtClean="0"/>
            </a:br>
            <a:r>
              <a:rPr lang="en-US" dirty="0" smtClean="0">
                <a:hlinkClick r:id="rId5"/>
              </a:rPr>
              <a:t>Homemade advert!!!!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5311"/>
            <a:ext cx="7772400" cy="5508666"/>
          </a:xfrm>
        </p:spPr>
        <p:txBody>
          <a:bodyPr>
            <a:normAutofit fontScale="90000"/>
          </a:bodyPr>
          <a:lstStyle/>
          <a:p>
            <a:pPr algn="l"/>
            <a:r>
              <a:rPr lang="en-US" sz="5400" dirty="0" smtClean="0">
                <a:solidFill>
                  <a:srgbClr val="0000FF"/>
                </a:solidFill>
                <a:latin typeface="Cooper Black"/>
                <a:cs typeface="Cooper Black"/>
              </a:rPr>
              <a:t>Colgayne</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Colgayne</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Colgayne</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
            </a:r>
            <a:br>
              <a:rPr lang="en-US" sz="5400" dirty="0" smtClean="0">
                <a:solidFill>
                  <a:srgbClr val="0000FF"/>
                </a:solidFill>
                <a:latin typeface="Cooper Black"/>
                <a:cs typeface="Cooper Black"/>
              </a:rPr>
            </a:br>
            <a:r>
              <a:rPr lang="en-US" sz="5400" dirty="0" smtClean="0">
                <a:solidFill>
                  <a:srgbClr val="0000FF"/>
                </a:solidFill>
                <a:latin typeface="Cooper Black"/>
                <a:cs typeface="Cooper Black"/>
              </a:rPr>
              <a:t>Colgayne</a:t>
            </a:r>
            <a:endParaRPr lang="en-US" sz="5400" dirty="0">
              <a:solidFill>
                <a:srgbClr val="0000FF"/>
              </a:solidFill>
              <a:latin typeface="Cooper Black"/>
              <a:cs typeface="Cooper Black"/>
            </a:endParaRPr>
          </a:p>
        </p:txBody>
      </p:sp>
      <p:sp>
        <p:nvSpPr>
          <p:cNvPr id="4" name="Explosion 1 3"/>
          <p:cNvSpPr/>
          <p:nvPr/>
        </p:nvSpPr>
        <p:spPr>
          <a:xfrm>
            <a:off x="4865803" y="499394"/>
            <a:ext cx="2383419" cy="109218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278160" y="667968"/>
            <a:ext cx="1566954" cy="646331"/>
          </a:xfrm>
          <a:prstGeom prst="rect">
            <a:avLst/>
          </a:prstGeom>
          <a:noFill/>
        </p:spPr>
        <p:txBody>
          <a:bodyPr wrap="square" rtlCol="0">
            <a:spAutoFit/>
          </a:bodyPr>
          <a:lstStyle/>
          <a:p>
            <a:r>
              <a:rPr lang="en-US" dirty="0" smtClean="0"/>
              <a:t>The best ever toothpaste!</a:t>
            </a:r>
            <a:endParaRPr lang="en-US" dirty="0"/>
          </a:p>
        </p:txBody>
      </p:sp>
      <p:sp>
        <p:nvSpPr>
          <p:cNvPr id="6" name="Explosion 1 5"/>
          <p:cNvSpPr/>
          <p:nvPr/>
        </p:nvSpPr>
        <p:spPr>
          <a:xfrm>
            <a:off x="4865803" y="1992870"/>
            <a:ext cx="2383419" cy="109218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4865803" y="3529824"/>
            <a:ext cx="2383419" cy="109218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78160" y="2251296"/>
            <a:ext cx="1566954" cy="646331"/>
          </a:xfrm>
          <a:prstGeom prst="rect">
            <a:avLst/>
          </a:prstGeom>
          <a:noFill/>
        </p:spPr>
        <p:txBody>
          <a:bodyPr wrap="square" rtlCol="0">
            <a:spAutoFit/>
          </a:bodyPr>
          <a:lstStyle/>
          <a:p>
            <a:pPr algn="ctr"/>
            <a:r>
              <a:rPr lang="en-US" dirty="0" smtClean="0"/>
              <a:t>Whitest, shiniest teeth</a:t>
            </a:r>
            <a:endParaRPr lang="en-US" dirty="0"/>
          </a:p>
        </p:txBody>
      </p:sp>
      <p:sp>
        <p:nvSpPr>
          <p:cNvPr id="9" name="TextBox 8"/>
          <p:cNvSpPr txBox="1"/>
          <p:nvPr/>
        </p:nvSpPr>
        <p:spPr>
          <a:xfrm>
            <a:off x="5278160" y="3776899"/>
            <a:ext cx="1566954" cy="646331"/>
          </a:xfrm>
          <a:prstGeom prst="rect">
            <a:avLst/>
          </a:prstGeom>
          <a:noFill/>
        </p:spPr>
        <p:txBody>
          <a:bodyPr wrap="square" rtlCol="0">
            <a:spAutoFit/>
          </a:bodyPr>
          <a:lstStyle/>
          <a:p>
            <a:pPr algn="ctr"/>
            <a:r>
              <a:rPr lang="en-US" dirty="0" smtClean="0"/>
              <a:t>Tastes fantastic!</a:t>
            </a:r>
            <a:endParaRPr lang="en-US" dirty="0"/>
          </a:p>
        </p:txBody>
      </p:sp>
      <p:sp>
        <p:nvSpPr>
          <p:cNvPr id="10" name="Explosion 1 9"/>
          <p:cNvSpPr/>
          <p:nvPr/>
        </p:nvSpPr>
        <p:spPr>
          <a:xfrm>
            <a:off x="4865803" y="5093556"/>
            <a:ext cx="2383419" cy="109218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78160" y="5307646"/>
            <a:ext cx="1566954" cy="646331"/>
          </a:xfrm>
          <a:prstGeom prst="rect">
            <a:avLst/>
          </a:prstGeom>
          <a:noFill/>
        </p:spPr>
        <p:txBody>
          <a:bodyPr wrap="square" rtlCol="0">
            <a:spAutoFit/>
          </a:bodyPr>
          <a:lstStyle/>
          <a:p>
            <a:pPr algn="ctr"/>
            <a:r>
              <a:rPr lang="en-US" dirty="0" smtClean="0"/>
              <a:t>Cleans like no other!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600"/>
            <a:ext cx="8229600" cy="5008563"/>
          </a:xfrm>
        </p:spPr>
        <p:txBody>
          <a:bodyPr>
            <a:normAutofit fontScale="85000" lnSpcReduction="20000"/>
          </a:bodyPr>
          <a:lstStyle/>
          <a:p>
            <a:pPr>
              <a:buNone/>
            </a:pPr>
            <a:r>
              <a:rPr lang="en-US" sz="4300" dirty="0" smtClean="0">
                <a:solidFill>
                  <a:srgbClr val="0000FF"/>
                </a:solidFill>
                <a:latin typeface="Cooper Black"/>
                <a:cs typeface="Cooper Black"/>
              </a:rPr>
              <a:t>‘</a:t>
            </a:r>
            <a:r>
              <a:rPr lang="en-US" sz="4300" dirty="0" err="1" smtClean="0">
                <a:solidFill>
                  <a:srgbClr val="0000FF"/>
                </a:solidFill>
                <a:latin typeface="Cooper Black"/>
                <a:cs typeface="Cooper Black"/>
              </a:rPr>
              <a:t>Colgayne</a:t>
            </a:r>
            <a:r>
              <a:rPr lang="en-US" sz="4300" dirty="0" smtClean="0">
                <a:solidFill>
                  <a:srgbClr val="0000FF"/>
                </a:solidFill>
                <a:latin typeface="Cooper Black"/>
                <a:cs typeface="Cooper Black"/>
              </a:rPr>
              <a:t>’ </a:t>
            </a:r>
            <a:r>
              <a:rPr lang="en-US" sz="3500" dirty="0" smtClean="0">
                <a:solidFill>
                  <a:srgbClr val="0000FF"/>
                </a:solidFill>
                <a:latin typeface="Cooper Black"/>
                <a:cs typeface="Cooper Black"/>
              </a:rPr>
              <a:t>advert</a:t>
            </a:r>
            <a:endParaRPr lang="en-US" sz="3500" dirty="0" smtClean="0"/>
          </a:p>
          <a:p>
            <a:r>
              <a:rPr lang="en-US" sz="1800" dirty="0" smtClean="0"/>
              <a:t>Slogan- </a:t>
            </a:r>
            <a:r>
              <a:rPr lang="en-US" sz="1800" b="1" dirty="0" smtClean="0">
                <a:solidFill>
                  <a:srgbClr val="FF6600"/>
                </a:solidFill>
              </a:rPr>
              <a:t>The paste tha</a:t>
            </a:r>
            <a:r>
              <a:rPr lang="en-US" sz="1800" b="1" dirty="0" smtClean="0">
                <a:solidFill>
                  <a:srgbClr val="FF6600"/>
                </a:solidFill>
              </a:rPr>
              <a:t>t…</a:t>
            </a:r>
            <a:r>
              <a:rPr lang="en-US" sz="1800" b="1" dirty="0" smtClean="0">
                <a:solidFill>
                  <a:srgbClr val="FF6600"/>
                </a:solidFill>
              </a:rPr>
              <a:t>! Brush bacteria…! Say bye….. </a:t>
            </a:r>
          </a:p>
          <a:p>
            <a:endParaRPr lang="en-US" sz="1800" b="1" dirty="0" smtClean="0">
              <a:solidFill>
                <a:srgbClr val="FF6600"/>
              </a:solidFill>
            </a:endParaRPr>
          </a:p>
          <a:p>
            <a:r>
              <a:rPr lang="en-US" sz="1800" dirty="0" smtClean="0"/>
              <a:t>Rhetorical Questions </a:t>
            </a:r>
            <a:r>
              <a:rPr lang="en-US" sz="1800" dirty="0" smtClean="0"/>
              <a:t>x2 and a Then….</a:t>
            </a:r>
          </a:p>
          <a:p>
            <a:pPr lvl="1"/>
            <a:r>
              <a:rPr lang="en-US" sz="1400" b="1" i="1" dirty="0" smtClean="0">
                <a:solidFill>
                  <a:srgbClr val="FF6600"/>
                </a:solidFill>
              </a:rPr>
              <a:t>Are you worried…Do you have…Is your mouth…Are your teeth….Do your friends…</a:t>
            </a:r>
          </a:p>
          <a:p>
            <a:pPr marL="457200" lvl="1" indent="0">
              <a:buNone/>
            </a:pPr>
            <a:r>
              <a:rPr lang="en-US" sz="1400" dirty="0" smtClean="0">
                <a:solidFill>
                  <a:srgbClr val="008000"/>
                </a:solidFill>
              </a:rPr>
              <a:t>(adjectives, superlatives- worst, dirtiest, smelliest…..)</a:t>
            </a:r>
            <a:endParaRPr lang="en-US" sz="1400" dirty="0" smtClean="0"/>
          </a:p>
          <a:p>
            <a:pPr lvl="1"/>
            <a:r>
              <a:rPr lang="en-US" sz="1400" dirty="0" smtClean="0"/>
              <a:t>3 </a:t>
            </a:r>
            <a:r>
              <a:rPr lang="en-US" sz="1400" dirty="0" err="1" smtClean="0"/>
              <a:t>bads</a:t>
            </a:r>
            <a:r>
              <a:rPr lang="en-US" sz="1400" dirty="0" smtClean="0"/>
              <a:t> – do these words…..</a:t>
            </a:r>
            <a:r>
              <a:rPr lang="en-US" sz="1400" dirty="0" smtClean="0">
                <a:solidFill>
                  <a:srgbClr val="008000"/>
                </a:solidFill>
              </a:rPr>
              <a:t>(alliteration)</a:t>
            </a:r>
            <a:endParaRPr lang="en-US" sz="1400" dirty="0" smtClean="0"/>
          </a:p>
          <a:p>
            <a:pPr lvl="1"/>
            <a:r>
              <a:rPr lang="en-US" sz="1400" b="1" i="1" dirty="0" smtClean="0">
                <a:solidFill>
                  <a:srgbClr val="FF6600"/>
                </a:solidFill>
              </a:rPr>
              <a:t>Then/Therefore you need/must…</a:t>
            </a:r>
            <a:r>
              <a:rPr lang="en-US" sz="1400" dirty="0" smtClean="0"/>
              <a:t>.</a:t>
            </a:r>
            <a:r>
              <a:rPr lang="en-US" sz="1400" dirty="0">
                <a:solidFill>
                  <a:srgbClr val="008000"/>
                </a:solidFill>
              </a:rPr>
              <a:t> </a:t>
            </a:r>
            <a:r>
              <a:rPr lang="en-US" sz="1400" dirty="0" smtClean="0">
                <a:solidFill>
                  <a:srgbClr val="008000"/>
                </a:solidFill>
              </a:rPr>
              <a:t>(superlatives</a:t>
            </a:r>
            <a:r>
              <a:rPr lang="en-US" sz="1400" dirty="0">
                <a:solidFill>
                  <a:srgbClr val="008000"/>
                </a:solidFill>
              </a:rPr>
              <a:t>- </a:t>
            </a:r>
            <a:r>
              <a:rPr lang="en-US" sz="1400" dirty="0" smtClean="0">
                <a:solidFill>
                  <a:srgbClr val="008000"/>
                </a:solidFill>
              </a:rPr>
              <a:t>newest, greatest, best….)</a:t>
            </a:r>
          </a:p>
          <a:p>
            <a:pPr marL="457200" lvl="1" indent="0">
              <a:buNone/>
            </a:pPr>
            <a:endParaRPr lang="en-US" sz="1800" dirty="0" smtClean="0"/>
          </a:p>
          <a:p>
            <a:r>
              <a:rPr lang="en-US" sz="1800" dirty="0" smtClean="0"/>
              <a:t>What does it do that is better? </a:t>
            </a:r>
            <a:r>
              <a:rPr lang="en-US" sz="1800" dirty="0"/>
              <a:t>x</a:t>
            </a:r>
            <a:r>
              <a:rPr lang="en-US" sz="1800" dirty="0" smtClean="0"/>
              <a:t>3 sentences- </a:t>
            </a:r>
            <a:r>
              <a:rPr lang="en-US" sz="1800" b="1" dirty="0" smtClean="0">
                <a:solidFill>
                  <a:srgbClr val="0000FF"/>
                </a:solidFill>
              </a:rPr>
              <a:t>conjunctions</a:t>
            </a:r>
            <a:endParaRPr lang="en-US" sz="1800" b="1" dirty="0" smtClean="0">
              <a:solidFill>
                <a:srgbClr val="0000FF"/>
              </a:solidFill>
            </a:endParaRPr>
          </a:p>
          <a:p>
            <a:pPr lvl="1"/>
            <a:r>
              <a:rPr lang="en-US" sz="1400" dirty="0"/>
              <a:t>p</a:t>
            </a:r>
            <a:r>
              <a:rPr lang="en-US" sz="1400" dirty="0" smtClean="0"/>
              <a:t>laque, decay, breath, gums, bacteria, germs,  stronger</a:t>
            </a:r>
          </a:p>
          <a:p>
            <a:pPr lvl="1"/>
            <a:r>
              <a:rPr lang="en-US" sz="1400" b="1" i="1" dirty="0" smtClean="0">
                <a:solidFill>
                  <a:srgbClr val="FF6600"/>
                </a:solidFill>
              </a:rPr>
              <a:t>Colgayne easily/clearly can…. </a:t>
            </a:r>
            <a:r>
              <a:rPr lang="en-US" sz="1400" b="1" i="1" dirty="0" smtClean="0">
                <a:solidFill>
                  <a:srgbClr val="FF6600"/>
                </a:solidFill>
              </a:rPr>
              <a:t>Secondly, it….No other toothpaste….After using….</a:t>
            </a:r>
          </a:p>
          <a:p>
            <a:pPr marL="457200" lvl="1" indent="0">
              <a:buNone/>
            </a:pPr>
            <a:r>
              <a:rPr lang="en-US" sz="1400" b="1" i="1" dirty="0" smtClean="0">
                <a:solidFill>
                  <a:srgbClr val="FF6600"/>
                </a:solidFill>
              </a:rPr>
              <a:t>Everybody knows…..When you….Colgayne is better than…</a:t>
            </a:r>
          </a:p>
          <a:p>
            <a:pPr marL="457200" lvl="1" indent="0">
              <a:buNone/>
            </a:pPr>
            <a:endParaRPr lang="en-US" sz="1400" b="1" i="1" dirty="0" smtClean="0">
              <a:solidFill>
                <a:srgbClr val="FF6600"/>
              </a:solidFill>
            </a:endParaRPr>
          </a:p>
          <a:p>
            <a:r>
              <a:rPr lang="en-US" sz="2200" dirty="0" smtClean="0"/>
              <a:t>The </a:t>
            </a:r>
            <a:r>
              <a:rPr lang="en-US" sz="2200" dirty="0" smtClean="0"/>
              <a:t>benefits of </a:t>
            </a:r>
            <a:r>
              <a:rPr lang="en-US" sz="2200" i="1" dirty="0" smtClean="0"/>
              <a:t>that </a:t>
            </a:r>
            <a:r>
              <a:rPr lang="en-US" sz="2200" dirty="0" smtClean="0"/>
              <a:t>toothpaste- what do </a:t>
            </a:r>
            <a:r>
              <a:rPr lang="en-US" sz="2200" b="1" u="sng" dirty="0" smtClean="0"/>
              <a:t>you</a:t>
            </a:r>
            <a:r>
              <a:rPr lang="en-US" sz="2200" dirty="0" smtClean="0"/>
              <a:t> gain? </a:t>
            </a:r>
            <a:r>
              <a:rPr lang="en-US" sz="2200" dirty="0"/>
              <a:t>x</a:t>
            </a:r>
            <a:r>
              <a:rPr lang="en-US" sz="2200" dirty="0" smtClean="0"/>
              <a:t>2- </a:t>
            </a:r>
          </a:p>
          <a:p>
            <a:pPr lvl="1"/>
            <a:r>
              <a:rPr lang="en-US" sz="1400" dirty="0" smtClean="0"/>
              <a:t>whiter, fresher, stronger, faster, tastes, fewer trips to….</a:t>
            </a:r>
          </a:p>
          <a:p>
            <a:pPr lvl="1"/>
            <a:r>
              <a:rPr lang="en-US" sz="1400" b="1" i="1" dirty="0" smtClean="0">
                <a:solidFill>
                  <a:srgbClr val="FF6600"/>
                </a:solidFill>
              </a:rPr>
              <a:t>Colgayne is the best because…After </a:t>
            </a:r>
            <a:r>
              <a:rPr lang="en-US" sz="1400" b="1" i="1" dirty="0">
                <a:solidFill>
                  <a:srgbClr val="FF6600"/>
                </a:solidFill>
              </a:rPr>
              <a:t>using…</a:t>
            </a:r>
            <a:r>
              <a:rPr lang="en-US" sz="1400" b="1" i="1" dirty="0" smtClean="0">
                <a:solidFill>
                  <a:srgbClr val="FF6600"/>
                </a:solidFill>
              </a:rPr>
              <a:t>.Obviously,….You must….</a:t>
            </a:r>
          </a:p>
          <a:p>
            <a:pPr marL="457200" lvl="1" indent="0">
              <a:buNone/>
            </a:pPr>
            <a:r>
              <a:rPr lang="en-US" sz="1400" b="1" i="1" dirty="0" smtClean="0">
                <a:solidFill>
                  <a:srgbClr val="FF6600"/>
                </a:solidFill>
              </a:rPr>
              <a:t>When you have….While brushing…..If you use…..All your friends…..Your life will….</a:t>
            </a:r>
          </a:p>
          <a:p>
            <a:pPr marL="457200" lvl="1" indent="0">
              <a:buNone/>
            </a:pPr>
            <a:r>
              <a:rPr lang="en-US" sz="1400" dirty="0" smtClean="0">
                <a:solidFill>
                  <a:srgbClr val="008000"/>
                </a:solidFill>
              </a:rPr>
              <a:t>(comparatives and EXAGGERATION…</a:t>
            </a:r>
            <a:r>
              <a:rPr lang="en-US" sz="1400" dirty="0">
                <a:solidFill>
                  <a:srgbClr val="008000"/>
                </a:solidFill>
              </a:rPr>
              <a:t>..)</a:t>
            </a:r>
            <a:endParaRPr lang="en-US" sz="1400" dirty="0"/>
          </a:p>
          <a:p>
            <a:pPr lvl="1"/>
            <a:endParaRPr lang="en-US" sz="1400" dirty="0"/>
          </a:p>
          <a:p>
            <a:r>
              <a:rPr lang="en-US" sz="2200" dirty="0" smtClean="0"/>
              <a:t>How </a:t>
            </a:r>
            <a:r>
              <a:rPr lang="en-US" sz="2200" dirty="0" smtClean="0"/>
              <a:t>and where you can buy </a:t>
            </a:r>
            <a:r>
              <a:rPr lang="en-US" sz="2200" dirty="0" smtClean="0"/>
              <a:t>it</a:t>
            </a:r>
          </a:p>
          <a:p>
            <a:pPr lvl="1"/>
            <a:r>
              <a:rPr lang="en-US" sz="1400" b="1" dirty="0" smtClean="0">
                <a:solidFill>
                  <a:srgbClr val="FF6600"/>
                </a:solidFill>
              </a:rPr>
              <a:t>Colgayne is sold….Get down to…..Buys yours…..</a:t>
            </a:r>
            <a:endParaRPr lang="en-US" sz="1400" b="1" dirty="0">
              <a:solidFill>
                <a:srgbClr val="FF6600"/>
              </a:solidFill>
            </a:endParaRPr>
          </a:p>
        </p:txBody>
      </p:sp>
      <p:sp>
        <p:nvSpPr>
          <p:cNvPr id="4" name="TextBox 3"/>
          <p:cNvSpPr txBox="1"/>
          <p:nvPr/>
        </p:nvSpPr>
        <p:spPr>
          <a:xfrm>
            <a:off x="6265333" y="110067"/>
            <a:ext cx="2802467" cy="6463307"/>
          </a:xfrm>
          <a:prstGeom prst="rect">
            <a:avLst/>
          </a:prstGeom>
          <a:noFill/>
        </p:spPr>
        <p:txBody>
          <a:bodyPr wrap="square" rtlCol="0">
            <a:spAutoFit/>
          </a:bodyPr>
          <a:lstStyle/>
          <a:p>
            <a:pPr algn="ctr"/>
            <a:r>
              <a:rPr lang="en-US" sz="2300" b="1" u="sng" dirty="0" smtClean="0">
                <a:solidFill>
                  <a:srgbClr val="0000FF"/>
                </a:solidFill>
              </a:rPr>
              <a:t>Persuasive Language</a:t>
            </a:r>
          </a:p>
          <a:p>
            <a:pPr algn="ctr"/>
            <a:endParaRPr lang="en-US" sz="2300" b="1" u="sng" dirty="0" smtClean="0">
              <a:solidFill>
                <a:srgbClr val="0000FF"/>
              </a:solidFill>
            </a:endParaRPr>
          </a:p>
          <a:p>
            <a:pPr algn="ctr"/>
            <a:r>
              <a:rPr lang="en-US" sz="2200" dirty="0" smtClean="0">
                <a:solidFill>
                  <a:srgbClr val="0000FF"/>
                </a:solidFill>
              </a:rPr>
              <a:t>Secondly</a:t>
            </a:r>
            <a:r>
              <a:rPr lang="en-US" sz="2200" dirty="0" smtClean="0">
                <a:solidFill>
                  <a:srgbClr val="0000FF"/>
                </a:solidFill>
              </a:rPr>
              <a:t>,</a:t>
            </a:r>
          </a:p>
          <a:p>
            <a:pPr algn="ctr"/>
            <a:r>
              <a:rPr lang="en-US" sz="2200" dirty="0" smtClean="0">
                <a:solidFill>
                  <a:srgbClr val="0000FF"/>
                </a:solidFill>
              </a:rPr>
              <a:t>Therefore,</a:t>
            </a:r>
          </a:p>
          <a:p>
            <a:pPr algn="ctr"/>
            <a:r>
              <a:rPr lang="en-US" sz="2200" dirty="0" smtClean="0">
                <a:solidFill>
                  <a:srgbClr val="0000FF"/>
                </a:solidFill>
              </a:rPr>
              <a:t>Clearly Simply, Easily, Surely…</a:t>
            </a:r>
            <a:endParaRPr lang="en-US" sz="2200" dirty="0" smtClean="0">
              <a:solidFill>
                <a:srgbClr val="0000FF"/>
              </a:solidFill>
            </a:endParaRPr>
          </a:p>
          <a:p>
            <a:pPr algn="ctr"/>
            <a:r>
              <a:rPr lang="en-US" sz="2200" dirty="0" smtClean="0">
                <a:solidFill>
                  <a:srgbClr val="0000FF"/>
                </a:solidFill>
              </a:rPr>
              <a:t>If you use…</a:t>
            </a:r>
          </a:p>
          <a:p>
            <a:pPr algn="ctr"/>
            <a:r>
              <a:rPr lang="en-US" sz="2200" dirty="0" smtClean="0">
                <a:solidFill>
                  <a:srgbClr val="0000FF"/>
                </a:solidFill>
              </a:rPr>
              <a:t>There is no doubt…</a:t>
            </a:r>
          </a:p>
          <a:p>
            <a:pPr algn="ctr"/>
            <a:r>
              <a:rPr lang="en-US" sz="2200" dirty="0" smtClean="0">
                <a:solidFill>
                  <a:srgbClr val="0000FF"/>
                </a:solidFill>
              </a:rPr>
              <a:t>You will need…</a:t>
            </a:r>
          </a:p>
          <a:p>
            <a:pPr algn="ctr"/>
            <a:r>
              <a:rPr lang="en-US" sz="2200" dirty="0" smtClean="0">
                <a:solidFill>
                  <a:srgbClr val="0000FF"/>
                </a:solidFill>
              </a:rPr>
              <a:t>You must…</a:t>
            </a:r>
          </a:p>
          <a:p>
            <a:pPr algn="ctr"/>
            <a:r>
              <a:rPr lang="en-US" sz="2200" dirty="0" smtClean="0">
                <a:solidFill>
                  <a:srgbClr val="0000FF"/>
                </a:solidFill>
              </a:rPr>
              <a:t>Surely you would agree…</a:t>
            </a:r>
          </a:p>
          <a:p>
            <a:pPr algn="ctr"/>
            <a:r>
              <a:rPr lang="en-US" sz="2200" dirty="0" smtClean="0">
                <a:solidFill>
                  <a:srgbClr val="0000FF"/>
                </a:solidFill>
              </a:rPr>
              <a:t>However,</a:t>
            </a:r>
          </a:p>
          <a:p>
            <a:pPr algn="ctr"/>
            <a:r>
              <a:rPr lang="en-US" sz="2200" dirty="0" smtClean="0">
                <a:solidFill>
                  <a:srgbClr val="0000FF"/>
                </a:solidFill>
              </a:rPr>
              <a:t>You must...</a:t>
            </a:r>
          </a:p>
          <a:p>
            <a:pPr algn="ctr"/>
            <a:r>
              <a:rPr lang="en-US" sz="2200" dirty="0" smtClean="0">
                <a:solidFill>
                  <a:srgbClr val="0000FF"/>
                </a:solidFill>
              </a:rPr>
              <a:t>Obviously….</a:t>
            </a:r>
          </a:p>
          <a:p>
            <a:pPr algn="ctr"/>
            <a:endParaRPr lang="en-US" sz="2300" dirty="0" smtClean="0">
              <a:solidFill>
                <a:srgbClr val="0000FF"/>
              </a:solidFill>
            </a:endParaRPr>
          </a:p>
          <a:p>
            <a:pPr algn="ctr"/>
            <a:endParaRPr lang="en-US" sz="2300" dirty="0" smtClean="0">
              <a:solidFill>
                <a:srgbClr val="0000FF"/>
              </a:solidFill>
            </a:endParaRPr>
          </a:p>
          <a:p>
            <a:pPr algn="ctr"/>
            <a:endParaRPr lang="en-US" b="1" u="sng" dirty="0">
              <a:solidFill>
                <a:srgbClr val="0000FF"/>
              </a:solidFill>
            </a:endParaRPr>
          </a:p>
          <a:p>
            <a:pPr algn="ct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TotalTime>
  <Words>536</Words>
  <Application>Microsoft Macintosh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Colgate Max White  Aquafresh  Gibbs Toothpaste 1955  Homemade advert!!!!</vt:lpstr>
      <vt:lpstr>Colgayne  Colgayne  Colgayne  Colgayne</vt:lpstr>
      <vt:lpstr>PowerPoint Presentation</vt:lpstr>
      <vt:lpstr>PowerPoint Presentation</vt:lpstr>
    </vt:vector>
  </TitlesOfParts>
  <Company>rebeugeot4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Rebeugeot Family</dc:creator>
  <cp:lastModifiedBy>Mark</cp:lastModifiedBy>
  <cp:revision>9</cp:revision>
  <cp:lastPrinted>2015-09-18T06:20:06Z</cp:lastPrinted>
  <dcterms:created xsi:type="dcterms:W3CDTF">2015-09-18T06:11:18Z</dcterms:created>
  <dcterms:modified xsi:type="dcterms:W3CDTF">2015-09-19T07:31:02Z</dcterms:modified>
</cp:coreProperties>
</file>