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A36D90C-C98E-4FFE-9CE0-6C781A8D51CB}"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2148895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36D90C-C98E-4FFE-9CE0-6C781A8D51CB}"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50714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36D90C-C98E-4FFE-9CE0-6C781A8D51CB}"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885647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Page 3">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5958840" y="0"/>
            <a:ext cx="3185160" cy="6836664"/>
          </a:xfrm>
          <a:prstGeom prst="rect">
            <a:avLst/>
          </a:prstGeom>
        </p:spPr>
      </p:pic>
      <p:sp>
        <p:nvSpPr>
          <p:cNvPr id="6" name="Text Placeholder 2"/>
          <p:cNvSpPr>
            <a:spLocks noGrp="1"/>
          </p:cNvSpPr>
          <p:nvPr>
            <p:ph type="body" idx="1"/>
          </p:nvPr>
        </p:nvSpPr>
        <p:spPr>
          <a:xfrm>
            <a:off x="457199" y="1535112"/>
            <a:ext cx="5170905" cy="3939255"/>
          </a:xfrm>
        </p:spPr>
        <p:txBody>
          <a:bodyPr anchor="t" anchorCtr="0">
            <a:normAutofit/>
          </a:bodyPr>
          <a:lstStyle>
            <a:lvl1pPr marL="0" indent="0">
              <a:buNone/>
              <a:defRPr sz="2800" b="0" i="0" kern="1200" baseline="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9" name="Title 1"/>
          <p:cNvSpPr>
            <a:spLocks noGrp="1"/>
          </p:cNvSpPr>
          <p:nvPr>
            <p:ph type="title" hasCustomPrompt="1"/>
          </p:nvPr>
        </p:nvSpPr>
        <p:spPr>
          <a:xfrm>
            <a:off x="457200" y="267368"/>
            <a:ext cx="8229600" cy="902369"/>
          </a:xfrm>
        </p:spPr>
        <p:txBody>
          <a:bodyPr>
            <a:noAutofit/>
          </a:bodyPr>
          <a:lstStyle>
            <a:lvl1pPr algn="l">
              <a:defRPr sz="3600">
                <a:solidFill>
                  <a:srgbClr val="008184"/>
                </a:solidFill>
                <a:latin typeface="Gill Sans"/>
                <a:cs typeface="Gill Sans"/>
              </a:defRPr>
            </a:lvl1pPr>
          </a:lstStyle>
          <a:p>
            <a:r>
              <a:rPr lang="en-GB" dirty="0" smtClean="0"/>
              <a:t>CLICK TO EDIT MASTER TITLE STYLE</a:t>
            </a:r>
            <a:endParaRPr lang="en-US" dirty="0"/>
          </a:p>
        </p:txBody>
      </p:sp>
    </p:spTree>
    <p:extLst>
      <p:ext uri="{BB962C8B-B14F-4D97-AF65-F5344CB8AC3E}">
        <p14:creationId xmlns:p14="http://schemas.microsoft.com/office/powerpoint/2010/main" val="2907657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ontent Page 3">
    <p:spTree>
      <p:nvGrpSpPr>
        <p:cNvPr id="1" name=""/>
        <p:cNvGrpSpPr/>
        <p:nvPr/>
      </p:nvGrpSpPr>
      <p:grpSpPr>
        <a:xfrm>
          <a:off x="0" y="0"/>
          <a:ext cx="0" cy="0"/>
          <a:chOff x="0" y="0"/>
          <a:chExt cx="0" cy="0"/>
        </a:xfrm>
      </p:grpSpPr>
      <p:sp>
        <p:nvSpPr>
          <p:cNvPr id="6" name="Text Placeholder 2"/>
          <p:cNvSpPr>
            <a:spLocks noGrp="1"/>
          </p:cNvSpPr>
          <p:nvPr>
            <p:ph type="body" idx="1"/>
          </p:nvPr>
        </p:nvSpPr>
        <p:spPr>
          <a:xfrm>
            <a:off x="457199" y="1535112"/>
            <a:ext cx="5170905" cy="3939255"/>
          </a:xfrm>
        </p:spPr>
        <p:txBody>
          <a:bodyPr anchor="t" anchorCtr="0">
            <a:normAutofit/>
          </a:bodyPr>
          <a:lstStyle>
            <a:lvl1pPr marL="0" indent="0">
              <a:buNone/>
              <a:defRPr sz="2800" b="0" i="0" kern="1200" baseline="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9" name="Title 1"/>
          <p:cNvSpPr>
            <a:spLocks noGrp="1"/>
          </p:cNvSpPr>
          <p:nvPr>
            <p:ph type="title" hasCustomPrompt="1"/>
          </p:nvPr>
        </p:nvSpPr>
        <p:spPr>
          <a:xfrm>
            <a:off x="457200" y="267368"/>
            <a:ext cx="8229600" cy="902369"/>
          </a:xfrm>
        </p:spPr>
        <p:txBody>
          <a:bodyPr>
            <a:noAutofit/>
          </a:bodyPr>
          <a:lstStyle>
            <a:lvl1pPr algn="l">
              <a:defRPr sz="3600">
                <a:solidFill>
                  <a:srgbClr val="008184"/>
                </a:solidFill>
                <a:latin typeface="Gill Sans"/>
                <a:cs typeface="Gill Sans"/>
              </a:defRPr>
            </a:lvl1pPr>
          </a:lstStyle>
          <a:p>
            <a:r>
              <a:rPr lang="en-GB" dirty="0" smtClean="0"/>
              <a:t>CLICK TO EDIT MASTER TITLE STYLE</a:t>
            </a:r>
            <a:endParaRPr lang="en-US" dirty="0"/>
          </a:p>
        </p:txBody>
      </p:sp>
    </p:spTree>
    <p:extLst>
      <p:ext uri="{BB962C8B-B14F-4D97-AF65-F5344CB8AC3E}">
        <p14:creationId xmlns:p14="http://schemas.microsoft.com/office/powerpoint/2010/main" val="10009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36D90C-C98E-4FFE-9CE0-6C781A8D51CB}"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76991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36D90C-C98E-4FFE-9CE0-6C781A8D51CB}" type="datetimeFigureOut">
              <a:rPr lang="en-GB" smtClean="0"/>
              <a:t>26/08/2021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44721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A36D90C-C98E-4FFE-9CE0-6C781A8D51CB}" type="datetimeFigureOut">
              <a:rPr lang="en-GB" smtClean="0"/>
              <a:t>26/08/2021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92315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A36D90C-C98E-4FFE-9CE0-6C781A8D51CB}" type="datetimeFigureOut">
              <a:rPr lang="en-GB" smtClean="0"/>
              <a:t>26/08/2021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178022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A36D90C-C98E-4FFE-9CE0-6C781A8D51CB}" type="datetimeFigureOut">
              <a:rPr lang="en-GB" smtClean="0"/>
              <a:t>26/08/2021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287810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6D90C-C98E-4FFE-9CE0-6C781A8D51CB}" type="datetimeFigureOut">
              <a:rPr lang="en-GB" smtClean="0"/>
              <a:t>26/08/2021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40584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36D90C-C98E-4FFE-9CE0-6C781A8D51CB}" type="datetimeFigureOut">
              <a:rPr lang="en-GB" smtClean="0"/>
              <a:t>26/08/2021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263023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36D90C-C98E-4FFE-9CE0-6C781A8D51CB}" type="datetimeFigureOut">
              <a:rPr lang="en-GB" smtClean="0"/>
              <a:t>26/08/2021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FF0C84-D78A-495C-AA24-F70DDE43E580}" type="slidenum">
              <a:rPr lang="en-GB" smtClean="0"/>
              <a:t>‹#›</a:t>
            </a:fld>
            <a:endParaRPr lang="en-GB"/>
          </a:p>
        </p:txBody>
      </p:sp>
    </p:spTree>
    <p:extLst>
      <p:ext uri="{BB962C8B-B14F-4D97-AF65-F5344CB8AC3E}">
        <p14:creationId xmlns:p14="http://schemas.microsoft.com/office/powerpoint/2010/main" val="306909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6D90C-C98E-4FFE-9CE0-6C781A8D51CB}" type="datetimeFigureOut">
              <a:rPr lang="en-GB" smtClean="0"/>
              <a:t>26/08/2021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F0C84-D78A-495C-AA24-F70DDE43E580}" type="slidenum">
              <a:rPr lang="en-GB" smtClean="0"/>
              <a:t>‹#›</a:t>
            </a:fld>
            <a:endParaRPr lang="en-GB"/>
          </a:p>
        </p:txBody>
      </p:sp>
    </p:spTree>
    <p:extLst>
      <p:ext uri="{BB962C8B-B14F-4D97-AF65-F5344CB8AC3E}">
        <p14:creationId xmlns:p14="http://schemas.microsoft.com/office/powerpoint/2010/main" val="541072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P74SNn2f4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is Humanism?</a:t>
            </a:r>
            <a:endParaRPr lang="en-GB" dirty="0"/>
          </a:p>
        </p:txBody>
      </p:sp>
      <p:sp>
        <p:nvSpPr>
          <p:cNvPr id="3" name="Subtitle 2"/>
          <p:cNvSpPr>
            <a:spLocks noGrp="1"/>
          </p:cNvSpPr>
          <p:nvPr>
            <p:ph type="subTitle" idx="1"/>
          </p:nvPr>
        </p:nvSpPr>
        <p:spPr/>
        <p:txBody>
          <a:bodyPr>
            <a:normAutofit fontScale="62500" lnSpcReduction="20000"/>
          </a:bodyPr>
          <a:lstStyle/>
          <a:p>
            <a:r>
              <a:rPr lang="en-GB" b="1" dirty="0" smtClean="0"/>
              <a:t>To ask thoughtful questions about religious and non-religious ways of life, make links and compare these different ways of life.</a:t>
            </a:r>
          </a:p>
          <a:p>
            <a:r>
              <a:rPr lang="en-GB" dirty="0">
                <a:solidFill>
                  <a:srgbClr val="0070C0"/>
                </a:solidFill>
              </a:rPr>
              <a:t>I can understand that not all people are religious, that non-religious people can have codes for living that don’t refer to god, and that a person can be “good without god”</a:t>
            </a:r>
            <a:endParaRPr lang="en-GB" dirty="0" smtClean="0">
              <a:solidFill>
                <a:srgbClr val="0070C0"/>
              </a:solidFill>
            </a:endParaRPr>
          </a:p>
          <a:p>
            <a:endParaRPr lang="en-GB" dirty="0"/>
          </a:p>
          <a:p>
            <a:endParaRPr lang="en-GB" dirty="0"/>
          </a:p>
        </p:txBody>
      </p:sp>
    </p:spTree>
    <p:extLst>
      <p:ext uri="{BB962C8B-B14F-4D97-AF65-F5344CB8AC3E}">
        <p14:creationId xmlns:p14="http://schemas.microsoft.com/office/powerpoint/2010/main" val="63007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everyone part of a religion?</a:t>
            </a:r>
            <a:endParaRPr lang="en-GB" dirty="0"/>
          </a:p>
        </p:txBody>
      </p:sp>
      <p:sp>
        <p:nvSpPr>
          <p:cNvPr id="3" name="Content Placeholder 2"/>
          <p:cNvSpPr>
            <a:spLocks noGrp="1"/>
          </p:cNvSpPr>
          <p:nvPr>
            <p:ph idx="1"/>
          </p:nvPr>
        </p:nvSpPr>
        <p:spPr>
          <a:xfrm>
            <a:off x="457200" y="1600200"/>
            <a:ext cx="8686800" cy="4525963"/>
          </a:xfrm>
        </p:spPr>
        <p:txBody>
          <a:bodyPr/>
          <a:lstStyle/>
          <a:p>
            <a:pPr marL="0" indent="0">
              <a:buNone/>
            </a:pPr>
            <a:r>
              <a:rPr lang="en-GB" dirty="0" smtClean="0">
                <a:hlinkClick r:id="rId2"/>
              </a:rPr>
              <a:t>https://www.youtube.com/watch?v=P74SNn2f4eE</a:t>
            </a:r>
            <a:endParaRPr lang="en-GB" dirty="0" smtClean="0"/>
          </a:p>
          <a:p>
            <a:pPr marL="0" indent="0">
              <a:buNone/>
            </a:pPr>
            <a:endParaRPr lang="en-GB" dirty="0"/>
          </a:p>
        </p:txBody>
      </p:sp>
    </p:spTree>
    <p:extLst>
      <p:ext uri="{BB962C8B-B14F-4D97-AF65-F5344CB8AC3E}">
        <p14:creationId xmlns:p14="http://schemas.microsoft.com/office/powerpoint/2010/main" val="1509204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 rules/principles of humanism:</a:t>
            </a:r>
            <a:br>
              <a:rPr lang="en-GB" dirty="0" smtClean="0"/>
            </a:br>
            <a:endParaRPr lang="en-GB" dirty="0"/>
          </a:p>
        </p:txBody>
      </p:sp>
      <p:sp>
        <p:nvSpPr>
          <p:cNvPr id="3" name="Content Placeholder 2"/>
          <p:cNvSpPr>
            <a:spLocks noGrp="1"/>
          </p:cNvSpPr>
          <p:nvPr>
            <p:ph idx="1"/>
          </p:nvPr>
        </p:nvSpPr>
        <p:spPr>
          <a:xfrm>
            <a:off x="395536" y="980728"/>
            <a:ext cx="8352928" cy="5328591"/>
          </a:xfrm>
        </p:spPr>
        <p:txBody>
          <a:bodyPr>
            <a:normAutofit fontScale="70000" lnSpcReduction="20000"/>
          </a:bodyPr>
          <a:lstStyle/>
          <a:p>
            <a:pPr marL="0" indent="0">
              <a:buNone/>
            </a:pPr>
            <a:r>
              <a:rPr lang="en-GB" sz="4100" b="1" dirty="0" smtClean="0"/>
              <a:t>Be Honest </a:t>
            </a:r>
          </a:p>
          <a:p>
            <a:pPr marL="0" indent="0">
              <a:buNone/>
            </a:pPr>
            <a:r>
              <a:rPr lang="en-GB" sz="4100" b="1" dirty="0" smtClean="0"/>
              <a:t/>
            </a:r>
            <a:br>
              <a:rPr lang="en-GB" sz="4100" b="1" dirty="0" smtClean="0"/>
            </a:br>
            <a:r>
              <a:rPr lang="en-GB" sz="4100" b="1" dirty="0" smtClean="0"/>
              <a:t>Use your mind </a:t>
            </a:r>
          </a:p>
          <a:p>
            <a:pPr marL="0" indent="0">
              <a:buNone/>
            </a:pPr>
            <a:r>
              <a:rPr lang="en-GB" sz="4100" b="1" dirty="0" smtClean="0"/>
              <a:t/>
            </a:r>
            <a:br>
              <a:rPr lang="en-GB" sz="4100" b="1" dirty="0" smtClean="0"/>
            </a:br>
            <a:r>
              <a:rPr lang="en-GB" sz="4100" b="1" dirty="0" smtClean="0"/>
              <a:t>Tell the truth </a:t>
            </a:r>
          </a:p>
          <a:p>
            <a:pPr marL="0" indent="0">
              <a:buNone/>
            </a:pPr>
            <a:r>
              <a:rPr lang="en-GB" sz="4100" b="1" dirty="0" smtClean="0"/>
              <a:t/>
            </a:r>
            <a:br>
              <a:rPr lang="en-GB" sz="4100" b="1" dirty="0" smtClean="0"/>
            </a:br>
            <a:r>
              <a:rPr lang="en-GB" sz="4100" b="1" dirty="0" smtClean="0"/>
              <a:t>Do to other people what you would like them to do to you.</a:t>
            </a:r>
            <a:r>
              <a:rPr lang="en-GB" sz="4100" dirty="0" smtClean="0"/>
              <a:t> </a:t>
            </a:r>
          </a:p>
          <a:p>
            <a:pPr marL="0" indent="0">
              <a:buNone/>
            </a:pPr>
            <a:endParaRPr lang="en-GB" dirty="0"/>
          </a:p>
          <a:p>
            <a:pPr marL="0" indent="0">
              <a:buNone/>
            </a:pPr>
            <a:r>
              <a:rPr lang="en-GB" sz="3400" dirty="0" smtClean="0"/>
              <a:t>ON WHITEBOARDS</a:t>
            </a:r>
          </a:p>
          <a:p>
            <a:pPr marL="0" indent="0">
              <a:buNone/>
            </a:pPr>
            <a:endParaRPr lang="en-GB" sz="3400" dirty="0"/>
          </a:p>
          <a:p>
            <a:pPr marL="0" indent="0">
              <a:buNone/>
            </a:pPr>
            <a:r>
              <a:rPr lang="en-GB" sz="3400" dirty="0" smtClean="0"/>
              <a:t>Write down other words that link to Humanism and how people may act and treat others.</a:t>
            </a:r>
            <a:br>
              <a:rPr lang="en-GB" sz="3400" dirty="0" smtClean="0"/>
            </a:br>
            <a:endParaRPr lang="en-GB" sz="3400" dirty="0"/>
          </a:p>
        </p:txBody>
      </p:sp>
      <p:pic>
        <p:nvPicPr>
          <p:cNvPr id="4" name="Picture 2" descr="Happy Human original w100"/>
          <p:cNvPicPr>
            <a:picLocks noChangeAspect="1" noChangeArrowheads="1"/>
          </p:cNvPicPr>
          <p:nvPr/>
        </p:nvPicPr>
        <p:blipFill>
          <a:blip r:embed="rId2"/>
          <a:srcRect/>
          <a:stretch>
            <a:fillRect/>
          </a:stretch>
        </p:blipFill>
        <p:spPr bwMode="auto">
          <a:xfrm>
            <a:off x="6948264" y="764704"/>
            <a:ext cx="928732" cy="2554012"/>
          </a:xfrm>
          <a:prstGeom prst="rect">
            <a:avLst/>
          </a:prstGeom>
          <a:noFill/>
        </p:spPr>
      </p:pic>
    </p:spTree>
    <p:extLst>
      <p:ext uri="{BB962C8B-B14F-4D97-AF65-F5344CB8AC3E}">
        <p14:creationId xmlns:p14="http://schemas.microsoft.com/office/powerpoint/2010/main" val="418354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199" y="1320799"/>
            <a:ext cx="8568268" cy="5147733"/>
          </a:xfrm>
        </p:spPr>
        <p:txBody>
          <a:bodyPr>
            <a:normAutofit/>
          </a:bodyPr>
          <a:lstStyle/>
          <a:p>
            <a:pPr marL="457200" lvl="0" indent="-457200">
              <a:buFont typeface="Arial"/>
              <a:buChar char="•"/>
            </a:pPr>
            <a:endParaRPr lang="en-US" dirty="0" smtClean="0"/>
          </a:p>
          <a:p>
            <a:pPr marL="457200" lvl="0" indent="-457200">
              <a:buFont typeface="Arial"/>
              <a:buChar char="•"/>
            </a:pPr>
            <a:r>
              <a:rPr lang="en-US" dirty="0" smtClean="0"/>
              <a:t>Humanists </a:t>
            </a:r>
            <a:r>
              <a:rPr lang="en-US" dirty="0"/>
              <a:t>believe </a:t>
            </a:r>
            <a:r>
              <a:rPr lang="en-US" b="1" dirty="0"/>
              <a:t>human beings are special </a:t>
            </a:r>
            <a:r>
              <a:rPr lang="en-US" dirty="0"/>
              <a:t>and human life is </a:t>
            </a:r>
            <a:r>
              <a:rPr lang="en-US" dirty="0" smtClean="0"/>
              <a:t>valuable</a:t>
            </a:r>
          </a:p>
          <a:p>
            <a:pPr marL="457200" lvl="0" indent="-457200">
              <a:buFont typeface="Arial"/>
              <a:buChar char="•"/>
            </a:pPr>
            <a:r>
              <a:rPr lang="en-US" dirty="0" smtClean="0"/>
              <a:t>Humanists </a:t>
            </a:r>
            <a:r>
              <a:rPr lang="en-US" b="1" dirty="0"/>
              <a:t>don’t believe in a </a:t>
            </a:r>
            <a:r>
              <a:rPr lang="en-US" b="1" dirty="0" smtClean="0"/>
              <a:t>god</a:t>
            </a:r>
            <a:r>
              <a:rPr lang="en-US" dirty="0" smtClean="0"/>
              <a:t>,</a:t>
            </a:r>
            <a:r>
              <a:rPr lang="en-US" b="1" dirty="0" smtClean="0"/>
              <a:t> </a:t>
            </a:r>
            <a:r>
              <a:rPr lang="en-US" dirty="0"/>
              <a:t>or believe we can never know if there is a </a:t>
            </a:r>
            <a:r>
              <a:rPr lang="en-US" dirty="0" smtClean="0"/>
              <a:t>god</a:t>
            </a:r>
          </a:p>
          <a:p>
            <a:pPr marL="457200" lvl="0" indent="-457200">
              <a:buFont typeface="Arial"/>
              <a:buChar char="•"/>
            </a:pPr>
            <a:r>
              <a:rPr lang="en-US" dirty="0" smtClean="0"/>
              <a:t>Humanists </a:t>
            </a:r>
            <a:r>
              <a:rPr lang="en-US" dirty="0"/>
              <a:t>don’t believe there is any evidence for an afterlife: we should therefore </a:t>
            </a:r>
            <a:r>
              <a:rPr lang="en-US" b="1" dirty="0"/>
              <a:t>make the most of this </a:t>
            </a:r>
            <a:r>
              <a:rPr lang="en-US" b="1" dirty="0" smtClean="0"/>
              <a:t>life</a:t>
            </a:r>
          </a:p>
          <a:p>
            <a:pPr marL="457200" lvl="0" indent="-457200">
              <a:buFont typeface="Arial"/>
              <a:buChar char="•"/>
            </a:pPr>
            <a:r>
              <a:rPr lang="en-US" dirty="0" smtClean="0"/>
              <a:t>Humanists believe human </a:t>
            </a:r>
            <a:r>
              <a:rPr lang="en-US" dirty="0"/>
              <a:t>beings should </a:t>
            </a:r>
            <a:r>
              <a:rPr lang="en-US" b="1" dirty="0"/>
              <a:t>try </a:t>
            </a:r>
            <a:r>
              <a:rPr lang="en-US" b="1" dirty="0" smtClean="0"/>
              <a:t>to live </a:t>
            </a:r>
            <a:r>
              <a:rPr lang="en-US" b="1" dirty="0"/>
              <a:t>full and happy liv</a:t>
            </a:r>
            <a:r>
              <a:rPr lang="en-US" dirty="0"/>
              <a:t>es and help others do the same</a:t>
            </a:r>
            <a:endParaRPr lang="en-GB" dirty="0">
              <a:effectLst/>
            </a:endParaRPr>
          </a:p>
        </p:txBody>
      </p:sp>
      <p:sp>
        <p:nvSpPr>
          <p:cNvPr id="3" name="Title 2"/>
          <p:cNvSpPr>
            <a:spLocks noGrp="1"/>
          </p:cNvSpPr>
          <p:nvPr>
            <p:ph type="title"/>
          </p:nvPr>
        </p:nvSpPr>
        <p:spPr/>
        <p:txBody>
          <a:bodyPr/>
          <a:lstStyle/>
          <a:p>
            <a:r>
              <a:rPr lang="en-US" dirty="0"/>
              <a:t>K</a:t>
            </a:r>
            <a:r>
              <a:rPr lang="en-US" dirty="0" smtClean="0"/>
              <a:t>ey </a:t>
            </a:r>
            <a:r>
              <a:rPr lang="en-US" dirty="0"/>
              <a:t>beliefs of </a:t>
            </a:r>
            <a:r>
              <a:rPr lang="en-US" dirty="0" smtClean="0"/>
              <a:t>humanists</a:t>
            </a:r>
            <a:endParaRPr lang="en-GB" dirty="0">
              <a:solidFill>
                <a:srgbClr val="FF0000"/>
              </a:solidFill>
            </a:endParaRPr>
          </a:p>
        </p:txBody>
      </p:sp>
    </p:spTree>
    <p:extLst>
      <p:ext uri="{BB962C8B-B14F-4D97-AF65-F5344CB8AC3E}">
        <p14:creationId xmlns:p14="http://schemas.microsoft.com/office/powerpoint/2010/main" val="3118982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92101" y="1169737"/>
            <a:ext cx="6181678" cy="5104063"/>
          </a:xfrm>
        </p:spPr>
        <p:txBody>
          <a:bodyPr>
            <a:normAutofit fontScale="70000" lnSpcReduction="20000"/>
          </a:bodyPr>
          <a:lstStyle/>
          <a:p>
            <a:r>
              <a:rPr lang="en-US" dirty="0" smtClean="0"/>
              <a:t>Humanists don’t believe we will be rewarded or punished for our behavior after we die.</a:t>
            </a:r>
          </a:p>
          <a:p>
            <a:endParaRPr lang="en-US" dirty="0" smtClean="0"/>
          </a:p>
          <a:p>
            <a:r>
              <a:rPr lang="en-US" dirty="0" smtClean="0"/>
              <a:t>Humanists, like many people, think we should not just think about rewards and punishment when deciding what to do. If this were the only reason to be good, then we might not do the right thing if we saw no opportunity for reward, or danger of punishment.</a:t>
            </a:r>
          </a:p>
          <a:p>
            <a:endParaRPr lang="en-US" dirty="0" smtClean="0"/>
          </a:p>
          <a:p>
            <a:r>
              <a:rPr lang="en-US" dirty="0" smtClean="0"/>
              <a:t>They believe we should be motivated to do good things because:</a:t>
            </a:r>
          </a:p>
          <a:p>
            <a:endParaRPr lang="en-GB" dirty="0" smtClean="0"/>
          </a:p>
          <a:p>
            <a:pPr marL="457200" lvl="0" indent="-457200">
              <a:buFont typeface="Arial"/>
              <a:buChar char="•"/>
            </a:pPr>
            <a:r>
              <a:rPr lang="en-US" dirty="0" smtClean="0"/>
              <a:t>We should </a:t>
            </a:r>
            <a:r>
              <a:rPr lang="en-US" b="1" dirty="0" smtClean="0"/>
              <a:t>treat others the way we would like to be treated</a:t>
            </a:r>
          </a:p>
          <a:p>
            <a:pPr marL="457200" lvl="0" indent="-457200">
              <a:buFont typeface="Arial"/>
              <a:buChar char="•"/>
            </a:pPr>
            <a:r>
              <a:rPr lang="en-US" dirty="0" smtClean="0"/>
              <a:t>If everyone tries to do the right thing, we can </a:t>
            </a:r>
            <a:r>
              <a:rPr lang="en-US" b="1" dirty="0" smtClean="0"/>
              <a:t>make the world a better place</a:t>
            </a:r>
            <a:r>
              <a:rPr lang="en-US" dirty="0" smtClean="0"/>
              <a:t>; if everyone does the wrong thing, then everyone will be worse off</a:t>
            </a:r>
          </a:p>
          <a:p>
            <a:pPr marL="457200" lvl="0" indent="-457200">
              <a:buFont typeface="Arial"/>
              <a:buChar char="•"/>
            </a:pPr>
            <a:r>
              <a:rPr lang="en-US" dirty="0" smtClean="0"/>
              <a:t>Making other people happy can </a:t>
            </a:r>
            <a:r>
              <a:rPr lang="en-US" b="1" dirty="0" smtClean="0"/>
              <a:t>make us happy</a:t>
            </a:r>
          </a:p>
          <a:p>
            <a:endParaRPr lang="en-GB" dirty="0"/>
          </a:p>
        </p:txBody>
      </p:sp>
      <p:sp>
        <p:nvSpPr>
          <p:cNvPr id="3" name="Title 2"/>
          <p:cNvSpPr>
            <a:spLocks noGrp="1"/>
          </p:cNvSpPr>
          <p:nvPr>
            <p:ph type="title"/>
          </p:nvPr>
        </p:nvSpPr>
        <p:spPr/>
        <p:txBody>
          <a:bodyPr/>
          <a:lstStyle/>
          <a:p>
            <a:r>
              <a:rPr lang="en-GB" sz="3200" dirty="0" smtClean="0"/>
              <a:t>Why do humanists believe we should be good?</a:t>
            </a:r>
            <a:endParaRPr lang="en-GB" sz="3200" dirty="0"/>
          </a:p>
        </p:txBody>
      </p:sp>
      <p:pic>
        <p:nvPicPr>
          <p:cNvPr id="4" name="Picture 2" descr="S:\Education\Resources\2016 resources\Images\New illustrations\Individual\Hyebin\Death\d02.jpg"/>
          <p:cNvPicPr>
            <a:picLocks noChangeAspect="1" noChangeArrowheads="1"/>
          </p:cNvPicPr>
          <p:nvPr/>
        </p:nvPicPr>
        <p:blipFill>
          <a:blip r:embed="rId2"/>
          <a:srcRect/>
          <a:stretch>
            <a:fillRect/>
          </a:stretch>
        </p:blipFill>
        <p:spPr bwMode="auto">
          <a:xfrm>
            <a:off x="7312072" y="1965959"/>
            <a:ext cx="1664068" cy="1290320"/>
          </a:xfrm>
          <a:prstGeom prst="rect">
            <a:avLst/>
          </a:prstGeom>
          <a:noFill/>
        </p:spPr>
      </p:pic>
      <p:pic>
        <p:nvPicPr>
          <p:cNvPr id="5" name="Picture 1" descr="S:\Education\Resources\2016 resources\Images\New illustrations\Individual\Hyebin\Death\d01.jpg"/>
          <p:cNvPicPr>
            <a:picLocks noChangeAspect="1" noChangeArrowheads="1"/>
          </p:cNvPicPr>
          <p:nvPr/>
        </p:nvPicPr>
        <p:blipFill>
          <a:blip r:embed="rId3"/>
          <a:srcRect/>
          <a:stretch>
            <a:fillRect/>
          </a:stretch>
        </p:blipFill>
        <p:spPr bwMode="auto">
          <a:xfrm>
            <a:off x="6473778" y="1678510"/>
            <a:ext cx="1530348" cy="1009073"/>
          </a:xfrm>
          <a:prstGeom prst="rect">
            <a:avLst/>
          </a:prstGeom>
          <a:noFill/>
        </p:spPr>
      </p:pic>
      <p:pic>
        <p:nvPicPr>
          <p:cNvPr id="6" name="Picture 3" descr="S:\Education\Resources\2016 resources\Images\New illustrations\Individual\Hyebin\25.jpg"/>
          <p:cNvPicPr>
            <a:picLocks noChangeAspect="1" noChangeArrowheads="1"/>
          </p:cNvPicPr>
          <p:nvPr/>
        </p:nvPicPr>
        <p:blipFill>
          <a:blip r:embed="rId4"/>
          <a:srcRect/>
          <a:stretch>
            <a:fillRect/>
          </a:stretch>
        </p:blipFill>
        <p:spPr bwMode="auto">
          <a:xfrm>
            <a:off x="6619429" y="4904284"/>
            <a:ext cx="1465959" cy="1449832"/>
          </a:xfrm>
          <a:prstGeom prst="rect">
            <a:avLst/>
          </a:prstGeom>
          <a:noFill/>
        </p:spPr>
      </p:pic>
      <p:pic>
        <p:nvPicPr>
          <p:cNvPr id="7" name="Picture 4" descr="S:\Education\Resources\2016 resources\Images\New illustrations\Individual\Hyebin\15.jpg"/>
          <p:cNvPicPr>
            <a:picLocks noChangeAspect="1" noChangeArrowheads="1"/>
          </p:cNvPicPr>
          <p:nvPr/>
        </p:nvPicPr>
        <p:blipFill>
          <a:blip r:embed="rId5"/>
          <a:srcRect/>
          <a:stretch>
            <a:fillRect/>
          </a:stretch>
        </p:blipFill>
        <p:spPr bwMode="auto">
          <a:xfrm>
            <a:off x="8085388" y="4000500"/>
            <a:ext cx="937219" cy="2353616"/>
          </a:xfrm>
          <a:prstGeom prst="rect">
            <a:avLst/>
          </a:prstGeom>
          <a:noFill/>
        </p:spPr>
      </p:pic>
      <p:pic>
        <p:nvPicPr>
          <p:cNvPr id="8" name="Picture 5" descr="S:\Education\Resources\2016 resources\Images\New illustrations\Individual\Hyebin\Right or Wrong\rw13.jpg"/>
          <p:cNvPicPr>
            <a:picLocks noChangeAspect="1" noChangeArrowheads="1"/>
          </p:cNvPicPr>
          <p:nvPr/>
        </p:nvPicPr>
        <p:blipFill>
          <a:blip r:embed="rId6"/>
          <a:srcRect/>
          <a:stretch>
            <a:fillRect/>
          </a:stretch>
        </p:blipFill>
        <p:spPr bwMode="auto">
          <a:xfrm>
            <a:off x="6473778" y="3695648"/>
            <a:ext cx="1530350" cy="1103428"/>
          </a:xfrm>
          <a:prstGeom prst="rect">
            <a:avLst/>
          </a:prstGeom>
          <a:noFill/>
        </p:spPr>
      </p:pic>
    </p:spTree>
    <p:extLst>
      <p:ext uri="{BB962C8B-B14F-4D97-AF65-F5344CB8AC3E}">
        <p14:creationId xmlns:p14="http://schemas.microsoft.com/office/powerpoint/2010/main" val="2271678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87868" y="1320800"/>
            <a:ext cx="8856132" cy="5147733"/>
          </a:xfrm>
        </p:spPr>
        <p:txBody>
          <a:bodyPr>
            <a:normAutofit/>
          </a:bodyPr>
          <a:lstStyle/>
          <a:p>
            <a:endParaRPr lang="en-US" dirty="0" smtClean="0"/>
          </a:p>
          <a:p>
            <a:r>
              <a:rPr lang="en-US" dirty="0" smtClean="0"/>
              <a:t>‘</a:t>
            </a:r>
            <a:r>
              <a:rPr lang="en-US" dirty="0"/>
              <a:t>A humanist is someone who does the right thing even though </a:t>
            </a:r>
            <a:r>
              <a:rPr lang="en-US" dirty="0" smtClean="0"/>
              <a:t>she knows </a:t>
            </a:r>
            <a:r>
              <a:rPr lang="en-US" dirty="0"/>
              <a:t>that no one is </a:t>
            </a:r>
            <a:r>
              <a:rPr lang="en-US" dirty="0" smtClean="0"/>
              <a:t>watching.’</a:t>
            </a:r>
            <a:endParaRPr lang="en-GB" dirty="0"/>
          </a:p>
          <a:p>
            <a:pPr algn="r"/>
            <a:r>
              <a:rPr lang="en-US" sz="2400" dirty="0"/>
              <a:t>Dick McMahon</a:t>
            </a:r>
            <a:endParaRPr lang="en-GB" sz="2400" dirty="0"/>
          </a:p>
          <a:p>
            <a:r>
              <a:rPr lang="en-US" dirty="0"/>
              <a:t> </a:t>
            </a:r>
            <a:endParaRPr lang="en-GB" dirty="0"/>
          </a:p>
          <a:p>
            <a:r>
              <a:rPr lang="en-US" dirty="0" smtClean="0"/>
              <a:t>‘</a:t>
            </a:r>
            <a:r>
              <a:rPr lang="en-US" dirty="0"/>
              <a:t>Being a Humanist means trying to behave decently without expectation of rewards or punishment after you are dead.’</a:t>
            </a:r>
            <a:endParaRPr lang="en-GB" dirty="0"/>
          </a:p>
          <a:p>
            <a:pPr algn="r"/>
            <a:r>
              <a:rPr lang="en-US" sz="2400" dirty="0"/>
              <a:t>Kurt Vonnegut</a:t>
            </a:r>
            <a:endParaRPr lang="en-GB" sz="2400" dirty="0"/>
          </a:p>
          <a:p>
            <a:r>
              <a:rPr lang="en-US" dirty="0"/>
              <a:t> </a:t>
            </a:r>
            <a:endParaRPr lang="en-GB" dirty="0"/>
          </a:p>
        </p:txBody>
      </p:sp>
      <p:sp>
        <p:nvSpPr>
          <p:cNvPr id="3" name="Title 2"/>
          <p:cNvSpPr>
            <a:spLocks noGrp="1"/>
          </p:cNvSpPr>
          <p:nvPr>
            <p:ph type="title"/>
          </p:nvPr>
        </p:nvSpPr>
        <p:spPr>
          <a:xfrm>
            <a:off x="287868" y="267368"/>
            <a:ext cx="8398932" cy="902369"/>
          </a:xfrm>
        </p:spPr>
        <p:txBody>
          <a:bodyPr/>
          <a:lstStyle/>
          <a:p>
            <a:r>
              <a:rPr lang="en-GB" dirty="0" smtClean="0"/>
              <a:t>Quotes on being good</a:t>
            </a:r>
            <a:endParaRPr lang="en-GB" dirty="0">
              <a:solidFill>
                <a:srgbClr val="FF0000"/>
              </a:solidFill>
            </a:endParaRPr>
          </a:p>
        </p:txBody>
      </p:sp>
    </p:spTree>
    <p:extLst>
      <p:ext uri="{BB962C8B-B14F-4D97-AF65-F5344CB8AC3E}">
        <p14:creationId xmlns:p14="http://schemas.microsoft.com/office/powerpoint/2010/main" val="1458583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Happy Humanist</a:t>
            </a:r>
            <a:endParaRPr lang="en-GB" dirty="0"/>
          </a:p>
        </p:txBody>
      </p:sp>
      <p:sp>
        <p:nvSpPr>
          <p:cNvPr id="3" name="Content Placeholder 2"/>
          <p:cNvSpPr>
            <a:spLocks noGrp="1"/>
          </p:cNvSpPr>
          <p:nvPr>
            <p:ph idx="1"/>
          </p:nvPr>
        </p:nvSpPr>
        <p:spPr>
          <a:xfrm>
            <a:off x="1331640" y="4367101"/>
            <a:ext cx="7355160" cy="1759062"/>
          </a:xfrm>
        </p:spPr>
        <p:txBody>
          <a:bodyPr/>
          <a:lstStyle/>
          <a:p>
            <a:r>
              <a:rPr lang="en-GB" dirty="0" smtClean="0"/>
              <a:t>What do you think this shows?</a:t>
            </a:r>
          </a:p>
          <a:p>
            <a:r>
              <a:rPr lang="en-GB" dirty="0" smtClean="0"/>
              <a:t>Why would Humanists choose this symbol?</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2903720" cy="2876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3576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normAutofit lnSpcReduction="10000"/>
          </a:bodyPr>
          <a:lstStyle/>
          <a:p>
            <a:r>
              <a:rPr lang="en-GB" dirty="0" smtClean="0"/>
              <a:t>Design your own Humanist symbol</a:t>
            </a:r>
          </a:p>
          <a:p>
            <a:r>
              <a:rPr lang="en-GB" dirty="0" smtClean="0"/>
              <a:t>Write down words that link to Humanism around your design.  E.g. honesty    thoughtful</a:t>
            </a:r>
          </a:p>
          <a:p>
            <a:endParaRPr lang="en-GB" dirty="0"/>
          </a:p>
          <a:p>
            <a:pPr marL="0" indent="0">
              <a:buNone/>
            </a:pPr>
            <a:r>
              <a:rPr lang="en-GB" dirty="0"/>
              <a:t>	</a:t>
            </a:r>
            <a:r>
              <a:rPr lang="en-GB" dirty="0" smtClean="0"/>
              <a:t>	</a:t>
            </a:r>
          </a:p>
          <a:p>
            <a:pPr marL="0" indent="0">
              <a:buNone/>
            </a:pPr>
            <a:r>
              <a:rPr lang="en-GB" u="sng" dirty="0" smtClean="0"/>
              <a:t>         September 2021</a:t>
            </a:r>
          </a:p>
          <a:p>
            <a:pPr marL="0" indent="0">
              <a:buNone/>
            </a:pPr>
            <a:endParaRPr lang="en-GB" dirty="0" smtClean="0"/>
          </a:p>
          <a:p>
            <a:pPr marL="0" indent="0">
              <a:buNone/>
            </a:pPr>
            <a:r>
              <a:rPr lang="en-GB" dirty="0" smtClean="0"/>
              <a:t>		</a:t>
            </a:r>
            <a:r>
              <a:rPr lang="en-GB" u="sng" dirty="0" smtClean="0"/>
              <a:t>My Humanist Symbol</a:t>
            </a:r>
            <a:endParaRPr lang="en-GB" u="sng" dirty="0"/>
          </a:p>
        </p:txBody>
      </p:sp>
    </p:spTree>
    <p:extLst>
      <p:ext uri="{BB962C8B-B14F-4D97-AF65-F5344CB8AC3E}">
        <p14:creationId xmlns:p14="http://schemas.microsoft.com/office/powerpoint/2010/main" val="1128663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435</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vt:lpstr>
      <vt:lpstr>Office Theme</vt:lpstr>
      <vt:lpstr>What is Humanism?</vt:lpstr>
      <vt:lpstr>Is everyone part of a religion?</vt:lpstr>
      <vt:lpstr>4 rules/principles of humanism: </vt:lpstr>
      <vt:lpstr>Key beliefs of humanists</vt:lpstr>
      <vt:lpstr>Why do humanists believe we should be good?</vt:lpstr>
      <vt:lpstr>Quotes on being good</vt:lpstr>
      <vt:lpstr>   Happy Humanist</vt:lpstr>
      <vt:lpstr>Your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Humanism?</dc:title>
  <dc:creator>Buyukhiz</dc:creator>
  <cp:lastModifiedBy>Brennan, Caroline</cp:lastModifiedBy>
  <cp:revision>8</cp:revision>
  <dcterms:created xsi:type="dcterms:W3CDTF">2017-10-01T11:53:19Z</dcterms:created>
  <dcterms:modified xsi:type="dcterms:W3CDTF">2021-08-26T16:09:15Z</dcterms:modified>
</cp:coreProperties>
</file>