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56" r:id="rId3"/>
    <p:sldId id="257" r:id="rId4"/>
    <p:sldId id="258" r:id="rId5"/>
    <p:sldId id="261" r:id="rId6"/>
    <p:sldId id="259" r:id="rId7"/>
    <p:sldId id="260" r:id="rId8"/>
    <p:sldId id="265" r:id="rId9"/>
    <p:sldId id="262" r:id="rId10"/>
    <p:sldId id="266" r:id="rId11"/>
    <p:sldId id="263" r:id="rId12"/>
    <p:sldId id="264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E99B2-3856-F44D-8FB8-BAD93E5D6D3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75CB-34C4-1B41-8F8F-B034D6C7E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E99B2-3856-F44D-8FB8-BAD93E5D6D3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75CB-34C4-1B41-8F8F-B034D6C7E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E99B2-3856-F44D-8FB8-BAD93E5D6D3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75CB-34C4-1B41-8F8F-B034D6C7E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E99B2-3856-F44D-8FB8-BAD93E5D6D3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75CB-34C4-1B41-8F8F-B034D6C7E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E99B2-3856-F44D-8FB8-BAD93E5D6D3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75CB-34C4-1B41-8F8F-B034D6C7E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E99B2-3856-F44D-8FB8-BAD93E5D6D3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75CB-34C4-1B41-8F8F-B034D6C7E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E99B2-3856-F44D-8FB8-BAD93E5D6D3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75CB-34C4-1B41-8F8F-B034D6C7E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E99B2-3856-F44D-8FB8-BAD93E5D6D3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75CB-34C4-1B41-8F8F-B034D6C7E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E99B2-3856-F44D-8FB8-BAD93E5D6D3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75CB-34C4-1B41-8F8F-B034D6C7E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E99B2-3856-F44D-8FB8-BAD93E5D6D3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75CB-34C4-1B41-8F8F-B034D6C7E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E99B2-3856-F44D-8FB8-BAD93E5D6D3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75CB-34C4-1B41-8F8F-B034D6C7E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E99B2-3856-F44D-8FB8-BAD93E5D6D3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475CB-34C4-1B41-8F8F-B034D6C7E7F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Monday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2572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4297" y="534287"/>
            <a:ext cx="861305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FF0000"/>
                </a:solidFill>
                <a:latin typeface="Avenir Heavy"/>
                <a:cs typeface="Avenir Heavy"/>
              </a:rPr>
              <a:t>babies     bird    cakes     Julie      ocean   September</a:t>
            </a:r>
          </a:p>
          <a:p>
            <a:pPr>
              <a:buNone/>
            </a:pPr>
            <a:endParaRPr lang="en-US" sz="2800" dirty="0">
              <a:solidFill>
                <a:srgbClr val="FF0000"/>
              </a:solidFill>
              <a:latin typeface="Avenir Heavy"/>
              <a:cs typeface="Avenir Heavy"/>
            </a:endParaRPr>
          </a:p>
          <a:p>
            <a:pPr>
              <a:buNone/>
            </a:pPr>
            <a:r>
              <a:rPr lang="en-US" sz="2800" dirty="0" smtClean="0">
                <a:solidFill>
                  <a:srgbClr val="FF0000"/>
                </a:solidFill>
                <a:latin typeface="Avenir Heavy"/>
                <a:cs typeface="Avenir Heavy"/>
              </a:rPr>
              <a:t>quickly    boy     cat         run        women  black</a:t>
            </a:r>
          </a:p>
          <a:p>
            <a:pPr>
              <a:buNone/>
            </a:pPr>
            <a:endParaRPr lang="en-US" sz="2800" dirty="0">
              <a:solidFill>
                <a:srgbClr val="FF0000"/>
              </a:solidFill>
              <a:latin typeface="Avenir Heavy"/>
              <a:cs typeface="Avenir Heavy"/>
            </a:endParaRPr>
          </a:p>
          <a:p>
            <a:pPr>
              <a:buNone/>
            </a:pPr>
            <a:r>
              <a:rPr lang="en-US" sz="2800" dirty="0" smtClean="0">
                <a:solidFill>
                  <a:srgbClr val="FF0000"/>
                </a:solidFill>
                <a:latin typeface="Avenir Heavy"/>
                <a:cs typeface="Avenir Heavy"/>
              </a:rPr>
              <a:t>hopping   eat     jump       noisily   swim   </a:t>
            </a:r>
            <a:r>
              <a:rPr lang="en-US" sz="2800" dirty="0">
                <a:solidFill>
                  <a:srgbClr val="FF0000"/>
                </a:solidFill>
                <a:latin typeface="Avenir Heavy"/>
                <a:cs typeface="Avenir Heavy"/>
              </a:rPr>
              <a:t>glasses</a:t>
            </a:r>
            <a:endParaRPr lang="en-US" sz="2800" dirty="0" smtClean="0">
              <a:solidFill>
                <a:srgbClr val="FF0000"/>
              </a:solidFill>
              <a:latin typeface="Avenir Heavy"/>
              <a:cs typeface="Avenir Heavy"/>
            </a:endParaRPr>
          </a:p>
          <a:p>
            <a:pPr>
              <a:buNone/>
            </a:pPr>
            <a:endParaRPr lang="en-US" sz="2800" dirty="0">
              <a:solidFill>
                <a:srgbClr val="FF0000"/>
              </a:solidFill>
              <a:latin typeface="Avenir Heavy"/>
              <a:cs typeface="Avenir Heavy"/>
            </a:endParaRPr>
          </a:p>
          <a:p>
            <a:pPr>
              <a:buNone/>
            </a:pPr>
            <a:r>
              <a:rPr lang="en-US" sz="2800" dirty="0" smtClean="0">
                <a:solidFill>
                  <a:srgbClr val="FF0000"/>
                </a:solidFill>
                <a:latin typeface="Avenir Heavy"/>
                <a:cs typeface="Avenir Heavy"/>
              </a:rPr>
              <a:t>skipping   red     skid        swam    slowly   </a:t>
            </a:r>
            <a:r>
              <a:rPr lang="en-US" sz="2800" dirty="0">
                <a:solidFill>
                  <a:srgbClr val="FF0000"/>
                </a:solidFill>
                <a:latin typeface="Avenir Heavy"/>
                <a:cs typeface="Avenir Heavy"/>
              </a:rPr>
              <a:t>fast</a:t>
            </a:r>
            <a:endParaRPr lang="en-US" sz="2800" dirty="0" smtClean="0">
              <a:solidFill>
                <a:srgbClr val="FF0000"/>
              </a:solidFill>
              <a:latin typeface="Avenir Heavy"/>
              <a:cs typeface="Avenir Heavy"/>
            </a:endParaRPr>
          </a:p>
          <a:p>
            <a:pPr>
              <a:buNone/>
            </a:pPr>
            <a:endParaRPr lang="en-US" sz="2800" dirty="0" smtClean="0">
              <a:solidFill>
                <a:srgbClr val="FF0000"/>
              </a:solidFill>
              <a:latin typeface="Avenir Heavy"/>
              <a:cs typeface="Avenir Heavy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Avenir Heavy"/>
                <a:cs typeface="Avenir Heavy"/>
              </a:rPr>
              <a:t>large       wet     naughty   angry     old      sadly</a:t>
            </a:r>
            <a:endParaRPr lang="en-US" sz="2800" dirty="0">
              <a:solidFill>
                <a:srgbClr val="800000"/>
              </a:solidFill>
              <a:latin typeface="Avenir Heavy"/>
              <a:cs typeface="Avenir Heavy"/>
            </a:endParaRPr>
          </a:p>
          <a:p>
            <a:pPr>
              <a:buNone/>
            </a:pPr>
            <a:endParaRPr lang="en-US" sz="2800" dirty="0" smtClean="0">
              <a:solidFill>
                <a:srgbClr val="FF0000"/>
              </a:solidFill>
              <a:latin typeface="Avenir Heavy"/>
              <a:cs typeface="Avenir Heavy"/>
            </a:endParaRPr>
          </a:p>
          <a:p>
            <a:pPr>
              <a:buNone/>
            </a:pPr>
            <a:r>
              <a:rPr lang="en-US" sz="2800" dirty="0" smtClean="0">
                <a:solidFill>
                  <a:srgbClr val="FF0000"/>
                </a:solidFill>
                <a:latin typeface="Avenir Heavy"/>
                <a:cs typeface="Avenir Heavy"/>
              </a:rPr>
              <a:t>angrily    lucky    Monday  piano</a:t>
            </a:r>
            <a:endParaRPr lang="en-US" sz="2800" dirty="0">
              <a:solidFill>
                <a:srgbClr val="800000"/>
              </a:solidFill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4167177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pple Casual"/>
                <a:cs typeface="Apple Casual"/>
              </a:rPr>
              <a:t>Challenge </a:t>
            </a:r>
            <a:r>
              <a:rPr lang="en-US" dirty="0" smtClean="0">
                <a:latin typeface="Apple Casual"/>
                <a:cs typeface="Apple Casual"/>
              </a:rPr>
              <a:t>activity</a:t>
            </a:r>
            <a:endParaRPr lang="en-US" dirty="0">
              <a:latin typeface="Apple Casual"/>
              <a:cs typeface="Apple Casu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In your English book, write the sentences given and show the…</a:t>
            </a:r>
            <a:r>
              <a:rPr lang="en-US" dirty="0">
                <a:solidFill>
                  <a:srgbClr val="FF0000"/>
                </a:solidFill>
                <a:latin typeface="Avenir Heavy"/>
                <a:cs typeface="Avenir Heavy"/>
              </a:rPr>
              <a:t>n</a:t>
            </a:r>
            <a:r>
              <a:rPr lang="en-US" dirty="0" smtClean="0">
                <a:solidFill>
                  <a:srgbClr val="FF0000"/>
                </a:solidFill>
                <a:latin typeface="Avenir Heavy"/>
                <a:cs typeface="Avenir Heavy"/>
              </a:rPr>
              <a:t>oun, </a:t>
            </a:r>
            <a:r>
              <a:rPr lang="en-US" dirty="0">
                <a:solidFill>
                  <a:srgbClr val="FF6600"/>
                </a:solidFill>
                <a:latin typeface="Avenir Heavy"/>
                <a:cs typeface="Avenir Heavy"/>
              </a:rPr>
              <a:t>p</a:t>
            </a:r>
            <a:r>
              <a:rPr lang="en-US" dirty="0" smtClean="0">
                <a:solidFill>
                  <a:srgbClr val="FF6600"/>
                </a:solidFill>
                <a:latin typeface="Avenir Heavy"/>
                <a:cs typeface="Avenir Heavy"/>
              </a:rPr>
              <a:t>roper noun, </a:t>
            </a:r>
            <a:r>
              <a:rPr lang="en-US" dirty="0">
                <a:solidFill>
                  <a:srgbClr val="008000"/>
                </a:solidFill>
                <a:latin typeface="Avenir Heavy"/>
                <a:cs typeface="Avenir Heavy"/>
              </a:rPr>
              <a:t>a</a:t>
            </a:r>
            <a:r>
              <a:rPr lang="en-US" dirty="0" smtClean="0">
                <a:solidFill>
                  <a:srgbClr val="008000"/>
                </a:solidFill>
                <a:latin typeface="Avenir Heavy"/>
                <a:cs typeface="Avenir Heavy"/>
              </a:rPr>
              <a:t>djective, </a:t>
            </a:r>
            <a:r>
              <a:rPr lang="en-US" dirty="0">
                <a:solidFill>
                  <a:srgbClr val="0000FF"/>
                </a:solidFill>
                <a:latin typeface="Avenir Heavy"/>
                <a:cs typeface="Avenir Heavy"/>
              </a:rPr>
              <a:t>v</a:t>
            </a:r>
            <a:r>
              <a:rPr lang="en-US" dirty="0" smtClean="0">
                <a:solidFill>
                  <a:srgbClr val="0000FF"/>
                </a:solidFill>
                <a:latin typeface="Avenir Heavy"/>
                <a:cs typeface="Avenir Heavy"/>
              </a:rPr>
              <a:t>erb </a:t>
            </a:r>
            <a:r>
              <a:rPr lang="en-US" dirty="0" smtClean="0">
                <a:latin typeface="Avenir Heavy"/>
                <a:cs typeface="Avenir Heavy"/>
              </a:rPr>
              <a:t>and</a:t>
            </a:r>
            <a:r>
              <a:rPr lang="en-US" dirty="0" smtClean="0">
                <a:solidFill>
                  <a:srgbClr val="0000FF"/>
                </a:solidFill>
                <a:latin typeface="Avenir Heavy"/>
                <a:cs typeface="Avenir Heavy"/>
              </a:rPr>
              <a:t> </a:t>
            </a:r>
            <a:r>
              <a:rPr lang="en-US" dirty="0" smtClean="0">
                <a:solidFill>
                  <a:srgbClr val="800000"/>
                </a:solidFill>
                <a:latin typeface="Avenir Heavy"/>
                <a:cs typeface="Avenir Heavy"/>
              </a:rPr>
              <a:t>adverb</a:t>
            </a:r>
          </a:p>
          <a:p>
            <a:pPr algn="ctr">
              <a:buNone/>
            </a:pPr>
            <a:endParaRPr lang="en-US" dirty="0" smtClean="0">
              <a:solidFill>
                <a:srgbClr val="800000"/>
              </a:solidFill>
              <a:latin typeface="+mj-lt"/>
              <a:cs typeface="Avenir Heavy"/>
            </a:endParaRPr>
          </a:p>
          <a:p>
            <a:pPr algn="ctr">
              <a:buNone/>
            </a:pPr>
            <a:r>
              <a:rPr lang="en-US" dirty="0" smtClean="0">
                <a:solidFill>
                  <a:srgbClr val="000000"/>
                </a:solidFill>
                <a:latin typeface="+mj-lt"/>
                <a:cs typeface="Avenir Heavy"/>
              </a:rPr>
              <a:t>e.g. The </a:t>
            </a:r>
            <a:r>
              <a:rPr lang="en-US" u="sng" dirty="0" smtClean="0">
                <a:solidFill>
                  <a:srgbClr val="008000"/>
                </a:solidFill>
                <a:latin typeface="+mj-lt"/>
                <a:cs typeface="Avenir Heavy"/>
              </a:rPr>
              <a:t>tuneful</a:t>
            </a:r>
            <a:r>
              <a:rPr lang="en-US" dirty="0" smtClean="0">
                <a:solidFill>
                  <a:srgbClr val="000000"/>
                </a:solidFill>
                <a:latin typeface="+mj-lt"/>
                <a:cs typeface="Avenir Heavy"/>
              </a:rPr>
              <a:t> </a:t>
            </a:r>
            <a:r>
              <a:rPr lang="en-US" u="sng" dirty="0" smtClean="0">
                <a:solidFill>
                  <a:srgbClr val="FF6600"/>
                </a:solidFill>
                <a:latin typeface="+mj-lt"/>
                <a:cs typeface="Avenir Heavy"/>
              </a:rPr>
              <a:t>Katy Perry </a:t>
            </a:r>
            <a:r>
              <a:rPr lang="en-US" u="sng" dirty="0" smtClean="0">
                <a:solidFill>
                  <a:srgbClr val="0000FF"/>
                </a:solidFill>
                <a:latin typeface="+mj-lt"/>
                <a:cs typeface="Avenir Heavy"/>
              </a:rPr>
              <a:t>spoke</a:t>
            </a:r>
            <a:r>
              <a:rPr lang="en-US" dirty="0" smtClean="0">
                <a:solidFill>
                  <a:srgbClr val="000000"/>
                </a:solidFill>
                <a:latin typeface="+mj-lt"/>
                <a:cs typeface="Avenir Heavy"/>
              </a:rPr>
              <a:t> very </a:t>
            </a:r>
            <a:r>
              <a:rPr lang="en-US" u="sng" dirty="0" smtClean="0">
                <a:solidFill>
                  <a:srgbClr val="800000"/>
                </a:solidFill>
                <a:latin typeface="+mj-lt"/>
                <a:cs typeface="Avenir Heavy"/>
              </a:rPr>
              <a:t>nicely</a:t>
            </a:r>
            <a:r>
              <a:rPr lang="en-US" dirty="0" smtClean="0">
                <a:solidFill>
                  <a:srgbClr val="000000"/>
                </a:solidFill>
                <a:latin typeface="+mj-lt"/>
                <a:cs typeface="Avenir Heavy"/>
              </a:rPr>
              <a:t> in the </a:t>
            </a:r>
            <a:r>
              <a:rPr lang="en-US" u="sng" dirty="0" smtClean="0">
                <a:solidFill>
                  <a:srgbClr val="FF0000"/>
                </a:solidFill>
                <a:latin typeface="+mj-lt"/>
                <a:cs typeface="Avenir Heavy"/>
              </a:rPr>
              <a:t>school</a:t>
            </a:r>
            <a:r>
              <a:rPr lang="en-US" dirty="0" smtClean="0">
                <a:solidFill>
                  <a:srgbClr val="000000"/>
                </a:solidFill>
                <a:latin typeface="+mj-lt"/>
                <a:cs typeface="Avenir Heavy"/>
              </a:rPr>
              <a:t> </a:t>
            </a:r>
            <a:r>
              <a:rPr lang="en-US" u="sng" dirty="0" smtClean="0">
                <a:solidFill>
                  <a:srgbClr val="FF0000"/>
                </a:solidFill>
                <a:latin typeface="+mj-lt"/>
                <a:cs typeface="Avenir Heavy"/>
              </a:rPr>
              <a:t>assembly</a:t>
            </a:r>
            <a:r>
              <a:rPr lang="en-US" dirty="0" smtClean="0">
                <a:solidFill>
                  <a:srgbClr val="000000"/>
                </a:solidFill>
                <a:latin typeface="+mj-lt"/>
                <a:cs typeface="Avenir Heavy"/>
              </a:rPr>
              <a:t> today.</a:t>
            </a:r>
          </a:p>
          <a:p>
            <a:pPr algn="ctr">
              <a:buNone/>
            </a:pPr>
            <a:endParaRPr lang="en-US" dirty="0" smtClean="0">
              <a:solidFill>
                <a:srgbClr val="000000"/>
              </a:solidFill>
              <a:latin typeface="+mj-lt"/>
              <a:cs typeface="Avenir Heavy"/>
            </a:endParaRPr>
          </a:p>
          <a:p>
            <a:pPr algn="ctr">
              <a:buNone/>
            </a:pPr>
            <a:r>
              <a:rPr lang="en-US" dirty="0" smtClean="0">
                <a:solidFill>
                  <a:srgbClr val="000000"/>
                </a:solidFill>
                <a:latin typeface="+mj-lt"/>
                <a:cs typeface="Avenir Heavy"/>
              </a:rPr>
              <a:t>(Underline the words using the correct colours)</a:t>
            </a:r>
            <a:endParaRPr lang="en-US" dirty="0" smtClean="0">
              <a:solidFill>
                <a:srgbClr val="800000"/>
              </a:solidFill>
              <a:latin typeface="+mj-lt"/>
              <a:cs typeface="Avenir Heavy"/>
            </a:endParaRPr>
          </a:p>
          <a:p>
            <a:pPr algn="ctr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858" y="98076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childish girl angrily kicked the can over </a:t>
            </a:r>
            <a:r>
              <a:rPr lang="en-US" dirty="0" smtClean="0"/>
              <a:t>the</a:t>
            </a:r>
            <a:r>
              <a:rPr lang="en-GB" dirty="0"/>
              <a:t> </a:t>
            </a:r>
            <a:r>
              <a:rPr lang="en-US" dirty="0" smtClean="0"/>
              <a:t>wooden </a:t>
            </a:r>
            <a:r>
              <a:rPr lang="en-US" dirty="0"/>
              <a:t>fence while playing football.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dirty="0"/>
              <a:t>Sadly, Bob damaged his expensive bike when he 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rode through the dark, dense forest. </a:t>
            </a:r>
            <a:endParaRPr lang="en-GB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Running beside the River Thames, James saw a magnificent fish jumping madly in the water.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542" y="2555722"/>
            <a:ext cx="8229600" cy="1143000"/>
          </a:xfrm>
        </p:spPr>
        <p:txBody>
          <a:bodyPr/>
          <a:lstStyle/>
          <a:p>
            <a:r>
              <a:rPr lang="en-GB" dirty="0" smtClean="0"/>
              <a:t>Tuesday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9061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Read up to page ….. of </a:t>
            </a:r>
            <a:r>
              <a:rPr lang="en-GB" dirty="0" err="1" smtClean="0"/>
              <a:t>Varjak</a:t>
            </a:r>
            <a:r>
              <a:rPr lang="en-GB" dirty="0" smtClean="0"/>
              <a:t> Paw.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Notice </a:t>
            </a:r>
            <a:r>
              <a:rPr lang="en-GB" dirty="0"/>
              <a:t>descriptions of </a:t>
            </a:r>
            <a:r>
              <a:rPr lang="en-GB" dirty="0" err="1"/>
              <a:t>Varjak</a:t>
            </a:r>
            <a:r>
              <a:rPr lang="en-GB" dirty="0"/>
              <a:t> and his actions so </a:t>
            </a:r>
            <a:r>
              <a:rPr lang="en-GB" dirty="0" smtClean="0"/>
              <a:t>far</a:t>
            </a:r>
          </a:p>
          <a:p>
            <a:r>
              <a:rPr lang="en-GB" dirty="0"/>
              <a:t>C</a:t>
            </a:r>
            <a:r>
              <a:rPr lang="en-GB" dirty="0" smtClean="0"/>
              <a:t>reate </a:t>
            </a:r>
            <a:r>
              <a:rPr lang="en-GB" dirty="0"/>
              <a:t>a </a:t>
            </a:r>
            <a:r>
              <a:rPr lang="en-GB" dirty="0" err="1" smtClean="0"/>
              <a:t>clss</a:t>
            </a:r>
            <a:r>
              <a:rPr lang="en-GB" dirty="0" smtClean="0"/>
              <a:t> </a:t>
            </a:r>
            <a:r>
              <a:rPr lang="en-GB" dirty="0"/>
              <a:t>mind map with aspects of </a:t>
            </a:r>
            <a:r>
              <a:rPr lang="en-GB" dirty="0" err="1"/>
              <a:t>Varjak’s</a:t>
            </a:r>
            <a:r>
              <a:rPr lang="en-GB" dirty="0"/>
              <a:t> personality labelled and brief note style evidence underneath.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6683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026" y="2752367"/>
            <a:ext cx="8229600" cy="1143000"/>
          </a:xfrm>
        </p:spPr>
        <p:txBody>
          <a:bodyPr/>
          <a:lstStyle/>
          <a:p>
            <a:r>
              <a:rPr lang="en-GB" dirty="0" smtClean="0"/>
              <a:t>Wednesday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2972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Use the mind map you created yesterday.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73594"/>
            <a:ext cx="8229600" cy="4525963"/>
          </a:xfrm>
        </p:spPr>
        <p:txBody>
          <a:bodyPr/>
          <a:lstStyle/>
          <a:p>
            <a:r>
              <a:rPr lang="en-GB" dirty="0"/>
              <a:t>Write a study of </a:t>
            </a:r>
            <a:r>
              <a:rPr lang="en-GB" dirty="0" err="1"/>
              <a:t>Varjak’s</a:t>
            </a:r>
            <a:r>
              <a:rPr lang="en-GB" dirty="0"/>
              <a:t> character using descriptive sentences and clear explanations of </a:t>
            </a:r>
            <a:r>
              <a:rPr lang="en-GB" dirty="0" smtClean="0"/>
              <a:t>viewpoint.</a:t>
            </a:r>
          </a:p>
          <a:p>
            <a:endParaRPr lang="en-GB" dirty="0"/>
          </a:p>
          <a:p>
            <a:r>
              <a:rPr lang="en-GB" dirty="0" smtClean="0"/>
              <a:t>Remember to describe </a:t>
            </a:r>
            <a:r>
              <a:rPr lang="en-GB" dirty="0"/>
              <a:t>to </a:t>
            </a:r>
            <a:r>
              <a:rPr lang="en-GB" dirty="0" err="1"/>
              <a:t>Varjak’s</a:t>
            </a:r>
            <a:r>
              <a:rPr lang="en-GB" dirty="0"/>
              <a:t> feelings.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1713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355" y="2585219"/>
            <a:ext cx="8229600" cy="1143000"/>
          </a:xfrm>
        </p:spPr>
        <p:txBody>
          <a:bodyPr/>
          <a:lstStyle/>
          <a:p>
            <a:r>
              <a:rPr lang="en-GB" dirty="0" smtClean="0"/>
              <a:t>Thursday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7458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42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Today you will edit and improve your work from yesterday. See if you can add any more description, can you vary your sentence openers? add conjunctions? </a:t>
            </a:r>
            <a:endParaRPr lang="en-GB" dirty="0" smtClean="0"/>
          </a:p>
          <a:p>
            <a:endParaRPr lang="en-GB" dirty="0"/>
          </a:p>
          <a:p>
            <a:r>
              <a:rPr lang="en-GB" dirty="0"/>
              <a:t>Use a dictionary to check your spelling. 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If you have time, copy your edited work out neatly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4094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4044"/>
            <a:ext cx="8229600" cy="1143000"/>
          </a:xfrm>
        </p:spPr>
        <p:txBody>
          <a:bodyPr/>
          <a:lstStyle/>
          <a:p>
            <a:r>
              <a:rPr lang="en-GB" dirty="0" smtClean="0"/>
              <a:t>Friday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928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37065"/>
            <a:ext cx="7772400" cy="1030813"/>
          </a:xfrm>
        </p:spPr>
        <p:txBody>
          <a:bodyPr/>
          <a:lstStyle/>
          <a:p>
            <a:r>
              <a:rPr lang="en-US" b="1" dirty="0" smtClean="0"/>
              <a:t>Word Classes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252" y="1615418"/>
            <a:ext cx="4301522" cy="4541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104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Varjak</a:t>
            </a:r>
            <a:r>
              <a:rPr lang="en-GB" dirty="0" smtClean="0"/>
              <a:t> Paw comprehension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4569"/>
            <a:ext cx="8229600" cy="5742038"/>
          </a:xfrm>
        </p:spPr>
        <p:txBody>
          <a:bodyPr>
            <a:normAutofit fontScale="77500" lnSpcReduction="20000"/>
          </a:bodyPr>
          <a:lstStyle/>
          <a:p>
            <a:r>
              <a:rPr lang="en-GB" u="sng" dirty="0"/>
              <a:t>Read up to Chapter Three. </a:t>
            </a:r>
          </a:p>
          <a:p>
            <a:pPr lvl="0"/>
            <a:r>
              <a:rPr lang="en-GB" dirty="0" smtClean="0"/>
              <a:t>Answer these questions, referring to the text Where </a:t>
            </a:r>
            <a:r>
              <a:rPr lang="en-GB" dirty="0"/>
              <a:t>do the Paw’s Live</a:t>
            </a:r>
            <a:r>
              <a:rPr lang="en-GB" dirty="0" smtClean="0"/>
              <a:t>?</a:t>
            </a:r>
          </a:p>
          <a:p>
            <a:pPr lvl="0"/>
            <a:endParaRPr lang="en-GB" dirty="0"/>
          </a:p>
          <a:p>
            <a:pPr marL="514350" lvl="0" indent="-514350">
              <a:buAutoNum type="arabicPeriod"/>
            </a:pPr>
            <a:r>
              <a:rPr lang="en-GB" dirty="0" smtClean="0"/>
              <a:t>What </a:t>
            </a:r>
            <a:r>
              <a:rPr lang="en-GB" dirty="0"/>
              <a:t>did the cats think had happened to the Contessa to explain why they hadn’t seen her lately</a:t>
            </a:r>
            <a:r>
              <a:rPr lang="en-GB" dirty="0" smtClean="0"/>
              <a:t>?</a:t>
            </a:r>
            <a:endParaRPr lang="en-GB" dirty="0"/>
          </a:p>
          <a:p>
            <a:pPr marL="0" lvl="0" indent="0">
              <a:buNone/>
            </a:pPr>
            <a:r>
              <a:rPr lang="en-GB" dirty="0" smtClean="0"/>
              <a:t>2. Who </a:t>
            </a:r>
            <a:r>
              <a:rPr lang="en-GB" dirty="0"/>
              <a:t>arrived that caused </a:t>
            </a:r>
            <a:r>
              <a:rPr lang="en-GB" dirty="0" err="1"/>
              <a:t>Varjak</a:t>
            </a:r>
            <a:r>
              <a:rPr lang="en-GB" dirty="0"/>
              <a:t> concern? </a:t>
            </a:r>
          </a:p>
          <a:p>
            <a:pPr marL="0" lvl="0" indent="0">
              <a:buNone/>
            </a:pPr>
            <a:r>
              <a:rPr lang="en-GB" dirty="0" smtClean="0"/>
              <a:t>3. Where </a:t>
            </a:r>
            <a:r>
              <a:rPr lang="en-GB" dirty="0"/>
              <a:t>did they go? </a:t>
            </a:r>
            <a:endParaRPr lang="en-GB" dirty="0" smtClean="0"/>
          </a:p>
          <a:p>
            <a:pPr marL="0" lvl="0" indent="0">
              <a:buNone/>
            </a:pPr>
            <a:r>
              <a:rPr lang="en-GB" dirty="0" smtClean="0"/>
              <a:t>4. How </a:t>
            </a:r>
            <a:r>
              <a:rPr lang="en-GB" dirty="0"/>
              <a:t>did the others react when he told them</a:t>
            </a:r>
            <a:r>
              <a:rPr lang="en-GB" dirty="0" smtClean="0"/>
              <a:t>?</a:t>
            </a:r>
            <a:endParaRPr lang="en-GB" dirty="0"/>
          </a:p>
          <a:p>
            <a:pPr marL="0" lvl="0" indent="0">
              <a:buNone/>
            </a:pPr>
            <a:r>
              <a:rPr lang="en-GB" dirty="0" smtClean="0"/>
              <a:t>5. What </a:t>
            </a:r>
            <a:r>
              <a:rPr lang="en-GB" dirty="0"/>
              <a:t>did the gentleman do that made the others not </a:t>
            </a:r>
            <a:r>
              <a:rPr lang="en-GB" dirty="0" smtClean="0"/>
              <a:t> </a:t>
            </a:r>
          </a:p>
          <a:p>
            <a:pPr marL="0" lvl="0" indent="0">
              <a:buNone/>
            </a:pPr>
            <a:r>
              <a:rPr lang="en-GB" dirty="0"/>
              <a:t> </a:t>
            </a:r>
            <a:r>
              <a:rPr lang="en-GB" dirty="0" smtClean="0"/>
              <a:t>   believe </a:t>
            </a:r>
            <a:r>
              <a:rPr lang="en-GB" dirty="0" err="1"/>
              <a:t>Varjak</a:t>
            </a:r>
            <a:r>
              <a:rPr lang="en-GB" dirty="0"/>
              <a:t>? </a:t>
            </a:r>
          </a:p>
          <a:p>
            <a:r>
              <a:rPr lang="en-GB" i="1" dirty="0" smtClean="0"/>
              <a:t>Remember that </a:t>
            </a:r>
            <a:r>
              <a:rPr lang="en-GB" i="1" dirty="0"/>
              <a:t>a meeting was called led by the elder Paw because this was an EMERGENCY- </a:t>
            </a:r>
            <a:r>
              <a:rPr lang="en-GB" i="1" dirty="0" smtClean="0"/>
              <a:t>he believed </a:t>
            </a:r>
            <a:r>
              <a:rPr lang="en-GB" i="1" dirty="0"/>
              <a:t>the Contessa was dead and </a:t>
            </a:r>
            <a:r>
              <a:rPr lang="en-GB" i="1" dirty="0" smtClean="0"/>
              <a:t>remembered </a:t>
            </a:r>
            <a:r>
              <a:rPr lang="en-GB" i="1" dirty="0"/>
              <a:t>this man </a:t>
            </a:r>
            <a:r>
              <a:rPr lang="en-GB" i="1" dirty="0" smtClean="0"/>
              <a:t>(who </a:t>
            </a:r>
            <a:r>
              <a:rPr lang="en-GB" i="1" dirty="0"/>
              <a:t>had an argument with the </a:t>
            </a:r>
            <a:r>
              <a:rPr lang="en-GB" i="1" dirty="0" smtClean="0"/>
              <a:t>Contessa) from </a:t>
            </a:r>
            <a:r>
              <a:rPr lang="en-GB" i="1" dirty="0"/>
              <a:t>the </a:t>
            </a:r>
            <a:r>
              <a:rPr lang="en-GB" i="1" dirty="0" smtClean="0"/>
              <a:t>past.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645889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2066"/>
            <a:ext cx="8229600" cy="5254097"/>
          </a:xfrm>
        </p:spPr>
        <p:txBody>
          <a:bodyPr/>
          <a:lstStyle/>
          <a:p>
            <a:pPr algn="ctr">
              <a:buNone/>
            </a:pPr>
            <a:r>
              <a:rPr lang="en-US" sz="6200" dirty="0" smtClean="0">
                <a:solidFill>
                  <a:srgbClr val="FF0000"/>
                </a:solidFill>
                <a:latin typeface="Avenir Heavy"/>
                <a:cs typeface="Avenir Heavy"/>
              </a:rPr>
              <a:t>Noun </a:t>
            </a:r>
            <a:r>
              <a:rPr lang="en-US" sz="6200" dirty="0" smtClean="0">
                <a:solidFill>
                  <a:srgbClr val="FF6600"/>
                </a:solidFill>
                <a:latin typeface="Avenir Heavy"/>
                <a:cs typeface="Avenir Heavy"/>
              </a:rPr>
              <a:t>(+ Proper noun)</a:t>
            </a:r>
          </a:p>
          <a:p>
            <a:pPr algn="ctr">
              <a:buNone/>
            </a:pPr>
            <a:r>
              <a:rPr lang="en-US" sz="6200" dirty="0" smtClean="0">
                <a:solidFill>
                  <a:srgbClr val="008000"/>
                </a:solidFill>
                <a:latin typeface="Avenir Heavy"/>
                <a:cs typeface="Avenir Heavy"/>
              </a:rPr>
              <a:t>Adjective</a:t>
            </a:r>
          </a:p>
          <a:p>
            <a:pPr algn="ctr">
              <a:buNone/>
            </a:pPr>
            <a:r>
              <a:rPr lang="en-US" sz="6200" dirty="0" smtClean="0">
                <a:solidFill>
                  <a:srgbClr val="0000FF"/>
                </a:solidFill>
                <a:latin typeface="Avenir Heavy"/>
                <a:cs typeface="Avenir Heavy"/>
              </a:rPr>
              <a:t>Verb</a:t>
            </a:r>
          </a:p>
          <a:p>
            <a:pPr algn="ctr">
              <a:buNone/>
            </a:pPr>
            <a:r>
              <a:rPr lang="en-US" sz="6200" dirty="0" smtClean="0">
                <a:solidFill>
                  <a:srgbClr val="800000"/>
                </a:solidFill>
                <a:latin typeface="Avenir Heavy"/>
                <a:cs typeface="Avenir Heavy"/>
              </a:rPr>
              <a:t>Adverb</a:t>
            </a:r>
          </a:p>
          <a:p>
            <a:pPr algn="ctr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80438" cy="62145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214533"/>
            <a:ext cx="8778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They can be </a:t>
            </a:r>
            <a:r>
              <a:rPr lang="en-US" b="1" u="sng" dirty="0" smtClean="0">
                <a:solidFill>
                  <a:srgbClr val="3366FF"/>
                </a:solidFill>
              </a:rPr>
              <a:t>SINGULAR</a:t>
            </a:r>
            <a:r>
              <a:rPr lang="en-US" dirty="0" smtClean="0"/>
              <a:t> and </a:t>
            </a:r>
            <a:r>
              <a:rPr lang="en-US" b="1" u="sng" dirty="0" smtClean="0">
                <a:solidFill>
                  <a:srgbClr val="008000"/>
                </a:solidFill>
              </a:rPr>
              <a:t>PLURAL</a:t>
            </a:r>
            <a:endParaRPr lang="en-US" b="1" u="sng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0267"/>
            <a:ext cx="8229600" cy="5685897"/>
          </a:xfrm>
        </p:spPr>
        <p:txBody>
          <a:bodyPr/>
          <a:lstStyle/>
          <a:p>
            <a:pPr algn="ctr">
              <a:buNone/>
            </a:pPr>
            <a:r>
              <a:rPr lang="en-US" sz="4700" b="1" dirty="0" smtClean="0">
                <a:latin typeface="Chalkboard"/>
                <a:cs typeface="Chalkboard"/>
              </a:rPr>
              <a:t>Proper nouns</a:t>
            </a:r>
          </a:p>
          <a:p>
            <a:pPr algn="ctr">
              <a:buNone/>
            </a:pPr>
            <a:endParaRPr lang="en-US" b="1" dirty="0" smtClean="0">
              <a:latin typeface="Chalkboard"/>
              <a:cs typeface="Chalkboard"/>
            </a:endParaRPr>
          </a:p>
          <a:p>
            <a:pPr algn="ctr">
              <a:buNone/>
            </a:pPr>
            <a:endParaRPr lang="en-US" b="1" dirty="0">
              <a:latin typeface="Chalkboard"/>
              <a:cs typeface="Chalkboard"/>
            </a:endParaRPr>
          </a:p>
          <a:p>
            <a:pPr algn="ctr">
              <a:buNone/>
            </a:pPr>
            <a:endParaRPr lang="en-US" b="1" dirty="0" smtClean="0">
              <a:latin typeface="Chalkboard"/>
              <a:cs typeface="Chalkboard"/>
            </a:endParaRPr>
          </a:p>
          <a:p>
            <a:pPr algn="ctr">
              <a:buNone/>
            </a:pPr>
            <a:endParaRPr lang="en-US" b="1" dirty="0" smtClean="0">
              <a:latin typeface="Chalkboard"/>
              <a:cs typeface="Chalkboard"/>
            </a:endParaRPr>
          </a:p>
          <a:p>
            <a:pPr algn="ctr">
              <a:buNone/>
            </a:pPr>
            <a:endParaRPr lang="en-US" b="1" dirty="0">
              <a:latin typeface="Chalkboard"/>
              <a:cs typeface="Chalkboard"/>
            </a:endParaRPr>
          </a:p>
          <a:p>
            <a:pPr algn="ctr">
              <a:buNone/>
            </a:pPr>
            <a:r>
              <a:rPr lang="en-US" b="1" dirty="0" smtClean="0">
                <a:latin typeface="Chalkboard"/>
                <a:cs typeface="Chalkboard"/>
              </a:rPr>
              <a:t>Proper nouns name a special</a:t>
            </a:r>
          </a:p>
          <a:p>
            <a:pPr algn="ctr">
              <a:buNone/>
            </a:pPr>
            <a:r>
              <a:rPr lang="en-US" b="1" dirty="0">
                <a:latin typeface="Chalkboard"/>
                <a:cs typeface="Chalkboard"/>
              </a:rPr>
              <a:t>p</a:t>
            </a:r>
            <a:r>
              <a:rPr lang="en-US" b="1" dirty="0" smtClean="0">
                <a:latin typeface="Chalkboard"/>
                <a:cs typeface="Chalkboard"/>
              </a:rPr>
              <a:t>erson, place or thing. They</a:t>
            </a:r>
          </a:p>
          <a:p>
            <a:pPr algn="ctr">
              <a:buNone/>
            </a:pPr>
            <a:r>
              <a:rPr lang="en-US" b="1" dirty="0">
                <a:latin typeface="Chalkboard"/>
                <a:cs typeface="Chalkboard"/>
              </a:rPr>
              <a:t>b</a:t>
            </a:r>
            <a:r>
              <a:rPr lang="en-US" b="1" dirty="0" smtClean="0">
                <a:latin typeface="Chalkboard"/>
                <a:cs typeface="Chalkboard"/>
              </a:rPr>
              <a:t>egin with a capital letter. 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91733"/>
            <a:ext cx="2083906" cy="2423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00" y="1591733"/>
            <a:ext cx="2546672" cy="2423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083" y="1591733"/>
            <a:ext cx="2478167" cy="2423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8043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35" y="0"/>
            <a:ext cx="8424332" cy="629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0401" y="6197600"/>
            <a:ext cx="7907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They can be in different </a:t>
            </a:r>
            <a:r>
              <a:rPr lang="en-US" sz="2400" b="1" u="sng" dirty="0" smtClean="0">
                <a:solidFill>
                  <a:srgbClr val="FF0000"/>
                </a:solidFill>
              </a:rPr>
              <a:t>TENSES</a:t>
            </a:r>
            <a:r>
              <a:rPr lang="en-US" sz="2400" b="1" dirty="0" smtClean="0"/>
              <a:t>- what do I mean?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66" y="0"/>
            <a:ext cx="8338571" cy="6053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267" y="6053667"/>
            <a:ext cx="8517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Most </a:t>
            </a:r>
            <a:r>
              <a:rPr lang="en-US" u="sng" dirty="0" smtClean="0">
                <a:solidFill>
                  <a:srgbClr val="FF0000"/>
                </a:solidFill>
              </a:rPr>
              <a:t>ADVERBS</a:t>
            </a:r>
            <a:r>
              <a:rPr lang="en-US" dirty="0" smtClean="0"/>
              <a:t> end with </a:t>
            </a:r>
            <a:r>
              <a:rPr lang="en-US" b="1" u="sng" dirty="0" err="1" smtClean="0">
                <a:solidFill>
                  <a:srgbClr val="008000"/>
                </a:solidFill>
              </a:rPr>
              <a:t>ly</a:t>
            </a:r>
            <a:r>
              <a:rPr lang="en-US" dirty="0" smtClean="0"/>
              <a:t>. However these can also be sued as adverbs: </a:t>
            </a:r>
          </a:p>
          <a:p>
            <a:pPr algn="ctr"/>
            <a:r>
              <a:rPr lang="en-US" b="1" dirty="0" smtClean="0">
                <a:solidFill>
                  <a:srgbClr val="3366FF"/>
                </a:solidFill>
              </a:rPr>
              <a:t>fast, too, very, quite, rather, so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0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pple Casual"/>
                <a:cs typeface="Apple Casual"/>
              </a:rPr>
              <a:t> Activity</a:t>
            </a:r>
            <a:endParaRPr lang="en-US" dirty="0">
              <a:latin typeface="Apple Casual"/>
              <a:cs typeface="Apple Casu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Sort the words on the next slide into the 5 different word classes…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2828836"/>
            <a:ext cx="4572000" cy="26314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en-US" sz="3300" dirty="0" smtClean="0">
                <a:solidFill>
                  <a:srgbClr val="FF0000"/>
                </a:solidFill>
                <a:latin typeface="Avenir Heavy"/>
                <a:cs typeface="Avenir Heavy"/>
              </a:rPr>
              <a:t>Noun </a:t>
            </a:r>
            <a:endParaRPr lang="en-US" sz="3300" dirty="0">
              <a:solidFill>
                <a:srgbClr val="FF6600"/>
              </a:solidFill>
              <a:latin typeface="Avenir Heavy"/>
              <a:cs typeface="Avenir Heavy"/>
            </a:endParaRPr>
          </a:p>
          <a:p>
            <a:pPr algn="ctr">
              <a:buNone/>
            </a:pPr>
            <a:r>
              <a:rPr lang="en-US" sz="3300" dirty="0" smtClean="0">
                <a:solidFill>
                  <a:srgbClr val="FF6600"/>
                </a:solidFill>
                <a:latin typeface="Avenir Heavy"/>
                <a:cs typeface="Avenir Heavy"/>
              </a:rPr>
              <a:t>Proper noun</a:t>
            </a:r>
          </a:p>
          <a:p>
            <a:pPr algn="ctr">
              <a:buNone/>
            </a:pPr>
            <a:r>
              <a:rPr lang="en-US" sz="3300" dirty="0" smtClean="0">
                <a:solidFill>
                  <a:srgbClr val="008000"/>
                </a:solidFill>
                <a:latin typeface="Avenir Heavy"/>
                <a:cs typeface="Avenir Heavy"/>
              </a:rPr>
              <a:t>Adjective</a:t>
            </a:r>
          </a:p>
          <a:p>
            <a:pPr algn="ctr">
              <a:buNone/>
            </a:pPr>
            <a:r>
              <a:rPr lang="en-US" sz="3300" dirty="0" smtClean="0">
                <a:solidFill>
                  <a:srgbClr val="0000FF"/>
                </a:solidFill>
                <a:latin typeface="Avenir Heavy"/>
                <a:cs typeface="Avenir Heavy"/>
              </a:rPr>
              <a:t>Verb</a:t>
            </a:r>
          </a:p>
          <a:p>
            <a:pPr algn="ctr">
              <a:buNone/>
            </a:pPr>
            <a:r>
              <a:rPr lang="en-US" sz="3300" dirty="0" smtClean="0">
                <a:solidFill>
                  <a:srgbClr val="800000"/>
                </a:solidFill>
                <a:latin typeface="Avenir Heavy"/>
                <a:cs typeface="Avenir Heavy"/>
              </a:rPr>
              <a:t>Adverb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470</Words>
  <Application>Microsoft Office PowerPoint</Application>
  <PresentationFormat>On-screen Show (4:3)</PresentationFormat>
  <Paragraphs>79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Apple Casual</vt:lpstr>
      <vt:lpstr>Arial</vt:lpstr>
      <vt:lpstr>Avenir Heavy</vt:lpstr>
      <vt:lpstr>Calibri</vt:lpstr>
      <vt:lpstr>Chalkboard</vt:lpstr>
      <vt:lpstr>Office Theme</vt:lpstr>
      <vt:lpstr>Monday</vt:lpstr>
      <vt:lpstr>Word Classes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Activity</vt:lpstr>
      <vt:lpstr>PowerPoint Presentation</vt:lpstr>
      <vt:lpstr>Challenge activity</vt:lpstr>
      <vt:lpstr>PowerPoint Presentation</vt:lpstr>
      <vt:lpstr>Tuesday</vt:lpstr>
      <vt:lpstr>Read up to page ….. of Varjak Paw.</vt:lpstr>
      <vt:lpstr>Wednesday</vt:lpstr>
      <vt:lpstr>Use the mind map you created yesterday.</vt:lpstr>
      <vt:lpstr>Thursday</vt:lpstr>
      <vt:lpstr>PowerPoint Presentation</vt:lpstr>
      <vt:lpstr>Friday</vt:lpstr>
      <vt:lpstr>Varjak Paw comprehension</vt:lpstr>
    </vt:vector>
  </TitlesOfParts>
  <Company>rebeugeot4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Word Classes</dc:title>
  <dc:creator>Rebeugeot Family</dc:creator>
  <cp:lastModifiedBy>Brennan, Caroline</cp:lastModifiedBy>
  <cp:revision>14</cp:revision>
  <dcterms:created xsi:type="dcterms:W3CDTF">2015-07-20T09:36:06Z</dcterms:created>
  <dcterms:modified xsi:type="dcterms:W3CDTF">2021-08-26T15:58:13Z</dcterms:modified>
</cp:coreProperties>
</file>