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326" r:id="rId3"/>
    <p:sldId id="319" r:id="rId4"/>
    <p:sldId id="335" r:id="rId5"/>
    <p:sldId id="336" r:id="rId6"/>
    <p:sldId id="352" r:id="rId7"/>
    <p:sldId id="354" r:id="rId8"/>
    <p:sldId id="355" r:id="rId9"/>
    <p:sldId id="342" r:id="rId10"/>
    <p:sldId id="340" r:id="rId11"/>
    <p:sldId id="34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Coe" initials="AC" lastIdx="2" clrIdx="0">
    <p:extLst>
      <p:ext uri="{19B8F6BF-5375-455C-9EA6-DF929625EA0E}">
        <p15:presenceInfo xmlns:p15="http://schemas.microsoft.com/office/powerpoint/2012/main" userId="S-1-5-21-3443660711-4076762891-3855977816-30517" providerId="AD"/>
      </p:ext>
    </p:extLst>
  </p:cmAuthor>
  <p:cmAuthor id="2" name="Amanda Jackson" initials="AJ" lastIdx="6" clrIdx="1">
    <p:extLst>
      <p:ext uri="{19B8F6BF-5375-455C-9EA6-DF929625EA0E}">
        <p15:presenceInfo xmlns:p15="http://schemas.microsoft.com/office/powerpoint/2012/main" userId="ce1e01163e06ba6e" providerId="Windows Live"/>
      </p:ext>
    </p:extLst>
  </p:cmAuthor>
  <p:cmAuthor id="3" name="Laura White" initials="LW" lastIdx="33" clrIdx="2">
    <p:extLst>
      <p:ext uri="{19B8F6BF-5375-455C-9EA6-DF929625EA0E}">
        <p15:presenceInfo xmlns:p15="http://schemas.microsoft.com/office/powerpoint/2012/main" userId="f4206ef4509a17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ECFF"/>
    <a:srgbClr val="E8FFF9"/>
    <a:srgbClr val="CDFFF9"/>
    <a:srgbClr val="FFFFFF"/>
    <a:srgbClr val="FF99FF"/>
    <a:srgbClr val="EBE5F0"/>
    <a:srgbClr val="FF00FF"/>
    <a:srgbClr val="512373"/>
    <a:srgbClr val="DFD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79484" autoAdjust="0"/>
  </p:normalViewPr>
  <p:slideViewPr>
    <p:cSldViewPr snapToGrid="0">
      <p:cViewPr varScale="1">
        <p:scale>
          <a:sx n="54" d="100"/>
          <a:sy n="54" d="100"/>
        </p:scale>
        <p:origin x="12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" userId="c8c65609029ae322" providerId="LiveId" clId="{C5665764-1E3F-420E-8CCD-6BCC095D8D42}"/>
    <pc:docChg chg="modSld">
      <pc:chgData name="Andrew" userId="c8c65609029ae322" providerId="LiveId" clId="{C5665764-1E3F-420E-8CCD-6BCC095D8D42}" dt="2020-09-22T08:25:46.915" v="77" actId="1076"/>
      <pc:docMkLst>
        <pc:docMk/>
      </pc:docMkLst>
      <pc:sldChg chg="modSp mod">
        <pc:chgData name="Andrew" userId="c8c65609029ae322" providerId="LiveId" clId="{C5665764-1E3F-420E-8CCD-6BCC095D8D42}" dt="2020-09-22T08:15:17.185" v="6" actId="1035"/>
        <pc:sldMkLst>
          <pc:docMk/>
          <pc:sldMk cId="3074948366" sldId="313"/>
        </pc:sldMkLst>
        <pc:spChg chg="mod">
          <ac:chgData name="Andrew" userId="c8c65609029ae322" providerId="LiveId" clId="{C5665764-1E3F-420E-8CCD-6BCC095D8D42}" dt="2020-09-22T08:15:17.185" v="6" actId="1035"/>
          <ac:spMkLst>
            <pc:docMk/>
            <pc:sldMk cId="3074948366" sldId="313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17:29.929" v="27" actId="1076"/>
        <pc:sldMkLst>
          <pc:docMk/>
          <pc:sldMk cId="2947944771" sldId="319"/>
        </pc:sldMkLst>
        <pc:spChg chg="mod">
          <ac:chgData name="Andrew" userId="c8c65609029ae322" providerId="LiveId" clId="{C5665764-1E3F-420E-8CCD-6BCC095D8D42}" dt="2020-09-22T08:17:01.857" v="25" actId="948"/>
          <ac:spMkLst>
            <pc:docMk/>
            <pc:sldMk cId="2947944771" sldId="319"/>
            <ac:spMk id="4" creationId="{952B0506-00BF-4013-8FF3-FFDC7F6047C0}"/>
          </ac:spMkLst>
        </pc:spChg>
        <pc:spChg chg="mod">
          <ac:chgData name="Andrew" userId="c8c65609029ae322" providerId="LiveId" clId="{C5665764-1E3F-420E-8CCD-6BCC095D8D42}" dt="2020-09-22T08:17:24.193" v="26" actId="1076"/>
          <ac:spMkLst>
            <pc:docMk/>
            <pc:sldMk cId="2947944771" sldId="319"/>
            <ac:spMk id="7" creationId="{F955288B-ACB0-4FB1-8281-DB9EDF4EF941}"/>
          </ac:spMkLst>
        </pc:spChg>
        <pc:spChg chg="mod">
          <ac:chgData name="Andrew" userId="c8c65609029ae322" providerId="LiveId" clId="{C5665764-1E3F-420E-8CCD-6BCC095D8D42}" dt="2020-09-22T08:17:29.929" v="27" actId="1076"/>
          <ac:spMkLst>
            <pc:docMk/>
            <pc:sldMk cId="2947944771" sldId="319"/>
            <ac:spMk id="11" creationId="{F185EBE4-886F-4E4E-805C-9C6ED38D42EE}"/>
          </ac:spMkLst>
        </pc:spChg>
      </pc:sldChg>
      <pc:sldChg chg="modSp mod">
        <pc:chgData name="Andrew" userId="c8c65609029ae322" providerId="LiveId" clId="{C5665764-1E3F-420E-8CCD-6BCC095D8D42}" dt="2020-09-22T08:16:40.801" v="22" actId="1076"/>
        <pc:sldMkLst>
          <pc:docMk/>
          <pc:sldMk cId="4268185049" sldId="326"/>
        </pc:sldMkLst>
        <pc:spChg chg="mod">
          <ac:chgData name="Andrew" userId="c8c65609029ae322" providerId="LiveId" clId="{C5665764-1E3F-420E-8CCD-6BCC095D8D42}" dt="2020-09-22T08:16:03.136" v="20" actId="948"/>
          <ac:spMkLst>
            <pc:docMk/>
            <pc:sldMk cId="4268185049" sldId="326"/>
            <ac:spMk id="4" creationId="{952B0506-00BF-4013-8FF3-FFDC7F6047C0}"/>
          </ac:spMkLst>
        </pc:spChg>
        <pc:spChg chg="mod">
          <ac:chgData name="Andrew" userId="c8c65609029ae322" providerId="LiveId" clId="{C5665764-1E3F-420E-8CCD-6BCC095D8D42}" dt="2020-09-22T08:16:40.801" v="22" actId="1076"/>
          <ac:spMkLst>
            <pc:docMk/>
            <pc:sldMk cId="4268185049" sldId="326"/>
            <ac:spMk id="17" creationId="{513BAE3D-A411-422F-BE04-A5FD64804497}"/>
          </ac:spMkLst>
        </pc:spChg>
        <pc:spChg chg="mod">
          <ac:chgData name="Andrew" userId="c8c65609029ae322" providerId="LiveId" clId="{C5665764-1E3F-420E-8CCD-6BCC095D8D42}" dt="2020-09-22T08:16:29.577" v="21" actId="1076"/>
          <ac:spMkLst>
            <pc:docMk/>
            <pc:sldMk cId="4268185049" sldId="326"/>
            <ac:spMk id="21" creationId="{0195F97C-07C1-4627-892F-3271B9C19590}"/>
          </ac:spMkLst>
        </pc:spChg>
      </pc:sldChg>
      <pc:sldChg chg="modSp mod">
        <pc:chgData name="Andrew" userId="c8c65609029ae322" providerId="LiveId" clId="{C5665764-1E3F-420E-8CCD-6BCC095D8D42}" dt="2020-09-22T08:18:23.777" v="34" actId="1076"/>
        <pc:sldMkLst>
          <pc:docMk/>
          <pc:sldMk cId="2032097771" sldId="335"/>
        </pc:sldMkLst>
        <pc:spChg chg="mod">
          <ac:chgData name="Andrew" userId="c8c65609029ae322" providerId="LiveId" clId="{C5665764-1E3F-420E-8CCD-6BCC095D8D42}" dt="2020-09-22T08:17:46.529" v="29" actId="948"/>
          <ac:spMkLst>
            <pc:docMk/>
            <pc:sldMk cId="2032097771" sldId="335"/>
            <ac:spMk id="4" creationId="{952B0506-00BF-4013-8FF3-FFDC7F6047C0}"/>
          </ac:spMkLst>
        </pc:spChg>
        <pc:spChg chg="mod">
          <ac:chgData name="Andrew" userId="c8c65609029ae322" providerId="LiveId" clId="{C5665764-1E3F-420E-8CCD-6BCC095D8D42}" dt="2020-09-22T08:17:52.721" v="30" actId="1076"/>
          <ac:spMkLst>
            <pc:docMk/>
            <pc:sldMk cId="2032097771" sldId="335"/>
            <ac:spMk id="12" creationId="{F4D94D95-ACB6-4455-A3CF-3E91A5E3C7EA}"/>
          </ac:spMkLst>
        </pc:spChg>
        <pc:spChg chg="mod">
          <ac:chgData name="Andrew" userId="c8c65609029ae322" providerId="LiveId" clId="{C5665764-1E3F-420E-8CCD-6BCC095D8D42}" dt="2020-09-22T08:18:15.041" v="33" actId="1076"/>
          <ac:spMkLst>
            <pc:docMk/>
            <pc:sldMk cId="2032097771" sldId="335"/>
            <ac:spMk id="13" creationId="{CFD0BBF1-01EF-421D-ADB5-B62DBFD714B1}"/>
          </ac:spMkLst>
        </pc:spChg>
        <pc:spChg chg="mod">
          <ac:chgData name="Andrew" userId="c8c65609029ae322" providerId="LiveId" clId="{C5665764-1E3F-420E-8CCD-6BCC095D8D42}" dt="2020-09-22T08:18:05.841" v="32" actId="1076"/>
          <ac:spMkLst>
            <pc:docMk/>
            <pc:sldMk cId="2032097771" sldId="335"/>
            <ac:spMk id="14" creationId="{B3886C74-702E-4BE1-9E12-C53804CAF885}"/>
          </ac:spMkLst>
        </pc:spChg>
        <pc:picChg chg="mod">
          <ac:chgData name="Andrew" userId="c8c65609029ae322" providerId="LiveId" clId="{C5665764-1E3F-420E-8CCD-6BCC095D8D42}" dt="2020-09-22T08:18:23.777" v="34" actId="1076"/>
          <ac:picMkLst>
            <pc:docMk/>
            <pc:sldMk cId="2032097771" sldId="335"/>
            <ac:picMk id="3" creationId="{8A20BD86-164E-461F-9A4A-CF0727F415CA}"/>
          </ac:picMkLst>
        </pc:picChg>
      </pc:sldChg>
      <pc:sldChg chg="modSp mod">
        <pc:chgData name="Andrew" userId="c8c65609029ae322" providerId="LiveId" clId="{C5665764-1E3F-420E-8CCD-6BCC095D8D42}" dt="2020-09-22T08:19:12.490" v="38" actId="1076"/>
        <pc:sldMkLst>
          <pc:docMk/>
          <pc:sldMk cId="277536074" sldId="336"/>
        </pc:sldMkLst>
        <pc:spChg chg="mod">
          <ac:chgData name="Andrew" userId="c8c65609029ae322" providerId="LiveId" clId="{C5665764-1E3F-420E-8CCD-6BCC095D8D42}" dt="2020-09-22T08:19:12.490" v="38" actId="1076"/>
          <ac:spMkLst>
            <pc:docMk/>
            <pc:sldMk cId="277536074" sldId="336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24:59.915" v="75" actId="1076"/>
        <pc:sldMkLst>
          <pc:docMk/>
          <pc:sldMk cId="3537434269" sldId="340"/>
        </pc:sldMkLst>
        <pc:spChg chg="mod">
          <ac:chgData name="Andrew" userId="c8c65609029ae322" providerId="LiveId" clId="{C5665764-1E3F-420E-8CCD-6BCC095D8D42}" dt="2020-09-22T08:24:59.915" v="75" actId="1076"/>
          <ac:spMkLst>
            <pc:docMk/>
            <pc:sldMk cId="3537434269" sldId="340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24:30.726" v="70" actId="114"/>
        <pc:sldMkLst>
          <pc:docMk/>
          <pc:sldMk cId="865148910" sldId="342"/>
        </pc:sldMkLst>
        <pc:spChg chg="mod">
          <ac:chgData name="Andrew" userId="c8c65609029ae322" providerId="LiveId" clId="{C5665764-1E3F-420E-8CCD-6BCC095D8D42}" dt="2020-09-22T08:24:30.726" v="70" actId="114"/>
          <ac:spMkLst>
            <pc:docMk/>
            <pc:sldMk cId="865148910" sldId="342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25:46.915" v="77" actId="1076"/>
        <pc:sldMkLst>
          <pc:docMk/>
          <pc:sldMk cId="3092159567" sldId="343"/>
        </pc:sldMkLst>
        <pc:spChg chg="mod">
          <ac:chgData name="Andrew" userId="c8c65609029ae322" providerId="LiveId" clId="{C5665764-1E3F-420E-8CCD-6BCC095D8D42}" dt="2020-09-22T08:25:46.915" v="77" actId="1076"/>
          <ac:spMkLst>
            <pc:docMk/>
            <pc:sldMk cId="3092159567" sldId="343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20:06.513" v="41" actId="1076"/>
        <pc:sldMkLst>
          <pc:docMk/>
          <pc:sldMk cId="2345732489" sldId="352"/>
        </pc:sldMkLst>
        <pc:spChg chg="mod">
          <ac:chgData name="Andrew" userId="c8c65609029ae322" providerId="LiveId" clId="{C5665764-1E3F-420E-8CCD-6BCC095D8D42}" dt="2020-09-22T08:20:06.513" v="41" actId="1076"/>
          <ac:spMkLst>
            <pc:docMk/>
            <pc:sldMk cId="2345732489" sldId="352"/>
            <ac:spMk id="4" creationId="{952B0506-00BF-4013-8FF3-FFDC7F6047C0}"/>
          </ac:spMkLst>
        </pc:spChg>
      </pc:sldChg>
      <pc:sldChg chg="modSp mod">
        <pc:chgData name="Andrew" userId="c8c65609029ae322" providerId="LiveId" clId="{C5665764-1E3F-420E-8CCD-6BCC095D8D42}" dt="2020-09-22T08:22:17.305" v="60" actId="114"/>
        <pc:sldMkLst>
          <pc:docMk/>
          <pc:sldMk cId="2585036221" sldId="354"/>
        </pc:sldMkLst>
        <pc:spChg chg="mod">
          <ac:chgData name="Andrew" userId="c8c65609029ae322" providerId="LiveId" clId="{C5665764-1E3F-420E-8CCD-6BCC095D8D42}" dt="2020-09-22T08:22:17.305" v="60" actId="114"/>
          <ac:spMkLst>
            <pc:docMk/>
            <pc:sldMk cId="2585036221" sldId="354"/>
            <ac:spMk id="4" creationId="{952B0506-00BF-4013-8FF3-FFDC7F6047C0}"/>
          </ac:spMkLst>
        </pc:spChg>
        <pc:spChg chg="mod">
          <ac:chgData name="Andrew" userId="c8c65609029ae322" providerId="LiveId" clId="{C5665764-1E3F-420E-8CCD-6BCC095D8D42}" dt="2020-09-22T08:21:59.793" v="58" actId="1076"/>
          <ac:spMkLst>
            <pc:docMk/>
            <pc:sldMk cId="2585036221" sldId="354"/>
            <ac:spMk id="6" creationId="{A9362AF7-B59F-4787-B593-D4CA0502717C}"/>
          </ac:spMkLst>
        </pc:spChg>
        <pc:spChg chg="mod">
          <ac:chgData name="Andrew" userId="c8c65609029ae322" providerId="LiveId" clId="{C5665764-1E3F-420E-8CCD-6BCC095D8D42}" dt="2020-09-22T08:22:05.938" v="59" actId="1076"/>
          <ac:spMkLst>
            <pc:docMk/>
            <pc:sldMk cId="2585036221" sldId="354"/>
            <ac:spMk id="8" creationId="{3553E789-E435-4188-B3B7-2C2004F574A2}"/>
          </ac:spMkLst>
        </pc:spChg>
      </pc:sldChg>
      <pc:sldChg chg="modSp mod">
        <pc:chgData name="Andrew" userId="c8c65609029ae322" providerId="LiveId" clId="{C5665764-1E3F-420E-8CCD-6BCC095D8D42}" dt="2020-09-22T08:23:26.267" v="64" actId="1076"/>
        <pc:sldMkLst>
          <pc:docMk/>
          <pc:sldMk cId="2109846836" sldId="355"/>
        </pc:sldMkLst>
        <pc:spChg chg="mod">
          <ac:chgData name="Andrew" userId="c8c65609029ae322" providerId="LiveId" clId="{C5665764-1E3F-420E-8CCD-6BCC095D8D42}" dt="2020-09-22T08:23:09.130" v="62" actId="1076"/>
          <ac:spMkLst>
            <pc:docMk/>
            <pc:sldMk cId="2109846836" sldId="355"/>
            <ac:spMk id="4" creationId="{952B0506-00BF-4013-8FF3-FFDC7F6047C0}"/>
          </ac:spMkLst>
        </pc:spChg>
        <pc:spChg chg="mod">
          <ac:chgData name="Andrew" userId="c8c65609029ae322" providerId="LiveId" clId="{C5665764-1E3F-420E-8CCD-6BCC095D8D42}" dt="2020-09-22T08:23:19.595" v="63" actId="1076"/>
          <ac:spMkLst>
            <pc:docMk/>
            <pc:sldMk cId="2109846836" sldId="355"/>
            <ac:spMk id="31" creationId="{5BAF875A-14E4-4088-9F53-7F577B984787}"/>
          </ac:spMkLst>
        </pc:spChg>
        <pc:spChg chg="mod">
          <ac:chgData name="Andrew" userId="c8c65609029ae322" providerId="LiveId" clId="{C5665764-1E3F-420E-8CCD-6BCC095D8D42}" dt="2020-09-22T08:23:26.267" v="64" actId="1076"/>
          <ac:spMkLst>
            <pc:docMk/>
            <pc:sldMk cId="2109846836" sldId="355"/>
            <ac:spMk id="47" creationId="{B3DA6E3B-B2C8-40FA-88BC-BBEB04C44218}"/>
          </ac:spMkLst>
        </pc:spChg>
      </pc:sldChg>
    </pc:docChg>
  </pc:docChgLst>
  <pc:docChgLst>
    <pc:chgData name="Jane Tyler" userId="e0f0ba26-762d-405f-9578-e1c206f2095b" providerId="ADAL" clId="{D9FB8814-9F78-4E4B-B441-9477BE0C073A}"/>
    <pc:docChg chg="modSld">
      <pc:chgData name="Jane Tyler" userId="e0f0ba26-762d-405f-9578-e1c206f2095b" providerId="ADAL" clId="{D9FB8814-9F78-4E4B-B441-9477BE0C073A}" dt="2020-09-24T17:04:38.238" v="5" actId="20577"/>
      <pc:docMkLst>
        <pc:docMk/>
      </pc:docMkLst>
      <pc:sldChg chg="modSp mod">
        <pc:chgData name="Jane Tyler" userId="e0f0ba26-762d-405f-9578-e1c206f2095b" providerId="ADAL" clId="{D9FB8814-9F78-4E4B-B441-9477BE0C073A}" dt="2020-09-24T17:04:38.238" v="5" actId="20577"/>
        <pc:sldMkLst>
          <pc:docMk/>
          <pc:sldMk cId="865148910" sldId="342"/>
        </pc:sldMkLst>
        <pc:spChg chg="mod">
          <ac:chgData name="Jane Tyler" userId="e0f0ba26-762d-405f-9578-e1c206f2095b" providerId="ADAL" clId="{D9FB8814-9F78-4E4B-B441-9477BE0C073A}" dt="2020-09-24T17:04:38.238" v="5" actId="20577"/>
          <ac:spMkLst>
            <pc:docMk/>
            <pc:sldMk cId="865148910" sldId="342"/>
            <ac:spMk id="4" creationId="{952B0506-00BF-4013-8FF3-FFDC7F6047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9E5D-97DA-6E4F-B87C-CF2E8D237263}" type="datetime1">
              <a:rPr lang="en-GB" smtClean="0"/>
              <a:t>09/06/2021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82E19-35AC-9F4D-ABD5-6666FED92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2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2D03-5CA3-2348-A7E4-EFFF42EA6170}" type="datetime1">
              <a:rPr lang="en-GB" smtClean="0"/>
              <a:t>09/06/2021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3725-F852-974E-91A9-1CB0B86E8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C3725-F852-974E-91A9-1CB0B86E8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C3725-F852-974E-91A9-1CB0B86E8D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5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C3725-F852-974E-91A9-1CB0B86E8D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46D8-C5C6-4A13-AE29-B80A737EF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7F761-3BA8-4D5F-8574-AD3342FC1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3D30B-4D65-4F60-8AA4-9EBEF650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8F1A-CA62-4B05-8EB4-34E157C9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E7CB-932B-43E7-8119-6661E0070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9E919-D58D-4D14-81FB-FF0284AD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99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B272E-7FC7-4170-B3B3-BC0FA62F9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1664B-CC2F-4DAC-AFB1-9D47467B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11D3-89B4-4C19-A37D-BF590B75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19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F0ACA92-0907-46DA-977E-99E98A9D5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94570"/>
            <a:ext cx="47604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Rising Stars 2020 © Hodder &amp; Stoughton Limited </a:t>
            </a:r>
          </a:p>
        </p:txBody>
      </p:sp>
    </p:spTree>
    <p:extLst>
      <p:ext uri="{BB962C8B-B14F-4D97-AF65-F5344CB8AC3E}">
        <p14:creationId xmlns:p14="http://schemas.microsoft.com/office/powerpoint/2010/main" val="9390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F9AC-D988-48E0-BFEA-5069CF82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B72E2-0242-486C-A3B1-19E5A8328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3DA8E-1BED-4DA9-9092-C4AB5A1F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14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B0EC-2876-49D6-9F45-860541DA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1846D-0D35-42FF-8C33-99A247BB1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BCDE-B47E-4B5F-AA35-AF9337A0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6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B2BF-B115-45C2-93E4-A022633C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59A96-0EB9-4F17-971C-F602C5EE5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5BD44-F070-4D77-BFF0-14EDDAFB7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9131B-200E-44A7-91E7-ED74FAA2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3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D3E3-7AB9-4A43-AC25-AC177CC1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7693C-9773-47CE-BB68-55F7E6C4D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316C8-ACC9-42DA-9020-939A64BCD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DCF80-3EA7-457C-A769-7B509439E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27B1E-1E64-4C27-AC7B-B7DBAF83C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AC7F4-2B98-47A1-82DB-E15F5CFF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83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25D7-C0E5-4D90-962B-4EB5E729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EB2A0F-16E9-4DA1-A30A-83BA047A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8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EDB956D-769B-4D91-8F8A-25D46F660D28}"/>
              </a:ext>
            </a:extLst>
          </p:cNvPr>
          <p:cNvSpPr txBox="1">
            <a:spLocks/>
          </p:cNvSpPr>
          <p:nvPr userDrawn="1"/>
        </p:nvSpPr>
        <p:spPr>
          <a:xfrm>
            <a:off x="274320" y="6404667"/>
            <a:ext cx="4199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GB" sz="1100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Rising Stars 2020 © Hodder &amp; Stoughton Limited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D161D1-FF32-EB41-9AC0-A81A3BDF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732D-C435-415E-A4C7-4681F7DB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6F0B1-6DA0-441C-A8EB-78C5F389F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A050C-BECA-4C02-94C9-0DF7A8C17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C08E2-25BD-4999-9782-FD630D1F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1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1E3E-5B98-4ED6-B0AF-3674B91A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00043-F8CA-4ED1-AA43-DEBAEB223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5E038-4CD4-4867-AA06-CDE99B772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32B52-C507-4F02-952C-5841E803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12C3AF-B2FE-4602-BB8F-FFAC3A6D4E3A}"/>
              </a:ext>
            </a:extLst>
          </p:cNvPr>
          <p:cNvSpPr/>
          <p:nvPr userDrawn="1"/>
        </p:nvSpPr>
        <p:spPr>
          <a:xfrm>
            <a:off x="0" y="6261214"/>
            <a:ext cx="12192000" cy="6409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36DFA-BB0F-4130-9E33-94164089E299}"/>
              </a:ext>
            </a:extLst>
          </p:cNvPr>
          <p:cNvSpPr/>
          <p:nvPr userDrawn="1"/>
        </p:nvSpPr>
        <p:spPr>
          <a:xfrm>
            <a:off x="11582400" y="0"/>
            <a:ext cx="609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45995934-E12E-4E2C-8212-17D30445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1023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2FFE872-16C5-4C9D-B8DC-091AF9FC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E7D3A-E8D6-4203-94C3-6EF571831504}"/>
              </a:ext>
            </a:extLst>
          </p:cNvPr>
          <p:cNvSpPr/>
          <p:nvPr userDrawn="1"/>
        </p:nvSpPr>
        <p:spPr>
          <a:xfrm>
            <a:off x="0" y="1675"/>
            <a:ext cx="12192000" cy="531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DD14C-A770-478A-AE53-C4AD6718307E}"/>
              </a:ext>
            </a:extLst>
          </p:cNvPr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F928B9C-CAE1-46DE-9F7E-E7293751E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24987"/>
            <a:ext cx="4199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10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73A7C35-3BAF-4A03-A28C-FDF4CC43ADC1}"/>
              </a:ext>
            </a:extLst>
          </p:cNvPr>
          <p:cNvSpPr/>
          <p:nvPr userDrawn="1"/>
        </p:nvSpPr>
        <p:spPr>
          <a:xfrm>
            <a:off x="11633200" y="67468"/>
            <a:ext cx="508000" cy="5318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2D8B0F9-BA41-7847-8204-5AFBD99AC58F}" type="slidenum">
              <a:rPr lang="en-US" sz="1200" b="1" smtClean="0">
                <a:solidFill>
                  <a:schemeClr val="tx1"/>
                </a:solidFill>
              </a:rPr>
              <a:pPr/>
              <a:t>‹#›</a:t>
            </a:fld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6FDF50-865A-4F71-B6C2-3EFC5C36B6AF}"/>
              </a:ext>
            </a:extLst>
          </p:cNvPr>
          <p:cNvSpPr txBox="1"/>
          <p:nvPr userDrawn="1"/>
        </p:nvSpPr>
        <p:spPr>
          <a:xfrm>
            <a:off x="480060" y="98305"/>
            <a:ext cx="1771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Unit 4.5 Session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A6A884-7334-47A6-8091-ADBCDF3D7ED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83319" y="6297522"/>
            <a:ext cx="1399079" cy="45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hyperlink" Target="https://scratch.mit.edu/projects/411158946/editor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Rising Stars 2020 © Hodder &amp; Stoughton Limited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729357" y="619785"/>
            <a:ext cx="6152705" cy="55553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GB" sz="2000" b="1" dirty="0">
                <a:solidFill>
                  <a:srgbClr val="512373"/>
                </a:solidFill>
              </a:rPr>
              <a:t>Let’s learn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In this session, you will create and program a repeating pattern in Scratch. </a:t>
            </a:r>
          </a:p>
          <a:p>
            <a:pPr>
              <a:spcBef>
                <a:spcPts val="1200"/>
              </a:spcBef>
            </a:pPr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Experiment with drawing a base shape in Scratch. This could be an equilateral triangle or square, or a more complex shape. You could try this one first. Add the following blocks: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when green flag clicked</a:t>
            </a:r>
            <a:r>
              <a:rPr lang="en-GB" sz="2000" dirty="0">
                <a:cs typeface="Calibri"/>
              </a:rPr>
              <a:t> block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an </a:t>
            </a:r>
            <a:r>
              <a:rPr lang="en-GB" sz="2000" i="1" dirty="0">
                <a:cs typeface="Calibri"/>
              </a:rPr>
              <a:t>erase all</a:t>
            </a:r>
            <a:r>
              <a:rPr lang="en-GB" sz="2000" dirty="0">
                <a:cs typeface="Calibri"/>
              </a:rPr>
              <a:t> block.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pen down</a:t>
            </a:r>
            <a:r>
              <a:rPr lang="en-GB" sz="2000" dirty="0">
                <a:cs typeface="Calibri"/>
              </a:rPr>
              <a:t> block.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repeat 7 </a:t>
            </a:r>
            <a:r>
              <a:rPr lang="en-GB" sz="2000" dirty="0">
                <a:cs typeface="Calibri"/>
              </a:rPr>
              <a:t>block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move 30 steps </a:t>
            </a:r>
            <a:r>
              <a:rPr lang="en-GB" sz="2000" dirty="0">
                <a:cs typeface="Calibri"/>
              </a:rPr>
              <a:t>block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turn 60 degrees </a:t>
            </a:r>
            <a:r>
              <a:rPr lang="en-GB" sz="2000" dirty="0">
                <a:cs typeface="Calibri"/>
              </a:rPr>
              <a:t>block 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cs typeface="Calibri"/>
              </a:rPr>
              <a:t>a </a:t>
            </a:r>
            <a:r>
              <a:rPr lang="en-GB" sz="2000" i="1" dirty="0">
                <a:cs typeface="Calibri"/>
              </a:rPr>
              <a:t>change pen </a:t>
            </a:r>
            <a:r>
              <a:rPr lang="en-GB" sz="2000" i="1" dirty="0" err="1">
                <a:cs typeface="Calibri"/>
              </a:rPr>
              <a:t>color</a:t>
            </a:r>
            <a:r>
              <a:rPr lang="en-GB" sz="2000" i="1" dirty="0">
                <a:cs typeface="Calibri"/>
              </a:rPr>
              <a:t> by 10 </a:t>
            </a:r>
            <a:r>
              <a:rPr lang="en-GB" sz="2000" dirty="0">
                <a:cs typeface="Calibri"/>
              </a:rPr>
              <a:t>block.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F1A2D7-63C6-45B6-B028-4B0A29C86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451" y="1245997"/>
            <a:ext cx="4168192" cy="43660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07494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937801" y="1329718"/>
            <a:ext cx="5238354" cy="38882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Experiment with creating different base shapes and different spacing between rows and columns, until you have a pattern that you are pleased with.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Now, change the background back to blank to complete your design. You do this by deleting the grid backdrop. 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cs typeface="Calibri"/>
              </a:rPr>
              <a:t>If you notice any bugs, you can go back and debug them. </a:t>
            </a:r>
          </a:p>
          <a:p>
            <a:pPr>
              <a:spcBef>
                <a:spcPts val="800"/>
              </a:spcBef>
            </a:pPr>
            <a:r>
              <a:rPr lang="en-GB" sz="2000" b="1" dirty="0">
                <a:cs typeface="Calibri"/>
              </a:rPr>
              <a:t>Click on the image to open the Scratch project!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C12602-9219-492F-9B2C-007539BD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704" y="668178"/>
            <a:ext cx="4760495" cy="1323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79E859A-BC62-402A-89C1-478C34C82D50}"/>
              </a:ext>
            </a:extLst>
          </p:cNvPr>
          <p:cNvSpPr/>
          <p:nvPr/>
        </p:nvSpPr>
        <p:spPr>
          <a:xfrm>
            <a:off x="9106345" y="1329718"/>
            <a:ext cx="731520" cy="5121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12A11451-0C40-4F80-AF70-D36A4F2B9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2548" y="2261937"/>
            <a:ext cx="4761073" cy="392788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3743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1105243" y="1463246"/>
            <a:ext cx="5552784" cy="38882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review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Share your patterns with other members of the class and discuss: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How did you create your pattern?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Which base shape did you use?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What spacing did you use?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Did you find this easy or difficult to program?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How might you improve your pattern?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How does Scratch compare to Inkscape to create digital art?</a:t>
            </a:r>
          </a:p>
        </p:txBody>
      </p:sp>
      <p:pic>
        <p:nvPicPr>
          <p:cNvPr id="5" name="Picture 2" descr="Speech Bubbles, Comments, Orange, Bubble, Speech, Talk">
            <a:extLst>
              <a:ext uri="{FF2B5EF4-FFF2-40B4-BE49-F238E27FC236}">
                <a16:creationId xmlns:a16="http://schemas.microsoft.com/office/drawing/2014/main" id="{4DD2361C-1495-4874-9451-806686E59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252" y="1463246"/>
            <a:ext cx="4291895" cy="393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15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Rising Stars 2020 © Hodder &amp; Stoughton Limited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771423" y="632772"/>
            <a:ext cx="5559435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1200"/>
              </a:spcBef>
            </a:pPr>
            <a:r>
              <a:rPr lang="en-GB" sz="2000" dirty="0"/>
              <a:t>Remember to make your own block to group drawing instructions for a shape or pattern together.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n-GB" sz="2000" dirty="0">
                <a:cs typeface="Calibri"/>
              </a:rPr>
              <a:t>Click ‘My Blocks’, then ‘Make a Block’. Name the block ‘Pattern Block’ and click ‘OK’.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GB" sz="2000" dirty="0">
                <a:cs typeface="Calibri"/>
              </a:rPr>
              <a:t>Replace the </a:t>
            </a:r>
            <a:r>
              <a:rPr lang="en-GB" sz="2000" i="1" dirty="0">
                <a:cs typeface="Calibri"/>
              </a:rPr>
              <a:t>when green flag clicked </a:t>
            </a:r>
            <a:r>
              <a:rPr lang="en-GB" sz="2000" dirty="0">
                <a:cs typeface="Calibri"/>
              </a:rPr>
              <a:t>block with the </a:t>
            </a:r>
            <a:r>
              <a:rPr lang="en-GB" sz="2000" i="1" dirty="0">
                <a:cs typeface="Calibri"/>
              </a:rPr>
              <a:t>define Pattern Block </a:t>
            </a:r>
            <a:r>
              <a:rPr lang="en-GB" sz="2000" dirty="0">
                <a:cs typeface="Calibri"/>
              </a:rPr>
              <a:t>block.</a:t>
            </a:r>
          </a:p>
          <a:p>
            <a:pPr>
              <a:spcBef>
                <a:spcPts val="1200"/>
              </a:spcBef>
            </a:pPr>
            <a:r>
              <a:rPr lang="en-GB" sz="2000" dirty="0"/>
              <a:t>This is an example of </a:t>
            </a:r>
            <a:r>
              <a:rPr lang="en-GB" sz="2000" b="1" dirty="0"/>
              <a:t>abstraction, </a:t>
            </a:r>
            <a:r>
              <a:rPr lang="en-GB" sz="2000" dirty="0"/>
              <a:t>as the instructions are ‘hidden’ inside the custom block.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2DB258-1ADA-4EDF-A33E-611B14D27B2B}"/>
              </a:ext>
            </a:extLst>
          </p:cNvPr>
          <p:cNvGrpSpPr/>
          <p:nvPr/>
        </p:nvGrpSpPr>
        <p:grpSpPr>
          <a:xfrm>
            <a:off x="6771853" y="632772"/>
            <a:ext cx="4817112" cy="2595235"/>
            <a:chOff x="6189873" y="632772"/>
            <a:chExt cx="4817112" cy="2595235"/>
          </a:xfrm>
        </p:grpSpPr>
        <p:pic>
          <p:nvPicPr>
            <p:cNvPr id="7" name="Picture 8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566267A0-8508-4B5A-A458-A92F6ABB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70744" y="632772"/>
              <a:ext cx="2743200" cy="204555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AD636A0-AA2C-42B5-B817-02872199523C}"/>
                </a:ext>
              </a:extLst>
            </p:cNvPr>
            <p:cNvGrpSpPr/>
            <p:nvPr/>
          </p:nvGrpSpPr>
          <p:grpSpPr>
            <a:xfrm>
              <a:off x="6189873" y="639126"/>
              <a:ext cx="4817112" cy="2588881"/>
              <a:chOff x="5792649" y="791526"/>
              <a:chExt cx="4817112" cy="258888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D5589FC8-1CBE-45CF-945F-FD4D542E0785}"/>
                  </a:ext>
                </a:extLst>
              </p:cNvPr>
              <p:cNvGrpSpPr/>
              <p:nvPr/>
            </p:nvGrpSpPr>
            <p:grpSpPr>
              <a:xfrm>
                <a:off x="5792649" y="791526"/>
                <a:ext cx="2075387" cy="2588881"/>
                <a:chOff x="5792649" y="1052501"/>
                <a:chExt cx="2075387" cy="2588881"/>
              </a:xfrm>
            </p:grpSpPr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1FF530DC-D13A-47F8-9F0C-3E816D80A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30607" y="1344009"/>
                  <a:ext cx="537429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6917B8EF-4779-4D75-A4FC-0F2C2219BA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92649" y="1052501"/>
                  <a:ext cx="1690029" cy="2588881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</p:pic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BEAD2D0-EC3D-4FFC-AD3C-079CED00FA33}"/>
                  </a:ext>
                </a:extLst>
              </p:cNvPr>
              <p:cNvSpPr/>
              <p:nvPr/>
            </p:nvSpPr>
            <p:spPr>
              <a:xfrm>
                <a:off x="6053311" y="974806"/>
                <a:ext cx="827315" cy="2286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3FC32A4-46D6-4F1A-BEB3-944C42F6BC2F}"/>
                  </a:ext>
                </a:extLst>
              </p:cNvPr>
              <p:cNvSpPr/>
              <p:nvPr/>
            </p:nvSpPr>
            <p:spPr>
              <a:xfrm>
                <a:off x="8507260" y="1164770"/>
                <a:ext cx="1134073" cy="337457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34BD8DD-B66F-4E0B-9473-362CBA9C031E}"/>
                  </a:ext>
                </a:extLst>
              </p:cNvPr>
              <p:cNvSpPr/>
              <p:nvPr/>
            </p:nvSpPr>
            <p:spPr>
              <a:xfrm>
                <a:off x="10106310" y="2462689"/>
                <a:ext cx="503451" cy="337459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102705E9-BCAD-4153-BDBB-3453D21E1E91}"/>
              </a:ext>
            </a:extLst>
          </p:cNvPr>
          <p:cNvSpPr/>
          <p:nvPr/>
        </p:nvSpPr>
        <p:spPr>
          <a:xfrm>
            <a:off x="6423899" y="567706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28F1EB37-AA8D-4B07-9D36-60FE8EBD70E2}"/>
              </a:ext>
            </a:extLst>
          </p:cNvPr>
          <p:cNvSpPr/>
          <p:nvPr/>
        </p:nvSpPr>
        <p:spPr>
          <a:xfrm>
            <a:off x="7290349" y="3397869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D2DA165-D291-40B8-B77A-3BFBB901CD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9830" y="3545098"/>
            <a:ext cx="2447303" cy="24861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13BAE3D-A411-422F-BE04-A5FD64804497}"/>
              </a:ext>
            </a:extLst>
          </p:cNvPr>
          <p:cNvSpPr txBox="1"/>
          <p:nvPr/>
        </p:nvSpPr>
        <p:spPr>
          <a:xfrm>
            <a:off x="1033933" y="4675640"/>
            <a:ext cx="5034413" cy="1017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Abstraction: </a:t>
            </a:r>
            <a:r>
              <a:rPr lang="en-GB" sz="2000" dirty="0">
                <a:solidFill>
                  <a:schemeClr val="tx1"/>
                </a:solidFill>
              </a:rPr>
              <a:t>a process of managing complexity by setting to the side irrelevant detail and concentrating on function rather than form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95F97C-07C1-4627-892F-3271B9C19590}"/>
              </a:ext>
            </a:extLst>
          </p:cNvPr>
          <p:cNvSpPr txBox="1"/>
          <p:nvPr/>
        </p:nvSpPr>
        <p:spPr>
          <a:xfrm>
            <a:off x="1033933" y="4675640"/>
            <a:ext cx="5034413" cy="10154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180000" bIns="216000" rtlCol="0">
            <a:spAutoFit/>
          </a:bodyPr>
          <a:lstStyle/>
          <a:p>
            <a:pPr>
              <a:tabLst>
                <a:tab pos="3228975" algn="l"/>
              </a:tabLst>
            </a:pPr>
            <a:r>
              <a:rPr lang="en-GB" sz="2000" dirty="0">
                <a:ea typeface="+mn-lt"/>
                <a:cs typeface="+mn-lt"/>
              </a:rPr>
              <a:t>Do you know what </a:t>
            </a:r>
            <a:r>
              <a:rPr lang="en-GB" sz="2000" b="1" dirty="0">
                <a:ea typeface="+mn-lt"/>
                <a:cs typeface="+mn-lt"/>
              </a:rPr>
              <a:t>abstraction</a:t>
            </a:r>
            <a:r>
              <a:rPr lang="en-GB" sz="2000" dirty="0">
                <a:ea typeface="+mn-lt"/>
                <a:cs typeface="+mn-lt"/>
              </a:rPr>
              <a:t> is?</a:t>
            </a:r>
          </a:p>
          <a:p>
            <a:pPr>
              <a:tabLst>
                <a:tab pos="3228975" algn="l"/>
              </a:tabLst>
            </a:pPr>
            <a:r>
              <a:rPr lang="en-GB" sz="2000" dirty="0"/>
              <a:t>Click on this box to see the definition.</a:t>
            </a:r>
          </a:p>
        </p:txBody>
      </p:sp>
    </p:spTree>
    <p:extLst>
      <p:ext uri="{BB962C8B-B14F-4D97-AF65-F5344CB8AC3E}">
        <p14:creationId xmlns:p14="http://schemas.microsoft.com/office/powerpoint/2010/main" val="42681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1099590" y="907898"/>
            <a:ext cx="3974433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Select the grid background for your Scratch project.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/>
              <a:t>Select ‘Choose a backdrop’.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/>
              <a:t>Scroll to find ‘Xy-grid-30px’ and select it.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/>
              <a:t>This will now appear on the stage. You can clear the screen by using the </a:t>
            </a:r>
            <a:r>
              <a:rPr lang="en-GB" sz="2000" i="1" dirty="0"/>
              <a:t>when green flag clicked </a:t>
            </a:r>
            <a:r>
              <a:rPr lang="en-GB" sz="2000" dirty="0"/>
              <a:t>and </a:t>
            </a:r>
            <a:r>
              <a:rPr lang="en-GB" sz="2000" i="1" dirty="0"/>
              <a:t>erase all </a:t>
            </a:r>
            <a:r>
              <a:rPr lang="en-GB" sz="2000" dirty="0"/>
              <a:t>blocks. </a:t>
            </a:r>
            <a:endParaRPr lang="en-GB" sz="2000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GB" sz="2000" dirty="0"/>
              <a:t>You will change this to a blank background later. Having the grid makes the program easier to create.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724DCA-A99F-4042-830D-A659BDD56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182" y="878693"/>
            <a:ext cx="2850619" cy="232524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6045E9-2868-4383-BDC7-F407BCFC3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365" y="878693"/>
            <a:ext cx="2341624" cy="23252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F955288B-ACB0-4FB1-8281-DB9EDF4EF941}"/>
              </a:ext>
            </a:extLst>
          </p:cNvPr>
          <p:cNvSpPr/>
          <p:nvPr/>
        </p:nvSpPr>
        <p:spPr>
          <a:xfrm>
            <a:off x="5413459" y="697229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62E5D3-0715-4A52-A801-9ED122E6D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193" y="3521005"/>
            <a:ext cx="2676525" cy="2190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C03038-478D-422A-88C1-A81F3607E1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7335" y="3521005"/>
            <a:ext cx="2550170" cy="21907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03955E0-EA60-4EF1-B509-E17FA571EAE5}"/>
              </a:ext>
            </a:extLst>
          </p:cNvPr>
          <p:cNvSpPr/>
          <p:nvPr/>
        </p:nvSpPr>
        <p:spPr>
          <a:xfrm>
            <a:off x="8175189" y="697229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185EBE4-886F-4E4E-805C-9C6ED38D42EE}"/>
              </a:ext>
            </a:extLst>
          </p:cNvPr>
          <p:cNvSpPr/>
          <p:nvPr/>
        </p:nvSpPr>
        <p:spPr>
          <a:xfrm>
            <a:off x="5413459" y="3521005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794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838199" y="878692"/>
            <a:ext cx="4550230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Position your </a:t>
            </a:r>
            <a:r>
              <a:rPr lang="en-GB" sz="2000" b="1" dirty="0"/>
              <a:t>sprite </a:t>
            </a:r>
            <a:r>
              <a:rPr lang="en-GB" sz="2000" dirty="0"/>
              <a:t>towards the bottom-left of the screen before drawing the shape you have programmed.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Use the </a:t>
            </a:r>
            <a:r>
              <a:rPr lang="en-GB" sz="2000" i="1" dirty="0"/>
              <a:t>go to </a:t>
            </a:r>
            <a:r>
              <a:rPr lang="en-GB" sz="2000" dirty="0"/>
              <a:t>block to position the sprite there as part of the program. Do this by:</a:t>
            </a:r>
            <a:endParaRPr lang="en-GB" sz="2000" dirty="0">
              <a:highlight>
                <a:srgbClr val="FFFF00"/>
              </a:highlight>
            </a:endParaRP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GB" sz="2000" dirty="0">
                <a:cs typeface="Calibri"/>
              </a:rPr>
              <a:t>Moving the sprite to the bottom-left of the stage. This will set its coordinates in the </a:t>
            </a:r>
            <a:r>
              <a:rPr lang="en-GB" sz="2000" i="1" dirty="0">
                <a:cs typeface="Calibri"/>
              </a:rPr>
              <a:t>go to x: y: </a:t>
            </a:r>
            <a:r>
              <a:rPr lang="en-GB" sz="2000" dirty="0">
                <a:cs typeface="Calibri"/>
              </a:rPr>
              <a:t>block.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GB" sz="2000" dirty="0">
                <a:cs typeface="Calibri"/>
              </a:rPr>
              <a:t>Connect a </a:t>
            </a:r>
            <a:r>
              <a:rPr lang="en-GB" sz="2000" i="1" dirty="0">
                <a:cs typeface="Calibri"/>
              </a:rPr>
              <a:t>when green flag clicked </a:t>
            </a:r>
            <a:r>
              <a:rPr lang="en-GB" sz="2000" dirty="0">
                <a:cs typeface="Calibri"/>
              </a:rPr>
              <a:t>block, the </a:t>
            </a:r>
            <a:r>
              <a:rPr lang="en-GB" sz="2000" i="1" dirty="0">
                <a:cs typeface="Calibri"/>
              </a:rPr>
              <a:t>go to x: y: </a:t>
            </a:r>
            <a:r>
              <a:rPr lang="en-GB" sz="2000" dirty="0">
                <a:cs typeface="Calibri"/>
              </a:rPr>
              <a:t>block and your pattern block. 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GB" sz="2000" dirty="0">
                <a:cs typeface="Calibri"/>
              </a:rPr>
              <a:t>Try it out by clicking the green flag. 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8A20BD86-164E-461F-9A4A-CF0727F41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763" y="4080162"/>
            <a:ext cx="1778140" cy="12786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35478915-C7A1-46C1-8562-E15603FD30D5}"/>
              </a:ext>
            </a:extLst>
          </p:cNvPr>
          <p:cNvGrpSpPr/>
          <p:nvPr/>
        </p:nvGrpSpPr>
        <p:grpSpPr>
          <a:xfrm>
            <a:off x="5934415" y="659171"/>
            <a:ext cx="4333143" cy="3232423"/>
            <a:chOff x="5934415" y="659171"/>
            <a:chExt cx="4333143" cy="323242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BEA9270-80DD-48A1-B95A-CA5E3E393A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5971" y="659171"/>
              <a:ext cx="4251587" cy="323242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2D56AE5-26BB-466F-B616-14FCB4131872}"/>
                </a:ext>
              </a:extLst>
            </p:cNvPr>
            <p:cNvSpPr/>
            <p:nvPr/>
          </p:nvSpPr>
          <p:spPr>
            <a:xfrm>
              <a:off x="5934415" y="3051152"/>
              <a:ext cx="834763" cy="58782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F4D94D95-ACB6-4455-A3CF-3E91A5E3C7EA}"/>
              </a:ext>
            </a:extLst>
          </p:cNvPr>
          <p:cNvSpPr/>
          <p:nvPr/>
        </p:nvSpPr>
        <p:spPr>
          <a:xfrm>
            <a:off x="5469985" y="697228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CFD0BBF1-01EF-421D-ADB5-B62DBFD714B1}"/>
              </a:ext>
            </a:extLst>
          </p:cNvPr>
          <p:cNvSpPr/>
          <p:nvPr/>
        </p:nvSpPr>
        <p:spPr>
          <a:xfrm>
            <a:off x="5475333" y="3992006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3886C74-702E-4BE1-9E12-C53804CAF885}"/>
              </a:ext>
            </a:extLst>
          </p:cNvPr>
          <p:cNvSpPr/>
          <p:nvPr/>
        </p:nvSpPr>
        <p:spPr>
          <a:xfrm>
            <a:off x="8423670" y="3992006"/>
            <a:ext cx="435412" cy="362928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E84CD97-A29C-44C0-8F25-FF053B927790}"/>
              </a:ext>
            </a:extLst>
          </p:cNvPr>
          <p:cNvGrpSpPr/>
          <p:nvPr/>
        </p:nvGrpSpPr>
        <p:grpSpPr>
          <a:xfrm>
            <a:off x="8859082" y="1686556"/>
            <a:ext cx="2036018" cy="4410075"/>
            <a:chOff x="8859082" y="1686556"/>
            <a:chExt cx="2036018" cy="441007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A707276-858B-40FE-B73C-5272BECD9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90100" y="1686556"/>
              <a:ext cx="1905000" cy="44100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339C017-FCFA-433D-ACD2-D5CD0B811C4C}"/>
                </a:ext>
              </a:extLst>
            </p:cNvPr>
            <p:cNvSpPr/>
            <p:nvPr/>
          </p:nvSpPr>
          <p:spPr>
            <a:xfrm>
              <a:off x="8859082" y="1686556"/>
              <a:ext cx="644147" cy="43615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3209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918461" y="1151452"/>
            <a:ext cx="4948990" cy="4555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discuss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How far would the sprite have to move to create a copy of the shape to the right? Use the grid to help.</a:t>
            </a:r>
          </a:p>
          <a:p>
            <a:pPr>
              <a:spcBef>
                <a:spcPts val="1200"/>
              </a:spcBef>
            </a:pPr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GB" sz="2000" dirty="0"/>
              <a:t>Move the </a:t>
            </a:r>
            <a:r>
              <a:rPr lang="en-GB" sz="2000" i="1" dirty="0"/>
              <a:t>erase all </a:t>
            </a:r>
            <a:r>
              <a:rPr lang="en-GB" sz="2000" dirty="0"/>
              <a:t>block to before the Pattern Block.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GB" sz="2000" dirty="0"/>
              <a:t>Add a </a:t>
            </a:r>
            <a:r>
              <a:rPr lang="en-GB" sz="2000" i="1" dirty="0"/>
              <a:t>change x by 100 </a:t>
            </a:r>
            <a:r>
              <a:rPr lang="en-GB" sz="2000" dirty="0"/>
              <a:t>block, then add another Pattern Block.</a:t>
            </a:r>
            <a:endParaRPr lang="en-GB" sz="2000" b="1" dirty="0">
              <a:solidFill>
                <a:srgbClr val="512373"/>
              </a:solidFill>
            </a:endParaRP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GB" sz="2000" dirty="0"/>
              <a:t>Add a </a:t>
            </a:r>
            <a:r>
              <a:rPr lang="en-GB" sz="2000" i="1" dirty="0"/>
              <a:t>pen up </a:t>
            </a:r>
            <a:r>
              <a:rPr lang="en-GB" sz="2000" dirty="0"/>
              <a:t>block at the end of the ‘define Pattern Block’. This means it won’t draw a line to the new position before it starts drawing the repeat pattern.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2141E3A-6219-4DBE-9B24-2F3921A41E69}"/>
              </a:ext>
            </a:extLst>
          </p:cNvPr>
          <p:cNvGrpSpPr/>
          <p:nvPr/>
        </p:nvGrpSpPr>
        <p:grpSpPr>
          <a:xfrm>
            <a:off x="6023913" y="800099"/>
            <a:ext cx="2147469" cy="2628900"/>
            <a:chOff x="5584129" y="743698"/>
            <a:chExt cx="2147469" cy="26289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C2FFBF8-B56F-417E-8B6A-B9466A430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74223" y="743698"/>
              <a:ext cx="1857375" cy="26289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F1757C3B-EDAD-43C8-BE24-4BECBD0A435F}"/>
                </a:ext>
              </a:extLst>
            </p:cNvPr>
            <p:cNvSpPr/>
            <p:nvPr/>
          </p:nvSpPr>
          <p:spPr>
            <a:xfrm>
              <a:off x="5584129" y="1854780"/>
              <a:ext cx="443553" cy="379368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360180F4-F6DB-4288-8123-1C3F74D6C2CE}"/>
                </a:ext>
              </a:extLst>
            </p:cNvPr>
            <p:cNvSpPr/>
            <p:nvPr/>
          </p:nvSpPr>
          <p:spPr>
            <a:xfrm>
              <a:off x="5584130" y="2676358"/>
              <a:ext cx="443553" cy="379368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6F689D-9478-4CFC-A8F0-5401D215D9F5}"/>
              </a:ext>
            </a:extLst>
          </p:cNvPr>
          <p:cNvGrpSpPr/>
          <p:nvPr/>
        </p:nvGrpSpPr>
        <p:grpSpPr>
          <a:xfrm>
            <a:off x="8157523" y="1700212"/>
            <a:ext cx="3065649" cy="3457575"/>
            <a:chOff x="8364352" y="1689252"/>
            <a:chExt cx="3065649" cy="345757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CAA49CA-96F0-409A-8B86-920028751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7276" y="1689252"/>
              <a:ext cx="2752725" cy="345757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sp>
          <p:nvSpPr>
            <p:cNvPr id="19" name="Flowchart: Connector 18">
              <a:extLst>
                <a:ext uri="{FF2B5EF4-FFF2-40B4-BE49-F238E27FC236}">
                  <a16:creationId xmlns:a16="http://schemas.microsoft.com/office/drawing/2014/main" id="{3436B5A2-7708-4BA3-86D6-C13A01900387}"/>
                </a:ext>
              </a:extLst>
            </p:cNvPr>
            <p:cNvSpPr/>
            <p:nvPr/>
          </p:nvSpPr>
          <p:spPr>
            <a:xfrm>
              <a:off x="8364352" y="4561486"/>
              <a:ext cx="443553" cy="379368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892061" y="1396091"/>
            <a:ext cx="4134854" cy="38882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You can create a repeating sequence of patterns by using another </a:t>
            </a:r>
            <a:r>
              <a:rPr lang="en-GB" sz="2000" i="1" dirty="0"/>
              <a:t>repeat</a:t>
            </a:r>
            <a:r>
              <a:rPr lang="en-GB" sz="2000" dirty="0"/>
              <a:t> block.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Add a </a:t>
            </a:r>
            <a:r>
              <a:rPr lang="en-GB" sz="2000" i="1" dirty="0"/>
              <a:t>move 10 steps </a:t>
            </a:r>
            <a:r>
              <a:rPr lang="en-GB" sz="2000" dirty="0"/>
              <a:t>block after the repeat loop in the ‘define Pattern Block’ code.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Then add another repeat loop around the first repeat loop and the </a:t>
            </a:r>
            <a:r>
              <a:rPr lang="en-GB" sz="2000" i="1" dirty="0"/>
              <a:t>move 10 steps </a:t>
            </a:r>
            <a:r>
              <a:rPr lang="en-GB" sz="2000" dirty="0"/>
              <a:t>block.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This creates a repeating pattern.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A55016-B858-4C12-A1A0-7713032B5844}"/>
              </a:ext>
            </a:extLst>
          </p:cNvPr>
          <p:cNvGrpSpPr/>
          <p:nvPr/>
        </p:nvGrpSpPr>
        <p:grpSpPr>
          <a:xfrm>
            <a:off x="5323074" y="1774372"/>
            <a:ext cx="6030727" cy="3131683"/>
            <a:chOff x="4978131" y="1555381"/>
            <a:chExt cx="6030727" cy="313168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A0433D8-9281-4BD4-B08B-9B7F9490F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8131" y="1555381"/>
              <a:ext cx="6030727" cy="313168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18A1CED-8187-41FD-B663-3F6116D0804F}"/>
                </a:ext>
              </a:extLst>
            </p:cNvPr>
            <p:cNvGrpSpPr/>
            <p:nvPr/>
          </p:nvGrpSpPr>
          <p:grpSpPr>
            <a:xfrm>
              <a:off x="7200751" y="2246356"/>
              <a:ext cx="1934896" cy="1749732"/>
              <a:chOff x="7102778" y="2381383"/>
              <a:chExt cx="1934896" cy="174973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13F08A7-3A5E-4DB0-B00C-518ECE15C4A9}"/>
                  </a:ext>
                </a:extLst>
              </p:cNvPr>
              <p:cNvGrpSpPr/>
              <p:nvPr/>
            </p:nvGrpSpPr>
            <p:grpSpPr>
              <a:xfrm>
                <a:off x="7102778" y="2381383"/>
                <a:ext cx="563297" cy="1749732"/>
                <a:chOff x="7102778" y="2381383"/>
                <a:chExt cx="563297" cy="1749732"/>
              </a:xfrm>
            </p:grpSpPr>
            <p:sp>
              <p:nvSpPr>
                <p:cNvPr id="10" name="Flowchart: Connector 9">
                  <a:extLst>
                    <a:ext uri="{FF2B5EF4-FFF2-40B4-BE49-F238E27FC236}">
                      <a16:creationId xmlns:a16="http://schemas.microsoft.com/office/drawing/2014/main" id="{143D9F90-C365-47B4-B83B-2E93E129B53B}"/>
                    </a:ext>
                  </a:extLst>
                </p:cNvPr>
                <p:cNvSpPr/>
                <p:nvPr/>
              </p:nvSpPr>
              <p:spPr>
                <a:xfrm>
                  <a:off x="7222522" y="3751747"/>
                  <a:ext cx="443553" cy="379368"/>
                </a:xfrm>
                <a:prstGeom prst="flowChartConnector">
                  <a:avLst/>
                </a:prstGeom>
                <a:solidFill>
                  <a:srgbClr val="EBE5F0"/>
                </a:solidFill>
                <a:ln w="38100">
                  <a:solidFill>
                    <a:srgbClr val="51237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1" name="Flowchart: Connector 10">
                  <a:extLst>
                    <a:ext uri="{FF2B5EF4-FFF2-40B4-BE49-F238E27FC236}">
                      <a16:creationId xmlns:a16="http://schemas.microsoft.com/office/drawing/2014/main" id="{F5E361DF-F6B4-4E38-BACC-3693611CF991}"/>
                    </a:ext>
                  </a:extLst>
                </p:cNvPr>
                <p:cNvSpPr/>
                <p:nvPr/>
              </p:nvSpPr>
              <p:spPr>
                <a:xfrm>
                  <a:off x="7102778" y="2381383"/>
                  <a:ext cx="443553" cy="379368"/>
                </a:xfrm>
                <a:prstGeom prst="flowChartConnector">
                  <a:avLst/>
                </a:prstGeom>
                <a:solidFill>
                  <a:srgbClr val="EBE5F0"/>
                </a:solidFill>
                <a:ln w="38100">
                  <a:solidFill>
                    <a:srgbClr val="51237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2" name="Flowchart: Connector 11">
                <a:extLst>
                  <a:ext uri="{FF2B5EF4-FFF2-40B4-BE49-F238E27FC236}">
                    <a16:creationId xmlns:a16="http://schemas.microsoft.com/office/drawing/2014/main" id="{12A12F21-1681-492B-8C8A-3420BD353956}"/>
                  </a:ext>
                </a:extLst>
              </p:cNvPr>
              <p:cNvSpPr/>
              <p:nvPr/>
            </p:nvSpPr>
            <p:spPr>
              <a:xfrm>
                <a:off x="8594121" y="2661544"/>
                <a:ext cx="443553" cy="379368"/>
              </a:xfrm>
              <a:prstGeom prst="flowChartConnector">
                <a:avLst/>
              </a:prstGeom>
              <a:solidFill>
                <a:srgbClr val="EBE5F0"/>
              </a:solidFill>
              <a:ln w="38100">
                <a:solidFill>
                  <a:srgbClr val="51237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573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E2DA7E0-1B9D-415B-AAF7-F4B0794E9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168" y="1322320"/>
            <a:ext cx="2594236" cy="369871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940946" y="1322320"/>
            <a:ext cx="6776078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learn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You can also use a repeat loop, instead of two </a:t>
            </a:r>
            <a:r>
              <a:rPr lang="en-GB" sz="2000" i="1" dirty="0"/>
              <a:t>Pattern Blocks</a:t>
            </a:r>
            <a:r>
              <a:rPr lang="en-GB" sz="2000" dirty="0"/>
              <a:t> in the code. Set the loop to repeat 10 times.</a:t>
            </a:r>
          </a:p>
          <a:p>
            <a:pPr>
              <a:spcBef>
                <a:spcPts val="1200"/>
              </a:spcBef>
            </a:pPr>
            <a:r>
              <a:rPr lang="en-GB" sz="2000" b="1" dirty="0">
                <a:solidFill>
                  <a:srgbClr val="512373"/>
                </a:solidFill>
              </a:rPr>
              <a:t>Let’s discuss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Do you remember using </a:t>
            </a:r>
            <a:r>
              <a:rPr lang="en-GB" sz="2000" b="1" dirty="0"/>
              <a:t>repetition </a:t>
            </a:r>
            <a:r>
              <a:rPr lang="en-GB" sz="2000" dirty="0"/>
              <a:t>in Scratch in the past?</a:t>
            </a:r>
            <a:endParaRPr lang="en-GB" sz="2000" dirty="0">
              <a:highlight>
                <a:srgbClr val="FFFF00"/>
              </a:highlight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2000" dirty="0"/>
              <a:t>What does it mean and how did you use it?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CFD1F5F-1F16-4CBD-9397-C8D33F0C63B2}"/>
              </a:ext>
            </a:extLst>
          </p:cNvPr>
          <p:cNvSpPr/>
          <p:nvPr/>
        </p:nvSpPr>
        <p:spPr>
          <a:xfrm>
            <a:off x="8265124" y="2874975"/>
            <a:ext cx="2594236" cy="214605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362AF7-B59F-4787-B593-D4CA0502717C}"/>
              </a:ext>
            </a:extLst>
          </p:cNvPr>
          <p:cNvSpPr txBox="1"/>
          <p:nvPr/>
        </p:nvSpPr>
        <p:spPr>
          <a:xfrm>
            <a:off x="1567343" y="4003188"/>
            <a:ext cx="5523283" cy="1017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Repetition: </a:t>
            </a:r>
            <a:r>
              <a:rPr lang="en-GB" sz="2000" dirty="0">
                <a:solidFill>
                  <a:schemeClr val="tx1"/>
                </a:solidFill>
              </a:rPr>
              <a:t>programming construct which allows a group of instructions to be repeated a number of times, or until a certain condition is met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53E789-E435-4188-B3B7-2C2004F574A2}"/>
              </a:ext>
            </a:extLst>
          </p:cNvPr>
          <p:cNvSpPr txBox="1"/>
          <p:nvPr/>
        </p:nvSpPr>
        <p:spPr>
          <a:xfrm>
            <a:off x="1567343" y="4003188"/>
            <a:ext cx="5523283" cy="10154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180000" bIns="216000" rtlCol="0">
            <a:spAutoFit/>
          </a:bodyPr>
          <a:lstStyle/>
          <a:p>
            <a:pPr>
              <a:tabLst>
                <a:tab pos="3228975" algn="l"/>
              </a:tabLst>
            </a:pPr>
            <a:r>
              <a:rPr lang="en-GB" sz="2000" dirty="0">
                <a:ea typeface="+mn-lt"/>
                <a:cs typeface="+mn-lt"/>
              </a:rPr>
              <a:t>Do you know what </a:t>
            </a:r>
            <a:r>
              <a:rPr lang="en-GB" sz="2000" b="1" dirty="0">
                <a:ea typeface="+mn-lt"/>
                <a:cs typeface="+mn-lt"/>
              </a:rPr>
              <a:t>repetition</a:t>
            </a:r>
            <a:r>
              <a:rPr lang="en-GB" sz="2000" dirty="0">
                <a:ea typeface="+mn-lt"/>
                <a:cs typeface="+mn-lt"/>
              </a:rPr>
              <a:t> is?</a:t>
            </a:r>
          </a:p>
          <a:p>
            <a:pPr>
              <a:tabLst>
                <a:tab pos="3228975" algn="l"/>
              </a:tabLst>
            </a:pPr>
            <a:r>
              <a:rPr lang="en-GB" sz="2000" dirty="0"/>
              <a:t>Click on this box to see the definition.</a:t>
            </a:r>
          </a:p>
        </p:txBody>
      </p:sp>
    </p:spTree>
    <p:extLst>
      <p:ext uri="{BB962C8B-B14F-4D97-AF65-F5344CB8AC3E}">
        <p14:creationId xmlns:p14="http://schemas.microsoft.com/office/powerpoint/2010/main" val="25850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1035470" y="1125805"/>
            <a:ext cx="4342468" cy="4606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To make the shape repeat and create a symmetrical pattern:</a:t>
            </a:r>
            <a:endParaRPr lang="en-GB" sz="2000" dirty="0">
              <a:cs typeface="Calibri"/>
            </a:endParaRP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>
                <a:cs typeface="Calibri"/>
              </a:rPr>
              <a:t>Add a </a:t>
            </a:r>
            <a:r>
              <a:rPr lang="en-GB" sz="2000" i="1" dirty="0">
                <a:cs typeface="Calibri"/>
              </a:rPr>
              <a:t>repeat until </a:t>
            </a:r>
            <a:r>
              <a:rPr lang="en-GB" sz="2000" dirty="0">
                <a:cs typeface="Calibri"/>
              </a:rPr>
              <a:t>loop around the other</a:t>
            </a:r>
            <a:r>
              <a:rPr lang="en-GB" sz="2000" i="1" dirty="0">
                <a:cs typeface="Calibri"/>
              </a:rPr>
              <a:t> repeat </a:t>
            </a:r>
            <a:r>
              <a:rPr lang="en-GB" sz="2000" dirty="0">
                <a:cs typeface="Calibri"/>
              </a:rPr>
              <a:t>block.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>
                <a:cs typeface="Calibri"/>
              </a:rPr>
              <a:t>Add a &gt; block (</a:t>
            </a:r>
            <a:r>
              <a:rPr lang="en-GB" sz="2000" i="1" dirty="0">
                <a:cs typeface="Calibri"/>
              </a:rPr>
              <a:t>Operators</a:t>
            </a:r>
            <a:r>
              <a:rPr lang="en-GB" sz="2000" dirty="0">
                <a:cs typeface="Calibri"/>
              </a:rPr>
              <a:t>). Insert an </a:t>
            </a:r>
            <a:r>
              <a:rPr lang="en-GB" sz="2000" i="1" dirty="0">
                <a:cs typeface="Calibri"/>
              </a:rPr>
              <a:t>x position </a:t>
            </a:r>
            <a:r>
              <a:rPr lang="en-GB" sz="2000" dirty="0">
                <a:cs typeface="Calibri"/>
              </a:rPr>
              <a:t>block and set the coordinate to 200.  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>
                <a:cs typeface="Calibri"/>
              </a:rPr>
              <a:t>Move the </a:t>
            </a:r>
            <a:r>
              <a:rPr lang="en-GB" sz="2000" i="1" dirty="0">
                <a:cs typeface="Calibri"/>
              </a:rPr>
              <a:t>change x by 100 block </a:t>
            </a:r>
            <a:r>
              <a:rPr lang="en-GB" sz="2000" dirty="0">
                <a:cs typeface="Calibri"/>
              </a:rPr>
              <a:t>under the repeat loop and add a </a:t>
            </a:r>
            <a:r>
              <a:rPr lang="en-GB" sz="2000" i="1" dirty="0">
                <a:cs typeface="Calibri"/>
              </a:rPr>
              <a:t>move 20 steps</a:t>
            </a:r>
            <a:r>
              <a:rPr lang="en-GB" sz="2000" dirty="0">
                <a:cs typeface="Calibri"/>
              </a:rPr>
              <a:t> block.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The shape should repeat and create a vertical symmetrical pattern</a:t>
            </a:r>
            <a:r>
              <a:rPr lang="en-GB" sz="2000" dirty="0">
                <a:cs typeface="Calibri"/>
              </a:rPr>
              <a:t>. 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5BAF875A-14E4-4088-9F53-7F577B984787}"/>
              </a:ext>
            </a:extLst>
          </p:cNvPr>
          <p:cNvSpPr/>
          <p:nvPr/>
        </p:nvSpPr>
        <p:spPr>
          <a:xfrm>
            <a:off x="5683554" y="4610399"/>
            <a:ext cx="418027" cy="364522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0984659-B69D-411D-B44E-86A17CC73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513" y="4792660"/>
            <a:ext cx="5229225" cy="1352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379B6FE4-ED55-4E30-B3F7-70279044CD05}"/>
              </a:ext>
            </a:extLst>
          </p:cNvPr>
          <p:cNvGrpSpPr/>
          <p:nvPr/>
        </p:nvGrpSpPr>
        <p:grpSpPr>
          <a:xfrm>
            <a:off x="6027820" y="792611"/>
            <a:ext cx="4678669" cy="3558144"/>
            <a:chOff x="5598694" y="664274"/>
            <a:chExt cx="4678669" cy="3558144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D867337-1F3E-45EA-A692-2A66DFE73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8694" y="664274"/>
              <a:ext cx="2960914" cy="355814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17079FA-AD4A-4824-9CDE-73EA05279C4F}"/>
                </a:ext>
              </a:extLst>
            </p:cNvPr>
            <p:cNvGrpSpPr/>
            <p:nvPr/>
          </p:nvGrpSpPr>
          <p:grpSpPr>
            <a:xfrm>
              <a:off x="8791463" y="1626939"/>
              <a:ext cx="1485900" cy="1133475"/>
              <a:chOff x="9313977" y="1865722"/>
              <a:chExt cx="1485900" cy="1133475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896A30C1-8578-448C-9B90-BFC8B606AA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3977" y="1865722"/>
                <a:ext cx="1485900" cy="1133475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pic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E32AF43A-0EAC-4146-AE32-9073971379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42714" y="2231571"/>
                <a:ext cx="0" cy="29391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8292D11-8F8E-434C-A1C2-9D42C5032E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26829" y="2095995"/>
              <a:ext cx="964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B3DA6E3B-B2C8-40FA-88BC-BBEB04C44218}"/>
              </a:ext>
            </a:extLst>
          </p:cNvPr>
          <p:cNvSpPr/>
          <p:nvPr/>
        </p:nvSpPr>
        <p:spPr>
          <a:xfrm>
            <a:off x="5683553" y="2037857"/>
            <a:ext cx="418027" cy="364522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6284D456-4D44-4DEB-A23D-02572908ED2E}"/>
              </a:ext>
            </a:extLst>
          </p:cNvPr>
          <p:cNvSpPr/>
          <p:nvPr/>
        </p:nvSpPr>
        <p:spPr>
          <a:xfrm>
            <a:off x="7954413" y="2270392"/>
            <a:ext cx="418027" cy="364522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B6EC0817-EDDB-4BD4-AACA-1076C1F20B95}"/>
              </a:ext>
            </a:extLst>
          </p:cNvPr>
          <p:cNvSpPr/>
          <p:nvPr/>
        </p:nvSpPr>
        <p:spPr>
          <a:xfrm>
            <a:off x="7299263" y="3476184"/>
            <a:ext cx="418027" cy="364522"/>
          </a:xfrm>
          <a:prstGeom prst="flowChartConnector">
            <a:avLst/>
          </a:prstGeom>
          <a:solidFill>
            <a:srgbClr val="EBE5F0"/>
          </a:solidFill>
          <a:ln w="38100">
            <a:solidFill>
              <a:srgbClr val="512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984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1E73B-14F9-5D4B-8249-842E9B463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B0506-00BF-4013-8FF3-FFDC7F6047C0}"/>
              </a:ext>
            </a:extLst>
          </p:cNvPr>
          <p:cNvSpPr txBox="1"/>
          <p:nvPr/>
        </p:nvSpPr>
        <p:spPr>
          <a:xfrm>
            <a:off x="733157" y="880156"/>
            <a:ext cx="4310996" cy="48115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solidFill>
                  <a:srgbClr val="512373"/>
                </a:solidFill>
              </a:rPr>
              <a:t>Let’s do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You can put similar instructions inside another repeat loop to change the </a:t>
            </a:r>
            <a:r>
              <a:rPr lang="en-GB" sz="2000" i="1" dirty="0"/>
              <a:t>y</a:t>
            </a:r>
            <a:r>
              <a:rPr lang="en-GB" sz="2000" b="1" dirty="0"/>
              <a:t> </a:t>
            </a:r>
            <a:r>
              <a:rPr lang="en-GB" sz="2000" dirty="0"/>
              <a:t>co-ordinate, so the pattern creates columns as well as rows. 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Add a </a:t>
            </a:r>
            <a:r>
              <a:rPr lang="en-GB" sz="2000" i="1" dirty="0"/>
              <a:t>repeat until y position &gt; 150 </a:t>
            </a:r>
            <a:r>
              <a:rPr lang="en-GB" sz="2000" dirty="0"/>
              <a:t>block around the </a:t>
            </a:r>
            <a:r>
              <a:rPr lang="en-GB" sz="2000" i="1" dirty="0"/>
              <a:t>repeat until x position &gt; 200</a:t>
            </a:r>
            <a:r>
              <a:rPr lang="en-GB" sz="2000" dirty="0"/>
              <a:t> repeat loop.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Add two motion blocks: </a:t>
            </a:r>
            <a:r>
              <a:rPr lang="en-GB" sz="2000" i="1" dirty="0"/>
              <a:t>set x to -200</a:t>
            </a:r>
            <a:r>
              <a:rPr lang="en-GB" sz="2000" dirty="0"/>
              <a:t> to take the sprite back to its </a:t>
            </a:r>
            <a:r>
              <a:rPr lang="en-GB" sz="2000" i="1" dirty="0"/>
              <a:t>x</a:t>
            </a:r>
            <a:r>
              <a:rPr lang="en-GB" sz="2000" dirty="0"/>
              <a:t> starting position, and </a:t>
            </a:r>
            <a:r>
              <a:rPr lang="en-GB" sz="2000" i="1" dirty="0"/>
              <a:t>change y by 100 </a:t>
            </a:r>
            <a:r>
              <a:rPr lang="en-GB" sz="2000" dirty="0"/>
              <a:t>to start it higher up the </a:t>
            </a:r>
            <a:r>
              <a:rPr lang="en-GB" sz="2000" i="1" dirty="0"/>
              <a:t>y</a:t>
            </a:r>
            <a:r>
              <a:rPr lang="en-GB" sz="2000" dirty="0"/>
              <a:t> axis.</a:t>
            </a:r>
          </a:p>
          <a:p>
            <a:pPr marL="457200" indent="-457200">
              <a:spcBef>
                <a:spcPts val="800"/>
              </a:spcBef>
              <a:buAutoNum type="arabicPeriod"/>
            </a:pPr>
            <a:r>
              <a:rPr lang="en-GB" sz="2000" dirty="0"/>
              <a:t>Your pattern should </a:t>
            </a:r>
            <a:r>
              <a:rPr lang="en-GB" sz="2000"/>
              <a:t>now have columns </a:t>
            </a:r>
            <a:r>
              <a:rPr lang="en-GB" sz="2000" dirty="0"/>
              <a:t>as well </a:t>
            </a:r>
            <a:r>
              <a:rPr lang="en-GB" sz="2000"/>
              <a:t>as rows. </a:t>
            </a:r>
            <a:endParaRPr lang="en-GB" sz="20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7F94F1-3B34-477D-AEC7-3127EF60EE8D}"/>
              </a:ext>
            </a:extLst>
          </p:cNvPr>
          <p:cNvGrpSpPr/>
          <p:nvPr/>
        </p:nvGrpSpPr>
        <p:grpSpPr>
          <a:xfrm>
            <a:off x="5251575" y="746679"/>
            <a:ext cx="6356572" cy="5098581"/>
            <a:chOff x="5093115" y="768667"/>
            <a:chExt cx="6402200" cy="5154247"/>
          </a:xfrm>
        </p:grpSpPr>
        <p:sp>
          <p:nvSpPr>
            <p:cNvPr id="14" name="Flowchart: Connector 13">
              <a:extLst>
                <a:ext uri="{FF2B5EF4-FFF2-40B4-BE49-F238E27FC236}">
                  <a16:creationId xmlns:a16="http://schemas.microsoft.com/office/drawing/2014/main" id="{9749A3C6-B26F-4084-8FC8-71D88E103F18}"/>
                </a:ext>
              </a:extLst>
            </p:cNvPr>
            <p:cNvSpPr/>
            <p:nvPr/>
          </p:nvSpPr>
          <p:spPr>
            <a:xfrm>
              <a:off x="8093888" y="2870575"/>
              <a:ext cx="418027" cy="364522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12F9A1D-AA55-4189-B7CA-180B184D9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09857" y="3429000"/>
              <a:ext cx="3385458" cy="249391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F16F6FB-197A-4B57-9368-D3EC0F8D3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3115" y="768667"/>
              <a:ext cx="2924175" cy="51339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E21C63E8-6985-471F-A01E-AD4C7C547160}"/>
                </a:ext>
              </a:extLst>
            </p:cNvPr>
            <p:cNvSpPr/>
            <p:nvPr/>
          </p:nvSpPr>
          <p:spPr>
            <a:xfrm>
              <a:off x="7435375" y="1885814"/>
              <a:ext cx="418027" cy="364522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536BEE1C-6719-44CC-8296-2BD8F0B7F585}"/>
                </a:ext>
              </a:extLst>
            </p:cNvPr>
            <p:cNvSpPr/>
            <p:nvPr/>
          </p:nvSpPr>
          <p:spPr>
            <a:xfrm>
              <a:off x="6555203" y="4812003"/>
              <a:ext cx="418027" cy="364522"/>
            </a:xfrm>
            <a:prstGeom prst="flowChartConnector">
              <a:avLst/>
            </a:prstGeom>
            <a:solidFill>
              <a:srgbClr val="EBE5F0"/>
            </a:solidFill>
            <a:ln w="38100">
              <a:solidFill>
                <a:srgbClr val="512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14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15850</TotalTime>
  <Words>806</Words>
  <Application>Microsoft Office PowerPoint</Application>
  <PresentationFormat>Widescreen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White</dc:creator>
  <cp:lastModifiedBy>Dominique Thomas</cp:lastModifiedBy>
  <cp:revision>616</cp:revision>
  <dcterms:created xsi:type="dcterms:W3CDTF">2018-09-25T11:16:15Z</dcterms:created>
  <dcterms:modified xsi:type="dcterms:W3CDTF">2021-06-09T13:50:26Z</dcterms:modified>
</cp:coreProperties>
</file>