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35" r:id="rId3"/>
    <p:sldId id="336" r:id="rId4"/>
    <p:sldId id="341" r:id="rId5"/>
    <p:sldId id="344" r:id="rId6"/>
    <p:sldId id="342" r:id="rId7"/>
    <p:sldId id="340" r:id="rId8"/>
    <p:sldId id="3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Coe" initials="AC" lastIdx="2" clrIdx="0">
    <p:extLst>
      <p:ext uri="{19B8F6BF-5375-455C-9EA6-DF929625EA0E}">
        <p15:presenceInfo xmlns:p15="http://schemas.microsoft.com/office/powerpoint/2012/main" userId="S-1-5-21-3443660711-4076762891-3855977816-30517" providerId="AD"/>
      </p:ext>
    </p:extLst>
  </p:cmAuthor>
  <p:cmAuthor id="2" name="Amanda Jackson" initials="AJ" lastIdx="6" clrIdx="1">
    <p:extLst>
      <p:ext uri="{19B8F6BF-5375-455C-9EA6-DF929625EA0E}">
        <p15:presenceInfo xmlns:p15="http://schemas.microsoft.com/office/powerpoint/2012/main" userId="ce1e01163e06ba6e" providerId="Windows Live"/>
      </p:ext>
    </p:extLst>
  </p:cmAuthor>
  <p:cmAuthor id="3" name="Laura White" initials="LW" lastIdx="31" clrIdx="2">
    <p:extLst>
      <p:ext uri="{19B8F6BF-5375-455C-9EA6-DF929625EA0E}">
        <p15:presenceInfo xmlns:p15="http://schemas.microsoft.com/office/powerpoint/2012/main" userId="f4206ef4509a177f" providerId="Windows Live"/>
      </p:ext>
    </p:extLst>
  </p:cmAuthor>
  <p:cmAuthor id="4" name="Jane Tyler" initials="JT" lastIdx="6" clrIdx="3">
    <p:extLst>
      <p:ext uri="{19B8F6BF-5375-455C-9EA6-DF929625EA0E}">
        <p15:presenceInfo xmlns:p15="http://schemas.microsoft.com/office/powerpoint/2012/main" userId="S::Jane.Tyler@risingstars-uk.com::e0f0ba26-762d-405f-9578-e1c206f2095b" providerId="AD"/>
      </p:ext>
    </p:extLst>
  </p:cmAuthor>
  <p:cmAuthor id="5" name="Mark Harris" initials="MH" lastIdx="1" clrIdx="4">
    <p:extLst>
      <p:ext uri="{19B8F6BF-5375-455C-9EA6-DF929625EA0E}">
        <p15:presenceInfo xmlns:p15="http://schemas.microsoft.com/office/powerpoint/2012/main" userId="S::Mark.Harris@Risingstars-uk.com::f0f8f2da-5df8-43d0-9788-e19efce19b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E8FFF9"/>
    <a:srgbClr val="CDFFF9"/>
    <a:srgbClr val="FFFFFF"/>
    <a:srgbClr val="FF99FF"/>
    <a:srgbClr val="EBE5F0"/>
    <a:srgbClr val="FF00FF"/>
    <a:srgbClr val="512373"/>
    <a:srgbClr val="DF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BD0D3-437D-427E-8DFE-A6B7A295DD8B}" v="1430" dt="2020-09-20T15:39:15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3750" autoAdjust="0"/>
  </p:normalViewPr>
  <p:slideViewPr>
    <p:cSldViewPr snapToGrid="0">
      <p:cViewPr varScale="1">
        <p:scale>
          <a:sx n="69" d="100"/>
          <a:sy n="69" d="100"/>
        </p:scale>
        <p:origin x="672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Tyler" userId="e0f0ba26-762d-405f-9578-e1c206f2095b" providerId="ADAL" clId="{AE2BD0D3-437D-427E-8DFE-A6B7A295DD8B}"/>
    <pc:docChg chg="modSld">
      <pc:chgData name="Jane Tyler" userId="e0f0ba26-762d-405f-9578-e1c206f2095b" providerId="ADAL" clId="{AE2BD0D3-437D-427E-8DFE-A6B7A295DD8B}" dt="2020-09-24T16:31:56.988" v="14" actId="20577"/>
      <pc:docMkLst>
        <pc:docMk/>
      </pc:docMkLst>
      <pc:sldChg chg="modSp mod">
        <pc:chgData name="Jane Tyler" userId="e0f0ba26-762d-405f-9578-e1c206f2095b" providerId="ADAL" clId="{AE2BD0D3-437D-427E-8DFE-A6B7A295DD8B}" dt="2020-09-24T16:31:56.988" v="14" actId="20577"/>
        <pc:sldMkLst>
          <pc:docMk/>
          <pc:sldMk cId="865148910" sldId="342"/>
        </pc:sldMkLst>
        <pc:spChg chg="mod">
          <ac:chgData name="Jane Tyler" userId="e0f0ba26-762d-405f-9578-e1c206f2095b" providerId="ADAL" clId="{AE2BD0D3-437D-427E-8DFE-A6B7A295DD8B}" dt="2020-09-24T16:31:56.988" v="14" actId="20577"/>
          <ac:spMkLst>
            <pc:docMk/>
            <pc:sldMk cId="865148910" sldId="342"/>
            <ac:spMk id="4" creationId="{952B0506-00BF-4013-8FF3-FFDC7F6047C0}"/>
          </ac:spMkLst>
        </pc:spChg>
      </pc:sldChg>
      <pc:sldChg chg="modSp mod">
        <pc:chgData name="Jane Tyler" userId="e0f0ba26-762d-405f-9578-e1c206f2095b" providerId="ADAL" clId="{AE2BD0D3-437D-427E-8DFE-A6B7A295DD8B}" dt="2020-09-24T16:30:48.162" v="13" actId="20577"/>
        <pc:sldMkLst>
          <pc:docMk/>
          <pc:sldMk cId="343268442" sldId="344"/>
        </pc:sldMkLst>
        <pc:spChg chg="mod">
          <ac:chgData name="Jane Tyler" userId="e0f0ba26-762d-405f-9578-e1c206f2095b" providerId="ADAL" clId="{AE2BD0D3-437D-427E-8DFE-A6B7A295DD8B}" dt="2020-09-24T16:30:48.162" v="13" actId="20577"/>
          <ac:spMkLst>
            <pc:docMk/>
            <pc:sldMk cId="343268442" sldId="344"/>
            <ac:spMk id="4" creationId="{952B0506-00BF-4013-8FF3-FFDC7F6047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9E5D-97DA-6E4F-B87C-CF2E8D237263}" type="datetime1">
              <a:rPr lang="en-GB" smtClean="0"/>
              <a:t>09/06/2021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2E19-35AC-9F4D-ABD5-6666FED9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D03-5CA3-2348-A7E4-EFFF42EA6170}" type="datetime1">
              <a:rPr lang="en-GB" smtClean="0"/>
              <a:t>09/06/2021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3725-F852-974E-91A9-1CB0B86E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 pupils here of the work they did in Unit 4.1: We are software developers.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6D8-C5C6-4A13-AE29-B80A737E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7F761-3BA8-4D5F-8574-AD3342FC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D30B-4D65-4F60-8AA4-9EBEF650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8F1A-CA62-4B05-8EB4-34E157C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E7CB-932B-43E7-8119-6661E00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E919-D58D-4D14-81FB-FF0284A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9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272E-7FC7-4170-B3B3-BC0FA62F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1664B-CC2F-4DAC-AFB1-9D47467B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11D3-89B4-4C19-A37D-BF590B75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F0ACA92-0907-46DA-977E-99E98A9D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94570"/>
            <a:ext cx="476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</p:spTree>
    <p:extLst>
      <p:ext uri="{BB962C8B-B14F-4D97-AF65-F5344CB8AC3E}">
        <p14:creationId xmlns:p14="http://schemas.microsoft.com/office/powerpoint/2010/main" val="9390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9AC-D988-48E0-BFEA-5069CF8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2E2-0242-486C-A3B1-19E5A83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DA8E-1BED-4DA9-9092-C4AB5A1F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0EC-2876-49D6-9F45-860541D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846D-0D35-42FF-8C33-99A247BB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BCDE-B47E-4B5F-AA35-AF9337A0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B2BF-B115-45C2-93E4-A02263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96-0EB9-4F17-971C-F602C5E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BD44-F070-4D77-BFF0-14EDDAFB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9131B-200E-44A7-91E7-ED74F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D3E3-7AB9-4A43-AC25-AC177CC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693C-9773-47CE-BB68-55F7E6C4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16C8-ACC9-42DA-9020-939A64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CF80-3EA7-457C-A769-7B50943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27B1E-1E64-4C27-AC7B-B7DBAF83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C7F4-2B98-47A1-82DB-E15F5CFF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25D7-C0E5-4D90-962B-4EB5E72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2A0F-16E9-4DA1-A30A-83BA047A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DB956D-769B-4D91-8F8A-25D46F660D28}"/>
              </a:ext>
            </a:extLst>
          </p:cNvPr>
          <p:cNvSpPr txBox="1">
            <a:spLocks/>
          </p:cNvSpPr>
          <p:nvPr userDrawn="1"/>
        </p:nvSpPr>
        <p:spPr>
          <a:xfrm>
            <a:off x="274320" y="640466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Rising Stars 2020 © Hodder &amp; Stoughton Limited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161D1-FF32-EB41-9AC0-A81A3BD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732D-C435-415E-A4C7-4681F7D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F0B1-6DA0-441C-A8EB-78C5F38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A050C-BECA-4C02-94C9-0DF7A8C1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C08E2-25BD-4999-9782-FD630D1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1E3E-5B98-4ED6-B0AF-3674B91A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00043-F8CA-4ED1-AA43-DEBAEB22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5E038-4CD4-4867-AA06-CDE99B77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2B52-C507-4F02-952C-5841E803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6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2C3AF-B2FE-4602-BB8F-FFAC3A6D4E3A}"/>
              </a:ext>
            </a:extLst>
          </p:cNvPr>
          <p:cNvSpPr/>
          <p:nvPr userDrawn="1"/>
        </p:nvSpPr>
        <p:spPr>
          <a:xfrm>
            <a:off x="0" y="6261214"/>
            <a:ext cx="12192000" cy="64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36DFA-BB0F-4130-9E33-94164089E299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45995934-E12E-4E2C-8212-17D3044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FFE872-16C5-4C9D-B8DC-091AF9FC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E7D3A-E8D6-4203-94C3-6EF571831504}"/>
              </a:ext>
            </a:extLst>
          </p:cNvPr>
          <p:cNvSpPr/>
          <p:nvPr userDrawn="1"/>
        </p:nvSpPr>
        <p:spPr>
          <a:xfrm>
            <a:off x="0" y="1675"/>
            <a:ext cx="12192000" cy="53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DD14C-A770-478A-AE53-C4AD6718307E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F928B9C-CAE1-46DE-9F7E-E7293751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498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1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73A7C35-3BAF-4A03-A28C-FDF4CC43ADC1}"/>
              </a:ext>
            </a:extLst>
          </p:cNvPr>
          <p:cNvSpPr/>
          <p:nvPr userDrawn="1"/>
        </p:nvSpPr>
        <p:spPr>
          <a:xfrm>
            <a:off x="11633200" y="67468"/>
            <a:ext cx="508000" cy="5318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D8B0F9-BA41-7847-8204-5AFBD99AC58F}" type="slidenum">
              <a:rPr lang="en-US" sz="1200" b="1" smtClean="0">
                <a:solidFill>
                  <a:schemeClr val="tx1"/>
                </a:solidFill>
              </a:rPr>
              <a:pPr/>
              <a:t>‹#›</a:t>
            </a:fld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FDF50-865A-4F71-B6C2-3EFC5C36B6AF}"/>
              </a:ext>
            </a:extLst>
          </p:cNvPr>
          <p:cNvSpPr txBox="1"/>
          <p:nvPr userDrawn="1"/>
        </p:nvSpPr>
        <p:spPr>
          <a:xfrm>
            <a:off x="480060" y="98305"/>
            <a:ext cx="177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Unit 4.5 Session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6A884-7334-47A6-8091-ADBCDF3D7E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3319" y="6297522"/>
            <a:ext cx="1399079" cy="4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638649"/>
            <a:ext cx="3904236" cy="278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review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What do you remember about using Scratch?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In particular, what do you remember about the </a:t>
            </a:r>
            <a:r>
              <a:rPr lang="en-GB" sz="2000" i="1" dirty="0"/>
              <a:t>Motion</a:t>
            </a:r>
            <a:r>
              <a:rPr lang="en-GB" sz="2000" dirty="0"/>
              <a:t> and </a:t>
            </a:r>
            <a:r>
              <a:rPr lang="en-GB" sz="2000" i="1" dirty="0"/>
              <a:t>Control </a:t>
            </a:r>
            <a:r>
              <a:rPr lang="en-GB" sz="2000" dirty="0"/>
              <a:t>palettes?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Take some time to review how to use Scratch.</a:t>
            </a:r>
          </a:p>
        </p:txBody>
      </p:sp>
      <p:pic>
        <p:nvPicPr>
          <p:cNvPr id="3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714F4E-23DD-465F-BAFF-556ABFFDF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952" y="630902"/>
            <a:ext cx="5678191" cy="28004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BEA28-9031-4955-8BAC-45B6CEEC7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953" y="3597697"/>
            <a:ext cx="5678191" cy="242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4794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878692"/>
            <a:ext cx="394083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will need the pen extension blocks in Scratch to draw your pattern.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Click the ‘Add extensions’ button.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Choose the pen extension.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Experiment with the pen tools such as </a:t>
            </a:r>
            <a:r>
              <a:rPr lang="en-GB" sz="2000" i="1" dirty="0"/>
              <a:t>erase all</a:t>
            </a:r>
            <a:r>
              <a:rPr lang="en-GB" sz="2000" dirty="0"/>
              <a:t>, </a:t>
            </a:r>
            <a:r>
              <a:rPr lang="en-GB" sz="2000" i="1" dirty="0"/>
              <a:t>pen up </a:t>
            </a:r>
            <a:r>
              <a:rPr lang="en-GB" sz="2000" dirty="0"/>
              <a:t>and </a:t>
            </a:r>
            <a:r>
              <a:rPr lang="en-GB" sz="2000" i="1" dirty="0"/>
              <a:t>pen down</a:t>
            </a:r>
            <a:r>
              <a:rPr lang="en-GB" sz="2000" dirty="0"/>
              <a:t>. These will be useful when creating art.</a:t>
            </a:r>
            <a:endParaRPr lang="en-GB" sz="2000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10E8351-81A0-46F4-8B3B-78A19F69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53" y="1034182"/>
            <a:ext cx="969573" cy="8358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0C2084-D0C5-46EC-AFE7-DE89DF80F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80" y="2176397"/>
            <a:ext cx="1668767" cy="3893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61147CD-27E4-4879-9048-9DEBFFD4770A}"/>
              </a:ext>
            </a:extLst>
          </p:cNvPr>
          <p:cNvSpPr/>
          <p:nvPr/>
        </p:nvSpPr>
        <p:spPr>
          <a:xfrm>
            <a:off x="5023823" y="949014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CDB7CBB-D77B-4D2A-BFEF-01476EAA5E72}"/>
              </a:ext>
            </a:extLst>
          </p:cNvPr>
          <p:cNvSpPr/>
          <p:nvPr/>
        </p:nvSpPr>
        <p:spPr>
          <a:xfrm>
            <a:off x="7113159" y="949014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93B284-5E10-4168-A78D-E746727FC0B8}"/>
              </a:ext>
            </a:extLst>
          </p:cNvPr>
          <p:cNvGrpSpPr/>
          <p:nvPr/>
        </p:nvGrpSpPr>
        <p:grpSpPr>
          <a:xfrm>
            <a:off x="7623437" y="994908"/>
            <a:ext cx="3378848" cy="2016125"/>
            <a:chOff x="7623437" y="994908"/>
            <a:chExt cx="3378848" cy="2016125"/>
          </a:xfrm>
        </p:grpSpPr>
        <p:pic>
          <p:nvPicPr>
            <p:cNvPr id="5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430422A-CB34-4C66-AFD5-F155CEC90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437" y="994908"/>
              <a:ext cx="3378848" cy="201612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1E8C96-D072-4F1D-96CE-E61911D25B1C}"/>
                </a:ext>
              </a:extLst>
            </p:cNvPr>
            <p:cNvSpPr/>
            <p:nvPr/>
          </p:nvSpPr>
          <p:spPr>
            <a:xfrm>
              <a:off x="8335457" y="1034182"/>
              <a:ext cx="1178657" cy="96878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5DF5312-6B04-4569-B4DD-71C5EF7370C3}"/>
              </a:ext>
            </a:extLst>
          </p:cNvPr>
          <p:cNvSpPr/>
          <p:nvPr/>
        </p:nvSpPr>
        <p:spPr>
          <a:xfrm>
            <a:off x="5023823" y="2089311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20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05959" y="619832"/>
            <a:ext cx="5565320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Before starting, you may wish to replace the cat</a:t>
            </a:r>
            <a:r>
              <a:rPr lang="en-GB" sz="2000" b="1" dirty="0"/>
              <a:t> sprite </a:t>
            </a:r>
            <a:r>
              <a:rPr lang="en-GB" sz="2000" dirty="0"/>
              <a:t>with a</a:t>
            </a:r>
            <a:r>
              <a:rPr lang="en-GB" sz="2000" b="1" dirty="0"/>
              <a:t> turtle</a:t>
            </a:r>
            <a:r>
              <a:rPr lang="en-GB" sz="2000" dirty="0"/>
              <a:t>. This represents a turtle small floor robot which that draws by moving forward and turning, under the control of a program. You will need to find and save an image of a turtle (checking its terms of use) as the Sprite library doesn’t include one. Alternatively, you could draw a turtle in Scratch.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Delete the cat sprite.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Select  ‘Upload Sprite’.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Choose the file to upload.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Shrink the sprite by reducing its size, for example to 10%.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3CDD4D-AFA9-46BB-938F-890B9B31F032}"/>
              </a:ext>
            </a:extLst>
          </p:cNvPr>
          <p:cNvGrpSpPr/>
          <p:nvPr/>
        </p:nvGrpSpPr>
        <p:grpSpPr>
          <a:xfrm>
            <a:off x="6835474" y="847959"/>
            <a:ext cx="2181225" cy="1819275"/>
            <a:chOff x="5489754" y="952243"/>
            <a:chExt cx="2181225" cy="18192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A4D7EF-E146-4A17-8BF3-9647D3E8A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9754" y="952243"/>
              <a:ext cx="2181225" cy="1819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8AD932-ACCF-4D79-AC99-B5AE0C5F5FE8}"/>
                </a:ext>
              </a:extLst>
            </p:cNvPr>
            <p:cNvSpPr/>
            <p:nvPr/>
          </p:nvSpPr>
          <p:spPr>
            <a:xfrm>
              <a:off x="5693981" y="2172037"/>
              <a:ext cx="1273629" cy="33745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C1FE5E-1304-462F-B1C6-8409431DC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798" y="844264"/>
            <a:ext cx="2211587" cy="182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13D6A5B-2D15-4003-8940-685CE11036E9}"/>
              </a:ext>
            </a:extLst>
          </p:cNvPr>
          <p:cNvSpPr/>
          <p:nvPr/>
        </p:nvSpPr>
        <p:spPr>
          <a:xfrm>
            <a:off x="9191798" y="847650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4" name="Picture 8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316EFCA2-1C9C-4F02-AFD5-C32044B15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86" y="2899087"/>
            <a:ext cx="2181224" cy="14602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F19FEEF-8CEB-41B0-82A0-9DB83BC019C6}"/>
              </a:ext>
            </a:extLst>
          </p:cNvPr>
          <p:cNvSpPr/>
          <p:nvPr/>
        </p:nvSpPr>
        <p:spPr>
          <a:xfrm>
            <a:off x="7536991" y="2899087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B0F41BA-D189-4D9F-BA32-3EA82C9876A9}"/>
              </a:ext>
            </a:extLst>
          </p:cNvPr>
          <p:cNvSpPr/>
          <p:nvPr/>
        </p:nvSpPr>
        <p:spPr>
          <a:xfrm>
            <a:off x="6516837" y="434229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0D6DF7-ABC4-4B1B-8CE1-CBC1AA3627AF}"/>
              </a:ext>
            </a:extLst>
          </p:cNvPr>
          <p:cNvGrpSpPr/>
          <p:nvPr/>
        </p:nvGrpSpPr>
        <p:grpSpPr>
          <a:xfrm>
            <a:off x="6497752" y="4785786"/>
            <a:ext cx="4941971" cy="1224255"/>
            <a:chOff x="7518912" y="3887054"/>
            <a:chExt cx="3935916" cy="97502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91E8E5-B7BE-4675-AC4B-8A4AFF8A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8912" y="3887054"/>
              <a:ext cx="3935916" cy="96258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B1DCFA-1013-4819-8012-945133313A0B}"/>
                </a:ext>
              </a:extLst>
            </p:cNvPr>
            <p:cNvSpPr/>
            <p:nvPr/>
          </p:nvSpPr>
          <p:spPr>
            <a:xfrm>
              <a:off x="8621711" y="4368348"/>
              <a:ext cx="1099458" cy="49373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911F287-5095-4E6C-8056-35EB340BAD02}"/>
              </a:ext>
            </a:extLst>
          </p:cNvPr>
          <p:cNvSpPr/>
          <p:nvPr/>
        </p:nvSpPr>
        <p:spPr>
          <a:xfrm>
            <a:off x="6400062" y="822664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5334E-69BC-4A59-BD9E-D815D36CDD27}"/>
              </a:ext>
            </a:extLst>
          </p:cNvPr>
          <p:cNvSpPr txBox="1"/>
          <p:nvPr/>
        </p:nvSpPr>
        <p:spPr>
          <a:xfrm>
            <a:off x="1089644" y="5528101"/>
            <a:ext cx="5006356" cy="71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Sprite: </a:t>
            </a:r>
            <a:r>
              <a:rPr lang="en-GB" sz="2000" dirty="0">
                <a:solidFill>
                  <a:schemeClr val="tx1"/>
                </a:solidFill>
              </a:rPr>
              <a:t>a graphical character in a program that can be given its own sequence of instructions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0C7786-7CD4-42A6-B4B4-A911A7963B26}"/>
              </a:ext>
            </a:extLst>
          </p:cNvPr>
          <p:cNvSpPr txBox="1"/>
          <p:nvPr/>
        </p:nvSpPr>
        <p:spPr>
          <a:xfrm>
            <a:off x="1089643" y="5530282"/>
            <a:ext cx="50063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dirty="0">
                <a:ea typeface="+mn-lt"/>
                <a:cs typeface="+mn-lt"/>
              </a:rPr>
              <a:t>Do you know what a</a:t>
            </a:r>
            <a:r>
              <a:rPr lang="en-GB" sz="2000" b="1" dirty="0">
                <a:ea typeface="+mn-lt"/>
                <a:cs typeface="+mn-lt"/>
              </a:rPr>
              <a:t> sprite </a:t>
            </a:r>
            <a:r>
              <a:rPr lang="en-GB" sz="2000" dirty="0">
                <a:ea typeface="+mn-lt"/>
                <a:cs typeface="+mn-lt"/>
              </a:rPr>
              <a:t>is?</a:t>
            </a:r>
          </a:p>
          <a:p>
            <a:pPr>
              <a:tabLst>
                <a:tab pos="3228975" algn="l"/>
              </a:tabLst>
            </a:pPr>
            <a:r>
              <a:rPr lang="en-GB" sz="2000" dirty="0"/>
              <a:t>Click on this box to see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775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26563" y="712450"/>
            <a:ext cx="7894614" cy="5401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Explore creating simple shapes in Scratch, such as an equilateral triangle or a square.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Start with a </a:t>
            </a:r>
            <a:r>
              <a:rPr lang="en-GB" sz="2000" i="1" dirty="0"/>
              <a:t>when green flag clicked </a:t>
            </a:r>
            <a:r>
              <a:rPr lang="en-GB" sz="2000" dirty="0"/>
              <a:t>block from the </a:t>
            </a:r>
            <a:r>
              <a:rPr lang="en-GB" sz="2000" i="1" dirty="0"/>
              <a:t>Events</a:t>
            </a:r>
            <a:r>
              <a:rPr lang="en-GB" sz="2000" dirty="0"/>
              <a:t> palette.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GB" sz="2000" dirty="0"/>
              <a:t>Instruct the sprite to start at the same place every time by adding a </a:t>
            </a:r>
            <a:r>
              <a:rPr lang="en-GB" sz="2000" i="1" dirty="0"/>
              <a:t>go to x: y:</a:t>
            </a:r>
            <a:r>
              <a:rPr lang="en-GB" sz="2000" dirty="0"/>
              <a:t> block </a:t>
            </a:r>
            <a:r>
              <a:rPr lang="en-GB" sz="2000" i="1" dirty="0"/>
              <a:t>(Motion).</a:t>
            </a:r>
            <a:r>
              <a:rPr lang="en-GB" sz="2000" dirty="0"/>
              <a:t> Set both coordinates to 0.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Then add an </a:t>
            </a:r>
            <a:r>
              <a:rPr lang="en-GB" sz="2000" i="1" dirty="0"/>
              <a:t>erase all </a:t>
            </a:r>
            <a:r>
              <a:rPr lang="en-GB" sz="2000" dirty="0"/>
              <a:t>block </a:t>
            </a:r>
            <a:r>
              <a:rPr lang="en-GB" sz="2000" i="1" dirty="0"/>
              <a:t>(Pen).</a:t>
            </a:r>
            <a:r>
              <a:rPr lang="en-GB" sz="2000" dirty="0"/>
              <a:t> This will mean everything is cleared at the start.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Add a </a:t>
            </a:r>
            <a:r>
              <a:rPr lang="en-GB" sz="2000" i="1" dirty="0"/>
              <a:t>pen down </a:t>
            </a:r>
            <a:r>
              <a:rPr lang="en-GB" sz="2000" dirty="0"/>
              <a:t>block. This instructs the sprite to draw.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Then instruct the sprite to move 200 steps and turn 120 degrees, using </a:t>
            </a:r>
            <a:r>
              <a:rPr lang="en-GB" sz="2000" i="1" dirty="0"/>
              <a:t>Motion</a:t>
            </a:r>
            <a:r>
              <a:rPr lang="en-GB" sz="2000" dirty="0"/>
              <a:t> blocks.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Add the</a:t>
            </a:r>
            <a:r>
              <a:rPr lang="en-GB" sz="2000" i="1" dirty="0"/>
              <a:t> repeat </a:t>
            </a:r>
            <a:r>
              <a:rPr lang="en-GB" sz="2000" dirty="0"/>
              <a:t>block (</a:t>
            </a:r>
            <a:r>
              <a:rPr lang="en-GB" sz="2000" i="1" dirty="0"/>
              <a:t>Control</a:t>
            </a:r>
            <a:r>
              <a:rPr lang="en-GB" sz="2000" dirty="0"/>
              <a:t>) around the </a:t>
            </a:r>
            <a:r>
              <a:rPr lang="en-GB" sz="2000" i="1" dirty="0"/>
              <a:t>Motion</a:t>
            </a:r>
            <a:r>
              <a:rPr lang="en-GB" sz="2000" dirty="0"/>
              <a:t> blocks. This will mean three lines are drawn, creating a triangle.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What would you need to change for the sprite to draw a square?</a:t>
            </a:r>
          </a:p>
        </p:txBody>
      </p:sp>
      <p:pic>
        <p:nvPicPr>
          <p:cNvPr id="5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482E98B9-5F83-472B-9E19-91C0C0A0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815" y="4264887"/>
            <a:ext cx="2402976" cy="17925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35082-F26A-417F-A6BD-9DB0C68C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815" y="800593"/>
            <a:ext cx="1962150" cy="33432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0488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12244" y="779556"/>
            <a:ext cx="6386419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r>
              <a:rPr lang="en-GB" sz="2000" dirty="0"/>
              <a:t>To create a square, change the angle to turn 90 degrees then </a:t>
            </a:r>
            <a:r>
              <a:rPr lang="en-GB" sz="2000" b="1" dirty="0"/>
              <a:t>repeat</a:t>
            </a:r>
            <a:r>
              <a:rPr lang="en-GB" sz="2000" dirty="0"/>
              <a:t> the move and turn instructions four times. You could reduce the number of steps, for a good fit on the stage.</a:t>
            </a:r>
          </a:p>
          <a:p>
            <a:endParaRPr lang="en-GB" sz="2000" dirty="0"/>
          </a:p>
          <a:p>
            <a:r>
              <a:rPr lang="en-GB" sz="2000" dirty="0"/>
              <a:t>There is a relationship between the angle of turn and the number in a repeating loop to complete a whole turn. The number of times it repeats multiplied by the angle must equal 360 degrees.</a:t>
            </a:r>
          </a:p>
          <a:p>
            <a:endParaRPr lang="en-GB" sz="2000" dirty="0"/>
          </a:p>
          <a:p>
            <a:r>
              <a:rPr lang="en-GB" sz="2000" dirty="0"/>
              <a:t>For example, if the angle of turn was 60 degrees, this would need to repeat six times to complete the whole turn.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A185E-6643-4594-9E6D-19855F005972}"/>
              </a:ext>
            </a:extLst>
          </p:cNvPr>
          <p:cNvGrpSpPr/>
          <p:nvPr/>
        </p:nvGrpSpPr>
        <p:grpSpPr>
          <a:xfrm>
            <a:off x="7582681" y="955375"/>
            <a:ext cx="3848072" cy="2504883"/>
            <a:chOff x="7582681" y="955375"/>
            <a:chExt cx="3848072" cy="25048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CEA73A-723E-490B-8AD5-FECCD4DEC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0695" y="1409700"/>
              <a:ext cx="2090058" cy="15824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B8E5815-066D-4ACF-9973-FC4FB8D80F4B}"/>
                </a:ext>
              </a:extLst>
            </p:cNvPr>
            <p:cNvCxnSpPr>
              <a:cxnSpLocks/>
            </p:cNvCxnSpPr>
            <p:nvPr/>
          </p:nvCxnSpPr>
          <p:spPr>
            <a:xfrm>
              <a:off x="8986933" y="2286577"/>
              <a:ext cx="56605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A5D522-661C-452D-9D76-E1089AB09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2681" y="955375"/>
              <a:ext cx="1404252" cy="250488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B6BF9-8757-4162-9089-C6B0940C9ECD}"/>
              </a:ext>
            </a:extLst>
          </p:cNvPr>
          <p:cNvGrpSpPr/>
          <p:nvPr/>
        </p:nvGrpSpPr>
        <p:grpSpPr>
          <a:xfrm>
            <a:off x="7578380" y="3549903"/>
            <a:ext cx="3900985" cy="2646163"/>
            <a:chOff x="7578380" y="3549903"/>
            <a:chExt cx="3900985" cy="26461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7E694C-F47C-4A3A-83F8-C8ACD13212B3}"/>
                </a:ext>
              </a:extLst>
            </p:cNvPr>
            <p:cNvGrpSpPr/>
            <p:nvPr/>
          </p:nvGrpSpPr>
          <p:grpSpPr>
            <a:xfrm>
              <a:off x="9035543" y="3877978"/>
              <a:ext cx="2443822" cy="1580596"/>
              <a:chOff x="8986933" y="3877023"/>
              <a:chExt cx="2443821" cy="157127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D8ACFDD-5ACB-4FCA-88B7-994DE43B1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40696" y="3877023"/>
                <a:ext cx="2090058" cy="157127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BB77663-095B-48DF-B956-33A87C7AC685}"/>
                  </a:ext>
                </a:extLst>
              </p:cNvPr>
              <p:cNvCxnSpPr/>
              <p:nvPr/>
            </p:nvCxnSpPr>
            <p:spPr>
              <a:xfrm>
                <a:off x="8986933" y="4703205"/>
                <a:ext cx="56605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784131-D0EF-4CD7-BD38-46EB536F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8380" y="3549903"/>
              <a:ext cx="1404252" cy="26461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662E4F-0648-41F1-A0E2-29C0F897DFEB}"/>
              </a:ext>
            </a:extLst>
          </p:cNvPr>
          <p:cNvSpPr txBox="1"/>
          <p:nvPr/>
        </p:nvSpPr>
        <p:spPr>
          <a:xfrm>
            <a:off x="1089644" y="5060600"/>
            <a:ext cx="6082062" cy="1017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Repetition: </a:t>
            </a:r>
            <a:r>
              <a:rPr lang="en-GB" sz="2000" dirty="0">
                <a:solidFill>
                  <a:schemeClr val="tx1"/>
                </a:solidFill>
              </a:rPr>
              <a:t>programming construct which allows a group of instructions to be repeated a number of times, or until a certain condition is met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E6D07-BDD4-4E5C-BAB9-9319780B728F}"/>
              </a:ext>
            </a:extLst>
          </p:cNvPr>
          <p:cNvSpPr txBox="1"/>
          <p:nvPr/>
        </p:nvSpPr>
        <p:spPr>
          <a:xfrm>
            <a:off x="1086194" y="5061767"/>
            <a:ext cx="6082062" cy="1015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80000" bIns="216000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dirty="0">
                <a:ea typeface="+mn-lt"/>
                <a:cs typeface="+mn-lt"/>
              </a:rPr>
              <a:t>Do you know what </a:t>
            </a:r>
            <a:r>
              <a:rPr lang="en-GB" sz="2000" b="1" dirty="0">
                <a:ea typeface="+mn-lt"/>
                <a:cs typeface="+mn-lt"/>
              </a:rPr>
              <a:t>repetition </a:t>
            </a:r>
            <a:r>
              <a:rPr lang="en-GB" sz="2000" dirty="0">
                <a:ea typeface="+mn-lt"/>
                <a:cs typeface="+mn-lt"/>
              </a:rPr>
              <a:t>is?</a:t>
            </a:r>
          </a:p>
          <a:p>
            <a:pPr>
              <a:tabLst>
                <a:tab pos="3228975" algn="l"/>
              </a:tabLst>
            </a:pPr>
            <a:r>
              <a:rPr lang="en-GB" sz="2000" dirty="0"/>
              <a:t>Click on this box to see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3432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34740" y="787041"/>
            <a:ext cx="4043600" cy="5093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can create your own blocks in Scratch. </a:t>
            </a:r>
            <a:r>
              <a:rPr lang="en-GB" sz="2000"/>
              <a:t>For example, </a:t>
            </a:r>
            <a:r>
              <a:rPr lang="en-GB" sz="2000" dirty="0"/>
              <a:t>you could create a ‘Make a Triangle’ block.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Click ‘My blocks’, then ‘Make a Block’. Name the block ‘Make a Triangle’ then click ‘OK’.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Add the script for drawing the triangle to the </a:t>
            </a:r>
            <a:r>
              <a:rPr lang="en-GB" sz="2000" i="1" dirty="0">
                <a:cs typeface="Calibri"/>
              </a:rPr>
              <a:t>define Make a Triangle</a:t>
            </a:r>
            <a:r>
              <a:rPr lang="en-GB" sz="2000" dirty="0">
                <a:cs typeface="Calibri"/>
              </a:rPr>
              <a:t> block.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Take out the </a:t>
            </a:r>
            <a:r>
              <a:rPr lang="en-GB" sz="2000" i="1" dirty="0">
                <a:cs typeface="Calibri"/>
              </a:rPr>
              <a:t>erase all </a:t>
            </a:r>
            <a:r>
              <a:rPr lang="en-GB" sz="2000" dirty="0">
                <a:cs typeface="Calibri"/>
              </a:rPr>
              <a:t>block from the script.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cs typeface="Calibri"/>
              </a:rPr>
              <a:t>This means that the </a:t>
            </a:r>
            <a:r>
              <a:rPr lang="en-GB" sz="2000" i="1" dirty="0">
                <a:cs typeface="Calibri"/>
              </a:rPr>
              <a:t>Make a Triangle </a:t>
            </a:r>
            <a:r>
              <a:rPr lang="en-GB" sz="2000" dirty="0">
                <a:cs typeface="Calibri"/>
              </a:rPr>
              <a:t>block will now draw a triangle when used in another script.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B439F-2746-4FB2-ADF5-46B4056B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53" y="3420989"/>
            <a:ext cx="1690029" cy="27453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1713A-9FEE-45C9-9326-E08CBA9FEE9D}"/>
              </a:ext>
            </a:extLst>
          </p:cNvPr>
          <p:cNvGrpSpPr/>
          <p:nvPr/>
        </p:nvGrpSpPr>
        <p:grpSpPr>
          <a:xfrm>
            <a:off x="5521653" y="636637"/>
            <a:ext cx="5935607" cy="2647467"/>
            <a:chOff x="5070000" y="636637"/>
            <a:chExt cx="5935607" cy="26474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CD8633-C5D1-4D8F-8C2E-908D5AACEFCB}"/>
                </a:ext>
              </a:extLst>
            </p:cNvPr>
            <p:cNvGrpSpPr/>
            <p:nvPr/>
          </p:nvGrpSpPr>
          <p:grpSpPr>
            <a:xfrm>
              <a:off x="5070000" y="636637"/>
              <a:ext cx="5935607" cy="2647467"/>
              <a:chOff x="5070000" y="897612"/>
              <a:chExt cx="5935607" cy="264746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72C9F48-BD86-401F-84AD-7B35B7ABF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00" y="904152"/>
                <a:ext cx="1690029" cy="258888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B5AB3A4-759B-47B2-A85C-0BF6A0C57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9567" y="897612"/>
                <a:ext cx="3556040" cy="264746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FB3645C-3962-4E55-82D9-0F7B0782F6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9401" y="1600200"/>
                <a:ext cx="103414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F485D9-15A1-4DB6-9FD3-57BA882A175A}"/>
                </a:ext>
              </a:extLst>
            </p:cNvPr>
            <p:cNvSpPr/>
            <p:nvPr/>
          </p:nvSpPr>
          <p:spPr>
            <a:xfrm>
              <a:off x="5355771" y="1012371"/>
              <a:ext cx="827315" cy="2286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A622D9-B018-4B47-8D4C-EE52F37ED00B}"/>
                </a:ext>
              </a:extLst>
            </p:cNvPr>
            <p:cNvSpPr/>
            <p:nvPr/>
          </p:nvSpPr>
          <p:spPr>
            <a:xfrm>
              <a:off x="8507260" y="1164770"/>
              <a:ext cx="1134073" cy="33745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24457F-E5DA-4BEE-9A99-0B2DC9996DAA}"/>
                </a:ext>
              </a:extLst>
            </p:cNvPr>
            <p:cNvSpPr/>
            <p:nvPr/>
          </p:nvSpPr>
          <p:spPr>
            <a:xfrm>
              <a:off x="10414920" y="2818399"/>
              <a:ext cx="503451" cy="33745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D221D13-C7DF-40E5-AC4F-BD2C3044043E}"/>
              </a:ext>
            </a:extLst>
          </p:cNvPr>
          <p:cNvSpPr/>
          <p:nvPr/>
        </p:nvSpPr>
        <p:spPr>
          <a:xfrm>
            <a:off x="4944539" y="634676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A7E82E7-10BC-4053-87FF-ED4B5CB632CD}"/>
              </a:ext>
            </a:extLst>
          </p:cNvPr>
          <p:cNvSpPr/>
          <p:nvPr/>
        </p:nvSpPr>
        <p:spPr>
          <a:xfrm>
            <a:off x="4944539" y="3333159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63FF34-B8F3-49A6-A52C-701E52075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727" y="3420989"/>
            <a:ext cx="1934995" cy="27433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09CB589-0008-4CB7-8E39-59E093095B0D}"/>
              </a:ext>
            </a:extLst>
          </p:cNvPr>
          <p:cNvSpPr/>
          <p:nvPr/>
        </p:nvSpPr>
        <p:spPr>
          <a:xfrm>
            <a:off x="7836338" y="3429000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514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690062"/>
            <a:ext cx="6515101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Create complex geometric figures by drawing a simple shape then turning it through a set angle and moving it forward.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Start with a </a:t>
            </a:r>
            <a:r>
              <a:rPr lang="en-GB" sz="2000" i="1" dirty="0"/>
              <a:t>when green flag clicked </a:t>
            </a:r>
            <a:r>
              <a:rPr lang="en-GB" sz="2000" dirty="0"/>
              <a:t>block.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Add an </a:t>
            </a:r>
            <a:r>
              <a:rPr lang="en-GB" sz="2000" i="1" dirty="0"/>
              <a:t>erase all </a:t>
            </a:r>
            <a:r>
              <a:rPr lang="en-GB" sz="2000" dirty="0"/>
              <a:t>block to start fresh each time.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Add the </a:t>
            </a:r>
            <a:r>
              <a:rPr lang="en-GB" sz="2000" i="1" dirty="0">
                <a:cs typeface="Calibri"/>
              </a:rPr>
              <a:t>Make a Triangle </a:t>
            </a:r>
            <a:r>
              <a:rPr lang="en-GB" sz="2000" dirty="0">
                <a:cs typeface="Calibri"/>
              </a:rPr>
              <a:t>block.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Then add a </a:t>
            </a:r>
            <a:r>
              <a:rPr lang="en-GB" sz="2000" i="1" dirty="0">
                <a:cs typeface="Calibri"/>
              </a:rPr>
              <a:t>move 10 steps </a:t>
            </a:r>
            <a:r>
              <a:rPr lang="en-GB" sz="2000" dirty="0">
                <a:cs typeface="Calibri"/>
              </a:rPr>
              <a:t>and a </a:t>
            </a:r>
            <a:r>
              <a:rPr lang="en-GB" sz="2000" i="1" dirty="0">
                <a:cs typeface="Calibri"/>
              </a:rPr>
              <a:t>turn right 15 degrees</a:t>
            </a:r>
            <a:r>
              <a:rPr lang="en-GB" sz="2000" dirty="0">
                <a:cs typeface="Calibri"/>
              </a:rPr>
              <a:t> block from the </a:t>
            </a:r>
            <a:r>
              <a:rPr lang="en-GB" sz="2000" i="1" dirty="0">
                <a:cs typeface="Calibri"/>
              </a:rPr>
              <a:t>Motion</a:t>
            </a:r>
            <a:r>
              <a:rPr lang="en-GB" sz="2000" dirty="0">
                <a:cs typeface="Calibri"/>
              </a:rPr>
              <a:t> palette. 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repeat</a:t>
            </a:r>
            <a:r>
              <a:rPr lang="en-GB" sz="2000" dirty="0">
                <a:cs typeface="Calibri"/>
              </a:rPr>
              <a:t> block. If it turns 15 degrees each time, it will need to turn 24 times to create a circular pattern.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DFDB0-5400-4B0F-9642-3013B3F8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758" y="654773"/>
            <a:ext cx="3663043" cy="25349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0099D-F9A2-4115-8D73-74563495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757" y="3374211"/>
            <a:ext cx="3663043" cy="2829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3743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04894" y="1220489"/>
            <a:ext cx="3686728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Add colour to your geometric repeated pattern to create a design inspired by the Islamic art you saw at the beginning of the session.</a:t>
            </a:r>
            <a:endParaRPr lang="en-GB" sz="2000" dirty="0"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</a:pPr>
            <a:r>
              <a:rPr lang="en-GB" sz="2000" dirty="0"/>
              <a:t>Do this by experimenting with </a:t>
            </a:r>
            <a:r>
              <a:rPr lang="en-GB" sz="2000" i="1" dirty="0"/>
              <a:t> change pen colour </a:t>
            </a:r>
            <a:r>
              <a:rPr lang="en-GB" sz="2000" dirty="0"/>
              <a:t>and </a:t>
            </a:r>
            <a:r>
              <a:rPr lang="en-GB" sz="2000" i="1" dirty="0"/>
              <a:t>set pen size </a:t>
            </a:r>
            <a:r>
              <a:rPr lang="en-GB" sz="2000" dirty="0"/>
              <a:t>blocks. You could also change the number of steps to create different effects.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BA48E2-2CF2-437A-ACED-A71957AD09E1}"/>
              </a:ext>
            </a:extLst>
          </p:cNvPr>
          <p:cNvGrpSpPr/>
          <p:nvPr/>
        </p:nvGrpSpPr>
        <p:grpSpPr>
          <a:xfrm>
            <a:off x="4825430" y="749755"/>
            <a:ext cx="6646511" cy="4932588"/>
            <a:chOff x="4825430" y="749755"/>
            <a:chExt cx="6646511" cy="49325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A77FE5-AF9B-4C55-8655-110D172C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5430" y="749755"/>
              <a:ext cx="3409219" cy="236356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4FDE1-7DE0-424B-9BE9-392412376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9972" y="749755"/>
              <a:ext cx="2988127" cy="22356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CF7837-99BF-4177-AA84-A14D1960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5430" y="3429000"/>
              <a:ext cx="3421273" cy="22533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2E2119-2214-4EB2-BDF3-0201436C9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9972" y="3429000"/>
              <a:ext cx="2991969" cy="22533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86F9EDE-6896-4209-8914-4F0ABAB4F131}"/>
                </a:ext>
              </a:extLst>
            </p:cNvPr>
            <p:cNvCxnSpPr/>
            <p:nvPr/>
          </p:nvCxnSpPr>
          <p:spPr>
            <a:xfrm>
              <a:off x="8044542" y="1763486"/>
              <a:ext cx="57694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4B07D4-BFDA-4445-832B-20082E984431}"/>
                </a:ext>
              </a:extLst>
            </p:cNvPr>
            <p:cNvCxnSpPr/>
            <p:nvPr/>
          </p:nvCxnSpPr>
          <p:spPr>
            <a:xfrm>
              <a:off x="8131629" y="4430486"/>
              <a:ext cx="57694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35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15451</TotalTime>
  <Words>771</Words>
  <Application>Microsoft Office PowerPoint</Application>
  <PresentationFormat>Widescreen</PresentationFormat>
  <Paragraphs>74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White</dc:creator>
  <cp:lastModifiedBy>Dominique Thomas</cp:lastModifiedBy>
  <cp:revision>378</cp:revision>
  <dcterms:created xsi:type="dcterms:W3CDTF">2018-09-25T11:16:15Z</dcterms:created>
  <dcterms:modified xsi:type="dcterms:W3CDTF">2021-06-09T13:49:50Z</dcterms:modified>
</cp:coreProperties>
</file>