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astair Coe" initials="AC" lastIdx="2" clrIdx="0">
    <p:extLst>
      <p:ext uri="{19B8F6BF-5375-455C-9EA6-DF929625EA0E}">
        <p15:presenceInfo xmlns:p15="http://schemas.microsoft.com/office/powerpoint/2012/main" userId="S-1-5-21-3443660711-4076762891-3855977816-30517" providerId="AD"/>
      </p:ext>
    </p:extLst>
  </p:cmAuthor>
  <p:cmAuthor id="2" name="Amanda Jackson" initials="AJ" lastIdx="6" clrIdx="1">
    <p:extLst>
      <p:ext uri="{19B8F6BF-5375-455C-9EA6-DF929625EA0E}">
        <p15:presenceInfo xmlns:p15="http://schemas.microsoft.com/office/powerpoint/2012/main" userId="ce1e01163e06ba6e" providerId="Windows Live"/>
      </p:ext>
    </p:extLst>
  </p:cmAuthor>
  <p:cmAuthor id="3" name="Laura White" initials="LW" lastIdx="1" clrIdx="2">
    <p:extLst>
      <p:ext uri="{19B8F6BF-5375-455C-9EA6-DF929625EA0E}">
        <p15:presenceInfo xmlns:p15="http://schemas.microsoft.com/office/powerpoint/2012/main" userId="f4206ef4509a17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ECFF"/>
    <a:srgbClr val="E8FFF9"/>
    <a:srgbClr val="CDFFF9"/>
    <a:srgbClr val="FFFFFF"/>
    <a:srgbClr val="FF99FF"/>
    <a:srgbClr val="EBE5F0"/>
    <a:srgbClr val="FF00FF"/>
    <a:srgbClr val="512373"/>
    <a:srgbClr val="DFD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3522" autoAdjust="0"/>
  </p:normalViewPr>
  <p:slideViewPr>
    <p:cSldViewPr snapToGrid="0">
      <p:cViewPr varScale="1">
        <p:scale>
          <a:sx n="107" d="100"/>
          <a:sy n="107" d="100"/>
        </p:scale>
        <p:origin x="12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99E5D-97DA-6E4F-B87C-CF2E8D237263}" type="datetime1">
              <a:rPr lang="en-GB" smtClean="0"/>
              <a:t>21/09/2020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82E19-35AC-9F4D-ABD5-6666FED92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82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C2D03-5CA3-2348-A7E4-EFFF42EA6170}" type="datetime1">
              <a:rPr lang="en-GB" smtClean="0"/>
              <a:t>21/09/2020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C3725-F852-974E-91A9-1CB0B86E8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2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846D8-C5C6-4A13-AE29-B80A737EF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7F761-3BA8-4D5F-8574-AD3342FC1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3D30B-4D65-4F60-8AA4-9EBEF65072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809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A8F1A-CA62-4B05-8EB4-34E157C93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CAE7CB-932B-43E7-8119-6661E0070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9E919-D58D-4D14-81FB-FF0284AD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99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FB272E-7FC7-4170-B3B3-BC0FA62F9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21664B-CC2F-4DAC-AFB1-9D47467B2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811D3-89B4-4C19-A37D-BF590B7507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199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AF0ACA92-0907-46DA-977E-99E98A9D5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394570"/>
            <a:ext cx="47604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Rising Stars 2020 © Hodder &amp; Stoughton Limited </a:t>
            </a:r>
          </a:p>
        </p:txBody>
      </p:sp>
    </p:spTree>
    <p:extLst>
      <p:ext uri="{BB962C8B-B14F-4D97-AF65-F5344CB8AC3E}">
        <p14:creationId xmlns:p14="http://schemas.microsoft.com/office/powerpoint/2010/main" val="93903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6F9AC-D988-48E0-BFEA-5069CF82B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B72E2-0242-486C-A3B1-19E5A8328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3DA8E-1BED-4DA9-9092-C4AB5A1F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14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3B0EC-2876-49D6-9F45-860541DAE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1846D-0D35-42FF-8C33-99A247BB1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8BCDE-B47E-4B5F-AA35-AF9337A016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64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2B2BF-B115-45C2-93E4-A022633C3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59A96-0EB9-4F17-971C-F602C5EE5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5BD44-F070-4D77-BFF0-14EDDAFB7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9131B-200E-44A7-91E7-ED74FAA2EB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37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2D3E3-7AB9-4A43-AC25-AC177CC14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7693C-9773-47CE-BB68-55F7E6C4D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E316C8-ACC9-42DA-9020-939A64BCD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7DCF80-3EA7-457C-A769-7B509439E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527B1E-1E64-4C27-AC7B-B7DBAF83C8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4AC7F4-2B98-47A1-82DB-E15F5CFF5B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83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725D7-C0E5-4D90-962B-4EB5E729C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EB2A0F-16E9-4DA1-A30A-83BA047A72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86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EDB956D-769B-4D91-8F8A-25D46F660D28}"/>
              </a:ext>
            </a:extLst>
          </p:cNvPr>
          <p:cNvSpPr txBox="1">
            <a:spLocks/>
          </p:cNvSpPr>
          <p:nvPr userDrawn="1"/>
        </p:nvSpPr>
        <p:spPr>
          <a:xfrm>
            <a:off x="274320" y="6404667"/>
            <a:ext cx="4199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GB" sz="1100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Rising Stars 2020 © Hodder &amp; Stoughton Limited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DD161D1-FF32-EB41-9AC0-A81A3BDF3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5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732D-C435-415E-A4C7-4681F7DB1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46F0B1-6DA0-441C-A8EB-78C5F389F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A050C-BECA-4C02-94C9-0DF7A8C17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AC08E2-25BD-4999-9782-FD630D1F46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13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F1E3E-5B98-4ED6-B0AF-3674B91A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500043-F8CA-4ED1-AA43-DEBAEB223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5E038-4CD4-4867-AA06-CDE99B772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32B52-C507-4F02-952C-5841E803D5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7201" y="6356350"/>
            <a:ext cx="4199908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Rising Stars 2020 © Hodder &amp; Stoughton Limited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621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12C3AF-B2FE-4602-BB8F-FFAC3A6D4E3A}"/>
              </a:ext>
            </a:extLst>
          </p:cNvPr>
          <p:cNvSpPr/>
          <p:nvPr userDrawn="1"/>
        </p:nvSpPr>
        <p:spPr>
          <a:xfrm>
            <a:off x="0" y="6261214"/>
            <a:ext cx="12192000" cy="6409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436DFA-BB0F-4130-9E33-94164089E299}"/>
              </a:ext>
            </a:extLst>
          </p:cNvPr>
          <p:cNvSpPr/>
          <p:nvPr userDrawn="1"/>
        </p:nvSpPr>
        <p:spPr>
          <a:xfrm>
            <a:off x="11582400" y="0"/>
            <a:ext cx="6096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45995934-E12E-4E2C-8212-17D304450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6750"/>
            <a:ext cx="10515600" cy="1023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2FFE872-16C5-4C9D-B8DC-091AF9FC9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5E7D3A-E8D6-4203-94C3-6EF571831504}"/>
              </a:ext>
            </a:extLst>
          </p:cNvPr>
          <p:cNvSpPr/>
          <p:nvPr userDrawn="1"/>
        </p:nvSpPr>
        <p:spPr>
          <a:xfrm>
            <a:off x="0" y="1675"/>
            <a:ext cx="12192000" cy="5318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0DD14C-A770-478A-AE53-C4AD6718307E}"/>
              </a:ext>
            </a:extLst>
          </p:cNvPr>
          <p:cNvSpPr/>
          <p:nvPr userDrawn="1"/>
        </p:nvSpPr>
        <p:spPr>
          <a:xfrm>
            <a:off x="0" y="0"/>
            <a:ext cx="6096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F928B9C-CAE1-46DE-9F7E-E7293751E0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424987"/>
            <a:ext cx="4199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GB" sz="1100"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GB" dirty="0"/>
              <a:t>Rising Stars 2020 © Hodder &amp; Stoughton Limited 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073A7C35-3BAF-4A03-A28C-FDF4CC43ADC1}"/>
              </a:ext>
            </a:extLst>
          </p:cNvPr>
          <p:cNvSpPr/>
          <p:nvPr userDrawn="1"/>
        </p:nvSpPr>
        <p:spPr>
          <a:xfrm>
            <a:off x="11633200" y="67468"/>
            <a:ext cx="508000" cy="5318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22D8B0F9-BA41-7847-8204-5AFBD99AC58F}" type="slidenum">
              <a:rPr lang="en-US" sz="1200" b="1" smtClean="0">
                <a:solidFill>
                  <a:schemeClr val="tx1"/>
                </a:solidFill>
              </a:rPr>
              <a:pPr/>
              <a:t>‹#›</a:t>
            </a:fld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6FDF50-865A-4F71-B6C2-3EFC5C36B6AF}"/>
              </a:ext>
            </a:extLst>
          </p:cNvPr>
          <p:cNvSpPr txBox="1"/>
          <p:nvPr userDrawn="1"/>
        </p:nvSpPr>
        <p:spPr>
          <a:xfrm>
            <a:off x="480060" y="98305"/>
            <a:ext cx="1771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6">
                    <a:lumMod val="50000"/>
                  </a:schemeClr>
                </a:solidFill>
              </a:rPr>
              <a:t>Unit 4.5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A6A884-7334-47A6-8091-ADBCDF3D7ED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83319" y="6297521"/>
            <a:ext cx="1399079" cy="45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9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640117-5CBF-4E6C-A58D-B577A093C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Rising Stars 2020 © Hodder &amp; Stoughton Limited 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36BAA01-73F3-44E5-AF06-2D48A8DEE975}"/>
              </a:ext>
            </a:extLst>
          </p:cNvPr>
          <p:cNvSpPr/>
          <p:nvPr/>
        </p:nvSpPr>
        <p:spPr>
          <a:xfrm>
            <a:off x="556262" y="416475"/>
            <a:ext cx="11079476" cy="5854661"/>
          </a:xfrm>
          <a:prstGeom prst="rect">
            <a:avLst/>
          </a:prstGeom>
          <a:solidFill>
            <a:srgbClr val="E8F9FF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72000" rIns="72000" bIns="72000" rtlCol="0" anchor="t" anchorCtr="0">
            <a:spAutoFit/>
          </a:bodyPr>
          <a:lstStyle/>
          <a:p>
            <a:pPr algn="ctr"/>
            <a:r>
              <a:rPr lang="en-US" sz="2800" b="1" dirty="0">
                <a:solidFill>
                  <a:srgbClr val="512373"/>
                </a:solidFill>
              </a:rPr>
              <a:t>Key Vocabulary</a:t>
            </a:r>
          </a:p>
          <a:p>
            <a:pPr>
              <a:spcBef>
                <a:spcPts val="600"/>
              </a:spcBef>
            </a:pPr>
            <a:r>
              <a:rPr lang="en-GB" b="1" dirty="0">
                <a:solidFill>
                  <a:schemeClr val="tx1"/>
                </a:solidFill>
              </a:rPr>
              <a:t>Abstraction: </a:t>
            </a:r>
            <a:r>
              <a:rPr lang="en-GB" dirty="0">
                <a:solidFill>
                  <a:schemeClr val="tx1"/>
                </a:solidFill>
              </a:rPr>
              <a:t>a process of managing complexity by setting to the side irrelevant detail and concentrating on function rather than form</a:t>
            </a:r>
          </a:p>
          <a:p>
            <a:pPr>
              <a:spcBef>
                <a:spcPts val="600"/>
              </a:spcBef>
            </a:pPr>
            <a:r>
              <a:rPr lang="en-GB" b="1" dirty="0">
                <a:solidFill>
                  <a:schemeClr val="tx1"/>
                </a:solidFill>
              </a:rPr>
              <a:t>Bitmap: </a:t>
            </a:r>
            <a:r>
              <a:rPr lang="en-GB" dirty="0">
                <a:solidFill>
                  <a:schemeClr val="tx1"/>
                </a:solidFill>
              </a:rPr>
              <a:t>an image represented by a large, rectangular grid of pixels, each having its own colour value, typically in the range 0 to 255 for each of red, blue and green</a:t>
            </a:r>
          </a:p>
          <a:p>
            <a:pPr>
              <a:spcBef>
                <a:spcPts val="600"/>
              </a:spcBef>
            </a:pPr>
            <a:r>
              <a:rPr lang="en-GB" b="1" dirty="0">
                <a:solidFill>
                  <a:schemeClr val="tx1"/>
                </a:solidFill>
              </a:rPr>
              <a:t>Fractal: </a:t>
            </a:r>
            <a:r>
              <a:rPr lang="en-GB" dirty="0">
                <a:solidFill>
                  <a:schemeClr val="tx1"/>
                </a:solidFill>
              </a:rPr>
              <a:t>a self-similar repeating (or almost repeating) structure in which ever greater detail becomes apparent as the structure is examined more closely</a:t>
            </a:r>
          </a:p>
          <a:p>
            <a:pPr>
              <a:spcBef>
                <a:spcPts val="600"/>
              </a:spcBef>
            </a:pPr>
            <a:r>
              <a:rPr lang="en-GB" b="1" dirty="0">
                <a:solidFill>
                  <a:schemeClr val="tx1"/>
                </a:solidFill>
              </a:rPr>
              <a:t>Pixel: </a:t>
            </a:r>
            <a:r>
              <a:rPr lang="en-GB" dirty="0">
                <a:solidFill>
                  <a:schemeClr val="tx1"/>
                </a:solidFill>
              </a:rPr>
              <a:t>picture element – one of the small, square dots that makes up a digital image</a:t>
            </a:r>
          </a:p>
          <a:p>
            <a:pPr>
              <a:spcBef>
                <a:spcPts val="600"/>
              </a:spcBef>
            </a:pPr>
            <a:r>
              <a:rPr lang="en-GB" b="1" dirty="0">
                <a:solidFill>
                  <a:schemeClr val="tx1"/>
                </a:solidFill>
              </a:rPr>
              <a:t>Repetition: </a:t>
            </a:r>
            <a:r>
              <a:rPr lang="en-GB" dirty="0">
                <a:solidFill>
                  <a:schemeClr val="tx1"/>
                </a:solidFill>
              </a:rPr>
              <a:t>programming construct which allows a group of instructions to be repeated a number of times, or until a certain condition is met</a:t>
            </a:r>
          </a:p>
          <a:p>
            <a:pPr>
              <a:spcBef>
                <a:spcPts val="600"/>
              </a:spcBef>
            </a:pPr>
            <a:r>
              <a:rPr lang="en-GB" b="1" dirty="0">
                <a:solidFill>
                  <a:schemeClr val="tx1"/>
                </a:solidFill>
              </a:rPr>
              <a:t>Sprite: </a:t>
            </a:r>
            <a:r>
              <a:rPr lang="en-GB" dirty="0">
                <a:solidFill>
                  <a:schemeClr val="tx1"/>
                </a:solidFill>
              </a:rPr>
              <a:t>a graphical character in a program that can be given its own sequence of instructions</a:t>
            </a:r>
          </a:p>
          <a:p>
            <a:pPr>
              <a:spcBef>
                <a:spcPts val="600"/>
              </a:spcBef>
            </a:pPr>
            <a:r>
              <a:rPr lang="en-GB" b="1" dirty="0">
                <a:solidFill>
                  <a:schemeClr val="tx1"/>
                </a:solidFill>
              </a:rPr>
              <a:t>Tessellation: </a:t>
            </a:r>
            <a:r>
              <a:rPr lang="en-GB" dirty="0">
                <a:solidFill>
                  <a:schemeClr val="tx1"/>
                </a:solidFill>
              </a:rPr>
              <a:t>a regular pattern of one shape that fills a space without overlapping or leaving spaces</a:t>
            </a:r>
          </a:p>
          <a:p>
            <a:pPr>
              <a:spcBef>
                <a:spcPts val="600"/>
              </a:spcBef>
            </a:pPr>
            <a:r>
              <a:rPr lang="en-GB" dirty="0">
                <a:solidFill>
                  <a:schemeClr val="tx1"/>
                </a:solidFill>
              </a:rPr>
              <a:t>between</a:t>
            </a:r>
          </a:p>
          <a:p>
            <a:pPr>
              <a:spcBef>
                <a:spcPts val="600"/>
              </a:spcBef>
            </a:pPr>
            <a:r>
              <a:rPr lang="en-GB" b="1" dirty="0">
                <a:solidFill>
                  <a:schemeClr val="tx1"/>
                </a:solidFill>
              </a:rPr>
              <a:t>Transform: </a:t>
            </a:r>
            <a:r>
              <a:rPr lang="en-GB" dirty="0">
                <a:solidFill>
                  <a:schemeClr val="tx1"/>
                </a:solidFill>
              </a:rPr>
              <a:t>to change the shape of an image or part of an image</a:t>
            </a:r>
          </a:p>
          <a:p>
            <a:pPr>
              <a:spcBef>
                <a:spcPts val="600"/>
              </a:spcBef>
            </a:pPr>
            <a:r>
              <a:rPr lang="en-GB" b="1" dirty="0">
                <a:solidFill>
                  <a:schemeClr val="tx1"/>
                </a:solidFill>
              </a:rPr>
              <a:t>Turtle: </a:t>
            </a:r>
            <a:r>
              <a:rPr lang="en-GB" dirty="0">
                <a:solidFill>
                  <a:schemeClr val="tx1"/>
                </a:solidFill>
              </a:rPr>
              <a:t>a small floor robot (or a representation of one on screen) that draws by moving forward and turning, under the control of a program, for example in Logo or Scratch’s pen commands</a:t>
            </a:r>
          </a:p>
          <a:p>
            <a:pPr>
              <a:spcBef>
                <a:spcPts val="600"/>
              </a:spcBef>
            </a:pPr>
            <a:r>
              <a:rPr lang="en-GB" b="1" dirty="0">
                <a:solidFill>
                  <a:schemeClr val="tx1"/>
                </a:solidFill>
              </a:rPr>
              <a:t>Vector graphics: </a:t>
            </a:r>
            <a:r>
              <a:rPr lang="en-GB" dirty="0">
                <a:solidFill>
                  <a:schemeClr val="tx1"/>
                </a:solidFill>
              </a:rPr>
              <a:t>a way of representing an image by specifying the lines, arcs and regions from which it is made</a:t>
            </a:r>
          </a:p>
        </p:txBody>
      </p:sp>
    </p:spTree>
    <p:extLst>
      <p:ext uri="{BB962C8B-B14F-4D97-AF65-F5344CB8AC3E}">
        <p14:creationId xmlns:p14="http://schemas.microsoft.com/office/powerpoint/2010/main" val="2075649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14971</TotalTime>
  <Words>244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White</dc:creator>
  <cp:lastModifiedBy>Andrew Coulson</cp:lastModifiedBy>
  <cp:revision>234</cp:revision>
  <dcterms:created xsi:type="dcterms:W3CDTF">2018-09-25T11:16:15Z</dcterms:created>
  <dcterms:modified xsi:type="dcterms:W3CDTF">2020-09-21T14:09:25Z</dcterms:modified>
</cp:coreProperties>
</file>