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70" r:id="rId3"/>
    <p:sldId id="271" r:id="rId4"/>
    <p:sldId id="272" r:id="rId5"/>
    <p:sldId id="273" r:id="rId6"/>
    <p:sldId id="274" r:id="rId7"/>
    <p:sldId id="275" r:id="rId8"/>
    <p:sldId id="276" r:id="rId9"/>
    <p:sldId id="277" r:id="rId10"/>
    <p:sldId id="278" r:id="rId11"/>
    <p:sldId id="279" r:id="rId12"/>
    <p:sldId id="287" r:id="rId13"/>
    <p:sldId id="283" r:id="rId14"/>
    <p:sldId id="284" r:id="rId15"/>
    <p:sldId id="285" r:id="rId16"/>
    <p:sldId id="282" r:id="rId17"/>
    <p:sldId id="260" r:id="rId18"/>
    <p:sldId id="256" r:id="rId19"/>
    <p:sldId id="257" r:id="rId20"/>
    <p:sldId id="258" r:id="rId21"/>
    <p:sldId id="259" r:id="rId22"/>
    <p:sldId id="261" r:id="rId23"/>
    <p:sldId id="262" r:id="rId24"/>
    <p:sldId id="264" r:id="rId25"/>
    <p:sldId id="289" r:id="rId26"/>
    <p:sldId id="265" r:id="rId27"/>
    <p:sldId id="290" r:id="rId28"/>
    <p:sldId id="266" r:id="rId29"/>
    <p:sldId id="263" r:id="rId30"/>
    <p:sldId id="267" r:id="rId31"/>
    <p:sldId id="268" r:id="rId32"/>
    <p:sldId id="269"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F11779-9E62-4C0F-96A7-28DC73FFA96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74489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F11779-9E62-4C0F-96A7-28DC73FFA96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386282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F11779-9E62-4C0F-96A7-28DC73FFA96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71809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F11779-9E62-4C0F-96A7-28DC73FFA96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14028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11779-9E62-4C0F-96A7-28DC73FFA96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235565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F11779-9E62-4C0F-96A7-28DC73FFA963}"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369724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F11779-9E62-4C0F-96A7-28DC73FFA963}" type="datetimeFigureOut">
              <a:rPr lang="en-GB" smtClean="0"/>
              <a:t>12/06/2019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76737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F11779-9E62-4C0F-96A7-28DC73FFA963}" type="datetimeFigureOut">
              <a:rPr lang="en-GB" smtClean="0"/>
              <a:t>12/06/2019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301013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11779-9E62-4C0F-96A7-28DC73FFA963}" type="datetimeFigureOut">
              <a:rPr lang="en-GB" smtClean="0"/>
              <a:t>12/06/2019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252249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11779-9E62-4C0F-96A7-28DC73FFA963}"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109225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11779-9E62-4C0F-96A7-28DC73FFA963}"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2808539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11779-9E62-4C0F-96A7-28DC73FFA963}" type="datetimeFigureOut">
              <a:rPr lang="en-GB" smtClean="0"/>
              <a:t>12/06/2019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E9E76-76DC-4931-9446-3DBB171DAFD4}" type="slidenum">
              <a:rPr lang="en-GB" smtClean="0"/>
              <a:t>‹#›</a:t>
            </a:fld>
            <a:endParaRPr lang="en-GB"/>
          </a:p>
        </p:txBody>
      </p:sp>
    </p:spTree>
    <p:extLst>
      <p:ext uri="{BB962C8B-B14F-4D97-AF65-F5344CB8AC3E}">
        <p14:creationId xmlns:p14="http://schemas.microsoft.com/office/powerpoint/2010/main" val="320367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Let’s revise the story…..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45772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corrid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8150" y="0"/>
            <a:ext cx="5727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214313" y="848901"/>
            <a:ext cx="85725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dirty="0">
                <a:solidFill>
                  <a:srgbClr val="FFFF00"/>
                </a:solidFill>
                <a:latin typeface="Comic Sans MS" pitchFamily="66" charset="0"/>
              </a:rPr>
              <a:t>Both Carter and Lord </a:t>
            </a:r>
            <a:r>
              <a:rPr lang="en-GB" altLang="en-US" sz="2400" b="1" dirty="0" err="1">
                <a:solidFill>
                  <a:srgbClr val="FFFF00"/>
                </a:solidFill>
                <a:latin typeface="Comic Sans MS" pitchFamily="66" charset="0"/>
              </a:rPr>
              <a:t>Carnarvan</a:t>
            </a:r>
            <a:r>
              <a:rPr lang="en-GB" altLang="en-US" sz="2400" b="1" dirty="0">
                <a:solidFill>
                  <a:srgbClr val="FFFF00"/>
                </a:solidFill>
                <a:latin typeface="Comic Sans MS" pitchFamily="66" charset="0"/>
              </a:rPr>
              <a:t> were desperate to take a closer look.  But Egyptian rules said </a:t>
            </a:r>
            <a:r>
              <a:rPr lang="en-GB" altLang="en-US" sz="2400" b="1" dirty="0">
                <a:solidFill>
                  <a:srgbClr val="FF0000"/>
                </a:solidFill>
                <a:latin typeface="Comic Sans MS" pitchFamily="66" charset="0"/>
              </a:rPr>
              <a:t>NO!</a:t>
            </a:r>
          </a:p>
          <a:p>
            <a:pPr eaLnBrk="1" hangingPunct="1"/>
            <a:endParaRPr lang="en-GB" altLang="en-US" sz="2400" b="1" dirty="0">
              <a:solidFill>
                <a:srgbClr val="FFFF00"/>
              </a:solidFill>
              <a:latin typeface="Comic Sans MS" pitchFamily="66" charset="0"/>
            </a:endParaRPr>
          </a:p>
          <a:p>
            <a:pPr eaLnBrk="1" hangingPunct="1"/>
            <a:r>
              <a:rPr lang="en-GB" altLang="en-US" sz="2400" b="1" dirty="0">
                <a:solidFill>
                  <a:srgbClr val="FFFF00"/>
                </a:solidFill>
                <a:latin typeface="Comic Sans MS" pitchFamily="66" charset="0"/>
              </a:rPr>
              <a:t>Archaeologists had to have permission to dig in Egypt.  They had to have an inspector with them when they first went in.</a:t>
            </a: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p:txBody>
      </p:sp>
    </p:spTree>
    <p:extLst>
      <p:ext uri="{BB962C8B-B14F-4D97-AF65-F5344CB8AC3E}">
        <p14:creationId xmlns:p14="http://schemas.microsoft.com/office/powerpoint/2010/main" val="12054160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3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3000"/>
                                        <p:tgtEl>
                                          <p:spTgt spid="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3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sankofaworldpublishers.com/sankofawponline/IMAGES/Pict_55_resized_Nubian_Suns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2"/>
          <p:cNvSpPr txBox="1">
            <a:spLocks noChangeArrowheads="1"/>
          </p:cNvSpPr>
          <p:nvPr/>
        </p:nvSpPr>
        <p:spPr bwMode="auto">
          <a:xfrm>
            <a:off x="285750" y="285750"/>
            <a:ext cx="84296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latin typeface="Comic Sans MS" pitchFamily="66" charset="0"/>
              </a:rPr>
              <a:t>Unable to wait , later that same night Carter returned to the tomb.  He made the hole bigger and they squeezed through one by one and dropped onto the floor.  They found themselves in a small room.</a:t>
            </a:r>
          </a:p>
          <a:p>
            <a:pPr eaLnBrk="1" hangingPunct="1"/>
            <a:endParaRPr lang="en-GB" altLang="en-US" sz="2400">
              <a:latin typeface="Comic Sans MS" pitchFamily="66" charset="0"/>
            </a:endParaRPr>
          </a:p>
          <a:p>
            <a:pPr eaLnBrk="1" hangingPunct="1"/>
            <a:r>
              <a:rPr lang="en-GB" altLang="en-US" sz="2400">
                <a:latin typeface="Comic Sans MS" pitchFamily="66" charset="0"/>
              </a:rPr>
              <a:t>Over 3000 years had passed since anyone had last entered.  They saw a fingerprint left on the painted surface of an oil lamp.  The smell of perfume still filled the air.</a:t>
            </a:r>
          </a:p>
        </p:txBody>
      </p:sp>
    </p:spTree>
    <p:extLst>
      <p:ext uri="{BB962C8B-B14F-4D97-AF65-F5344CB8AC3E}">
        <p14:creationId xmlns:p14="http://schemas.microsoft.com/office/powerpoint/2010/main" val="1013974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Example of a news report….</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358280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 y="8371"/>
            <a:ext cx="9014354" cy="1116373"/>
          </a:xfrm>
        </p:spPr>
        <p:txBody>
          <a:bodyPr>
            <a:noAutofit/>
          </a:bodyPr>
          <a:lstStyle/>
          <a:p>
            <a:r>
              <a:rPr lang="en-GB" sz="3600" dirty="0" smtClean="0">
                <a:latin typeface="Arial Black" panose="020B0A04020102020204" pitchFamily="34" charset="0"/>
              </a:rPr>
              <a:t>Tut! Tut! King Tutankhamun’s Tomb Discovered. </a:t>
            </a:r>
            <a:endParaRPr lang="en-GB" sz="3600" dirty="0">
              <a:latin typeface="Arial Black" panose="020B0A04020102020204" pitchFamily="34" charset="0"/>
            </a:endParaRPr>
          </a:p>
        </p:txBody>
      </p:sp>
      <p:sp>
        <p:nvSpPr>
          <p:cNvPr id="3" name="Content Placeholder 2"/>
          <p:cNvSpPr>
            <a:spLocks noGrp="1"/>
          </p:cNvSpPr>
          <p:nvPr>
            <p:ph idx="1"/>
          </p:nvPr>
        </p:nvSpPr>
        <p:spPr>
          <a:xfrm>
            <a:off x="107504" y="1124744"/>
            <a:ext cx="8928992" cy="5616624"/>
          </a:xfrm>
        </p:spPr>
        <p:txBody>
          <a:bodyPr>
            <a:normAutofit fontScale="92500" lnSpcReduction="10000"/>
          </a:bodyPr>
          <a:lstStyle/>
          <a:p>
            <a:pPr marL="0" indent="0">
              <a:buNone/>
            </a:pPr>
            <a:r>
              <a:rPr lang="en-GB" sz="1600" b="1" dirty="0"/>
              <a:t>Last week, Howard Carter, </a:t>
            </a:r>
            <a:r>
              <a:rPr lang="en-GB" sz="1600" b="1" dirty="0" smtClean="0"/>
              <a:t>a British Egyptologist,  </a:t>
            </a:r>
            <a:r>
              <a:rPr lang="en-GB" sz="1600" b="1" dirty="0"/>
              <a:t>discovered the </a:t>
            </a:r>
            <a:r>
              <a:rPr lang="en-GB" sz="1600" b="1" dirty="0" smtClean="0"/>
              <a:t>undetected, untouched </a:t>
            </a:r>
            <a:r>
              <a:rPr lang="en-GB" sz="1600" b="1" dirty="0"/>
              <a:t>tomb, that </a:t>
            </a:r>
            <a:r>
              <a:rPr lang="en-GB" sz="1600" b="1" dirty="0" smtClean="0"/>
              <a:t>left for</a:t>
            </a:r>
            <a:r>
              <a:rPr lang="en-GB" sz="1600" b="1" dirty="0"/>
              <a:t> </a:t>
            </a:r>
            <a:r>
              <a:rPr lang="en-GB" sz="1600" b="1" dirty="0" smtClean="0"/>
              <a:t>over 3000 years, </a:t>
            </a:r>
            <a:r>
              <a:rPr lang="en-GB" sz="1600" b="1" dirty="0"/>
              <a:t>of Tutankhamun, </a:t>
            </a:r>
            <a:r>
              <a:rPr lang="en-GB" sz="1600" b="1" dirty="0" smtClean="0"/>
              <a:t>a young Pharaoh, in </a:t>
            </a:r>
            <a:r>
              <a:rPr lang="en-GB" sz="1600" b="1" dirty="0"/>
              <a:t>Luxor, which </a:t>
            </a:r>
            <a:r>
              <a:rPr lang="en-GB" sz="1600" b="1" dirty="0" smtClean="0"/>
              <a:t>is a city in Egypt.</a:t>
            </a:r>
          </a:p>
          <a:p>
            <a:pPr marL="0" indent="0">
              <a:buNone/>
            </a:pPr>
            <a:endParaRPr lang="en-GB" sz="1600" b="1" dirty="0"/>
          </a:p>
          <a:p>
            <a:pPr marL="0" indent="0">
              <a:buNone/>
            </a:pPr>
            <a:r>
              <a:rPr lang="en-GB" sz="1700" dirty="0" smtClean="0"/>
              <a:t>After weeks of searching, a small, Egyptian water boy (who was working for Carter) discovered the first step blocking the way to the secret and mysterious tomb. Eventually, after removing piles of rubbish- from previous excavations- Carter walked down a corridor of steps and was face to face with an enormous concrete slab which had a royal stamp on it: something special was inside! Moments later, Carter saw that the tomb may have been broken into by tomb robbers because there was a different coloured concrete on part of the door. </a:t>
            </a:r>
          </a:p>
          <a:p>
            <a:pPr marL="0" indent="0">
              <a:buNone/>
            </a:pPr>
            <a:r>
              <a:rPr lang="en-GB" sz="1700" dirty="0" smtClean="0"/>
              <a:t>“I was devastated at seeing this, and I was worried that Lord Carnavron would be cross,” Carter told reporters. Carnavron had provided lots of money to Carter to find this lost tomb and this mission was to be the last he funded.</a:t>
            </a:r>
          </a:p>
          <a:p>
            <a:pPr marL="0" indent="0">
              <a:buNone/>
            </a:pPr>
            <a:r>
              <a:rPr lang="en-GB" sz="1700" dirty="0" smtClean="0"/>
              <a:t>In the end, Carter, while being watched by Carnavron, decided to use a small pick-axe to make a hole in the concrete wall in order to see what was behind it. Following this, he took a small candle, lit it and poked it inside the whole to see what was there. Within seconds, Carter’s face was one of excitement and relief because inside he saw </a:t>
            </a:r>
            <a:r>
              <a:rPr lang="en-GB" sz="1700" dirty="0"/>
              <a:t>towering, menacing, gilt statues with intricately carved designs encrusted with </a:t>
            </a:r>
            <a:r>
              <a:rPr lang="en-GB" sz="1700" dirty="0" smtClean="0"/>
              <a:t>precious stones; hundreds </a:t>
            </a:r>
            <a:r>
              <a:rPr lang="en-GB" sz="1700" dirty="0"/>
              <a:t>of immaculate, detailed </a:t>
            </a:r>
            <a:r>
              <a:rPr lang="en-GB" sz="1700" dirty="0" smtClean="0"/>
              <a:t>bituminised </a:t>
            </a:r>
            <a:r>
              <a:rPr lang="en-GB" sz="1700" dirty="0"/>
              <a:t>couches that had smiling faces of glass-eyed gods and spirits on the </a:t>
            </a:r>
            <a:r>
              <a:rPr lang="en-GB" sz="1700" dirty="0" smtClean="0"/>
              <a:t>arms and closely </a:t>
            </a:r>
            <a:r>
              <a:rPr lang="en-GB" sz="1700" dirty="0"/>
              <a:t>packed piles of exquisite alabaster vases and boxes which had golden designs studded with gems. </a:t>
            </a:r>
          </a:p>
          <a:p>
            <a:pPr marL="0" indent="0">
              <a:buNone/>
            </a:pPr>
            <a:r>
              <a:rPr lang="en-GB" sz="1700" dirty="0" smtClean="0"/>
              <a:t>“I was thrilled. I was relieved. I found what I always knew was there,” Carter told the journalists. </a:t>
            </a:r>
          </a:p>
          <a:p>
            <a:pPr marL="0" indent="0">
              <a:buNone/>
            </a:pPr>
            <a:r>
              <a:rPr lang="en-GB" sz="1700" dirty="0" smtClean="0"/>
              <a:t>At this moment, Carter is gathering up the treasures preparing them for museums. Back home, the British people are extremely proud of Carter and are having parties in the streets. And as for the water boy? Well he wants to carry on studying and learning about his ancient past!</a:t>
            </a:r>
            <a:endParaRPr lang="en-GB" sz="1700" dirty="0"/>
          </a:p>
        </p:txBody>
      </p:sp>
    </p:spTree>
    <p:extLst>
      <p:ext uri="{BB962C8B-B14F-4D97-AF65-F5344CB8AC3E}">
        <p14:creationId xmlns:p14="http://schemas.microsoft.com/office/powerpoint/2010/main" val="2167832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marL="0" indent="0">
              <a:buNone/>
            </a:pPr>
            <a:r>
              <a:rPr lang="en-GB" dirty="0"/>
              <a:t>After weeks of searching, a small, Egyptian water boy (who was working for Carter) </a:t>
            </a:r>
            <a:r>
              <a:rPr lang="en-GB" dirty="0" smtClean="0"/>
              <a:t>has discovered </a:t>
            </a:r>
            <a:r>
              <a:rPr lang="en-GB" dirty="0"/>
              <a:t>the first step blocking the way to the secret and mysterious tomb. Eventually, after removing piles of rubbish- from previous excavations- </a:t>
            </a:r>
            <a:r>
              <a:rPr lang="en-GB" dirty="0" smtClean="0"/>
              <a:t>Carter yesterday </a:t>
            </a:r>
            <a:r>
              <a:rPr lang="en-GB" dirty="0"/>
              <a:t>walked down a corridor of steps and was face to face with an enormous concrete slab which had a royal stamp on it: something special was inside! Moments later, Carter saw that the tomb may have been broken into by tomb robbers because there was a different coloured concrete on part of the door. </a:t>
            </a:r>
          </a:p>
          <a:p>
            <a:pPr marL="0" indent="0">
              <a:buNone/>
            </a:pPr>
            <a:r>
              <a:rPr lang="en-GB" dirty="0"/>
              <a:t>“I was devastated at seeing this, and I was worried that Lord </a:t>
            </a:r>
            <a:r>
              <a:rPr lang="en-GB" dirty="0" smtClean="0"/>
              <a:t>Carnarvon </a:t>
            </a:r>
            <a:r>
              <a:rPr lang="en-GB" dirty="0"/>
              <a:t>would be cross,” Carter told reporters. </a:t>
            </a:r>
            <a:r>
              <a:rPr lang="en-GB" dirty="0" smtClean="0"/>
              <a:t>Carnarvon </a:t>
            </a:r>
            <a:r>
              <a:rPr lang="en-GB" dirty="0"/>
              <a:t>had provided lots of money to Carter to find this lost tomb and this mission was to be the last he funded.</a:t>
            </a:r>
          </a:p>
          <a:p>
            <a:pPr marL="0" indent="0">
              <a:buNone/>
            </a:pPr>
            <a:endParaRPr lang="en-GB" dirty="0"/>
          </a:p>
        </p:txBody>
      </p:sp>
    </p:spTree>
    <p:extLst>
      <p:ext uri="{BB962C8B-B14F-4D97-AF65-F5344CB8AC3E}">
        <p14:creationId xmlns:p14="http://schemas.microsoft.com/office/powerpoint/2010/main" val="3867105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marL="0" indent="0">
              <a:buNone/>
            </a:pPr>
            <a:r>
              <a:rPr lang="en-GB" dirty="0"/>
              <a:t>In the </a:t>
            </a:r>
            <a:r>
              <a:rPr lang="en-GB" dirty="0" smtClean="0"/>
              <a:t>end, we are told, </a:t>
            </a:r>
            <a:r>
              <a:rPr lang="en-GB" dirty="0"/>
              <a:t>Carter, while being watched by </a:t>
            </a:r>
            <a:r>
              <a:rPr lang="en-GB" dirty="0" smtClean="0"/>
              <a:t>Carnarvon</a:t>
            </a:r>
            <a:r>
              <a:rPr lang="en-GB" dirty="0"/>
              <a:t>, decided to use a small pick-axe to make a hole in the concrete wall in order to see what was behind it. Following this, he took a small candle, lit it and poked it inside the whole to see what was there. Within seconds, </a:t>
            </a:r>
            <a:r>
              <a:rPr lang="en-GB" dirty="0" smtClean="0"/>
              <a:t>witnesses say, Carter’s </a:t>
            </a:r>
            <a:r>
              <a:rPr lang="en-GB" dirty="0"/>
              <a:t>face was one of excitement and relief because inside he saw towering, menacing, gilt statues with intricately carved designs encrusted with precious stones; hundreds of immaculate, detailed bituminised couches that had smiling faces of glass-eyed gods and spirits on the arms and closely packed piles of exquisite alabaster vases and boxes which had golden designs studded with gems. </a:t>
            </a:r>
          </a:p>
          <a:p>
            <a:pPr marL="0" indent="0">
              <a:buNone/>
            </a:pPr>
            <a:r>
              <a:rPr lang="en-GB" dirty="0"/>
              <a:t>“I was thrilled. I was relieved. I found what I always knew was there,” Carter told </a:t>
            </a:r>
            <a:r>
              <a:rPr lang="en-GB" dirty="0" smtClean="0"/>
              <a:t>us. </a:t>
            </a:r>
            <a:endParaRPr lang="en-GB" dirty="0"/>
          </a:p>
        </p:txBody>
      </p:sp>
    </p:spTree>
    <p:extLst>
      <p:ext uri="{BB962C8B-B14F-4D97-AF65-F5344CB8AC3E}">
        <p14:creationId xmlns:p14="http://schemas.microsoft.com/office/powerpoint/2010/main" val="1286478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Let’s write a headline…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22341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Headlines- short, snappy, witty:</a:t>
            </a:r>
            <a:endParaRPr lang="en-GB" dirty="0"/>
          </a:p>
        </p:txBody>
      </p:sp>
      <p:sp>
        <p:nvSpPr>
          <p:cNvPr id="4" name="Content Placeholder 2"/>
          <p:cNvSpPr txBox="1">
            <a:spLocks noGrp="1"/>
          </p:cNvSpPr>
          <p:nvPr>
            <p:ph idx="1"/>
          </p:nvPr>
        </p:nvSpPr>
        <p:spPr>
          <a:xfrm>
            <a:off x="457200" y="1196752"/>
            <a:ext cx="8147248" cy="496855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GB" b="1" dirty="0" smtClean="0">
                <a:latin typeface="Aharoni" panose="02010803020104030203" pitchFamily="2" charset="-79"/>
                <a:cs typeface="Aharoni" panose="02010803020104030203" pitchFamily="2" charset="-79"/>
              </a:rPr>
              <a:t>King Tutankhamun’s Tomb Found.</a:t>
            </a:r>
          </a:p>
          <a:p>
            <a:pPr marL="0" indent="0">
              <a:lnSpc>
                <a:spcPct val="120000"/>
              </a:lnSpc>
              <a:buNone/>
            </a:pPr>
            <a:r>
              <a:rPr lang="en-GB" dirty="0">
                <a:latin typeface="Aharoni" panose="02010803020104030203" pitchFamily="2" charset="-79"/>
                <a:cs typeface="Aharoni" panose="02010803020104030203" pitchFamily="2" charset="-79"/>
              </a:rPr>
              <a:t>Ancient </a:t>
            </a:r>
            <a:r>
              <a:rPr lang="en-GB" dirty="0" smtClean="0">
                <a:latin typeface="Aharoni" panose="02010803020104030203" pitchFamily="2" charset="-79"/>
                <a:cs typeface="Aharoni" panose="02010803020104030203" pitchFamily="2" charset="-79"/>
              </a:rPr>
              <a:t>Tutankhamun </a:t>
            </a:r>
            <a:r>
              <a:rPr lang="en-GB" dirty="0">
                <a:latin typeface="Aharoni" panose="02010803020104030203" pitchFamily="2" charset="-79"/>
                <a:cs typeface="Aharoni" panose="02010803020104030203" pitchFamily="2" charset="-79"/>
              </a:rPr>
              <a:t>Tomb </a:t>
            </a:r>
            <a:r>
              <a:rPr lang="en-GB" dirty="0" smtClean="0">
                <a:latin typeface="Aharoni" panose="02010803020104030203" pitchFamily="2" charset="-79"/>
                <a:cs typeface="Aharoni" panose="02010803020104030203" pitchFamily="2" charset="-79"/>
              </a:rPr>
              <a:t>Discovered. </a:t>
            </a:r>
            <a:endParaRPr lang="en-GB" dirty="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Heroic </a:t>
            </a:r>
            <a:r>
              <a:rPr lang="en-GB" dirty="0">
                <a:latin typeface="Aharoni" panose="02010803020104030203" pitchFamily="2" charset="-79"/>
                <a:cs typeface="Aharoni" panose="02010803020104030203" pitchFamily="2" charset="-79"/>
              </a:rPr>
              <a:t>Howard makes Wondrous Discovery.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Carter </a:t>
            </a:r>
            <a:r>
              <a:rPr lang="en-GB" dirty="0">
                <a:latin typeface="Aharoni" panose="02010803020104030203" pitchFamily="2" charset="-79"/>
                <a:cs typeface="Aharoni" panose="02010803020104030203" pitchFamily="2" charset="-79"/>
              </a:rPr>
              <a:t>Wakes Sleeping Tomb.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Golden </a:t>
            </a:r>
            <a:r>
              <a:rPr lang="en-GB" dirty="0">
                <a:latin typeface="Aharoni" panose="02010803020104030203" pitchFamily="2" charset="-79"/>
                <a:cs typeface="Aharoni" panose="02010803020104030203" pitchFamily="2" charset="-79"/>
              </a:rPr>
              <a:t>Treasures in </a:t>
            </a:r>
            <a:r>
              <a:rPr lang="en-GB" dirty="0" err="1" smtClean="0">
                <a:latin typeface="Aharoni" panose="02010803020104030203" pitchFamily="2" charset="-79"/>
                <a:cs typeface="Aharoni" panose="02010803020104030203" pitchFamily="2" charset="-79"/>
              </a:rPr>
              <a:t>Tut’s</a:t>
            </a:r>
            <a:r>
              <a:rPr lang="en-GB" dirty="0" smtClean="0">
                <a:latin typeface="Aharoni" panose="02010803020104030203" pitchFamily="2" charset="-79"/>
                <a:cs typeface="Aharoni" panose="02010803020104030203" pitchFamily="2" charset="-79"/>
              </a:rPr>
              <a:t> Tomb </a:t>
            </a:r>
            <a:r>
              <a:rPr lang="en-GB" dirty="0">
                <a:latin typeface="Aharoni" panose="02010803020104030203" pitchFamily="2" charset="-79"/>
                <a:cs typeface="Aharoni" panose="02010803020104030203" pitchFamily="2" charset="-79"/>
              </a:rPr>
              <a:t>Discovered.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Carter </a:t>
            </a:r>
            <a:r>
              <a:rPr lang="en-GB" dirty="0">
                <a:latin typeface="Aharoni" panose="02010803020104030203" pitchFamily="2" charset="-79"/>
                <a:cs typeface="Aharoni" panose="02010803020104030203" pitchFamily="2" charset="-79"/>
              </a:rPr>
              <a:t>Captures Tutankhamun’s Tomb.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Resting </a:t>
            </a:r>
            <a:r>
              <a:rPr lang="en-GB" dirty="0">
                <a:latin typeface="Aharoni" panose="02010803020104030203" pitchFamily="2" charset="-79"/>
                <a:cs typeface="Aharoni" panose="02010803020104030203" pitchFamily="2" charset="-79"/>
              </a:rPr>
              <a:t>Pharaoh Wide Awake.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Tut! Tut! Tutankhamun’s Tomb Unearthed</a:t>
            </a:r>
          </a:p>
          <a:p>
            <a:pPr marL="0" indent="0">
              <a:buNone/>
            </a:pPr>
            <a:endParaRPr lang="en-GB" b="1" dirty="0">
              <a:solidFill>
                <a:schemeClr val="accent4">
                  <a:lumMod val="50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06204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000"/>
                                        <p:tgtEl>
                                          <p:spTgt spid="4">
                                            <p:txEl>
                                              <p:pRg st="7" end="7"/>
                                            </p:txEl>
                                          </p:spTgt>
                                        </p:tgtEl>
                                      </p:cBhvr>
                                    </p:animEffect>
                                    <p:anim calcmode="lin" valueType="num">
                                      <p:cBhvr>
                                        <p:cTn id="5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1" end="1"/>
                                            </p:txEl>
                                          </p:spTgt>
                                        </p:tgtEl>
                                        <p:attrNameLst>
                                          <p:attrName>style.visibility</p:attrName>
                                        </p:attrNameLst>
                                      </p:cBhvr>
                                      <p:to>
                                        <p:strVal val="visible"/>
                                      </p:to>
                                    </p:set>
                                    <p:animEffect transition="in" filter="fade">
                                      <p:cBhvr>
                                        <p:cTn id="56" dur="1000"/>
                                        <p:tgtEl>
                                          <p:spTgt spid="4">
                                            <p:txEl>
                                              <p:pRg st="1" end="1"/>
                                            </p:txEl>
                                          </p:spTgt>
                                        </p:tgtEl>
                                      </p:cBhvr>
                                    </p:animEffect>
                                    <p:anim calcmode="lin" valueType="num">
                                      <p:cBhvr>
                                        <p:cTn id="5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3267794"/>
          </a:xfrm>
        </p:spPr>
        <p:txBody>
          <a:bodyPr/>
          <a:lstStyle/>
          <a:p>
            <a:r>
              <a:rPr lang="en-GB" dirty="0" smtClean="0"/>
              <a:t>To use the 4 ‘W’ to write an opening to a newspaper article</a:t>
            </a:r>
            <a:endParaRPr lang="en-GB" dirty="0"/>
          </a:p>
        </p:txBody>
      </p:sp>
      <p:sp>
        <p:nvSpPr>
          <p:cNvPr id="3" name="Subtitle 2"/>
          <p:cNvSpPr>
            <a:spLocks noGrp="1"/>
          </p:cNvSpPr>
          <p:nvPr>
            <p:ph type="subTitle" idx="1"/>
          </p:nvPr>
        </p:nvSpPr>
        <p:spPr>
          <a:xfrm>
            <a:off x="899592" y="3068960"/>
            <a:ext cx="7664896" cy="2569840"/>
          </a:xfrm>
        </p:spPr>
        <p:txBody>
          <a:bodyPr>
            <a:normAutofit lnSpcReduction="10000"/>
          </a:bodyPr>
          <a:lstStyle/>
          <a:p>
            <a:r>
              <a:rPr lang="en-GB" dirty="0" smtClean="0"/>
              <a:t>I can write sentences that use the </a:t>
            </a:r>
            <a:r>
              <a:rPr lang="en-GB" b="1" dirty="0" smtClean="0">
                <a:solidFill>
                  <a:srgbClr val="FF0000"/>
                </a:solidFill>
              </a:rPr>
              <a:t>4  ‘W’ facts</a:t>
            </a:r>
            <a:r>
              <a:rPr lang="en-GB" b="1" dirty="0" smtClean="0">
                <a:solidFill>
                  <a:schemeClr val="bg1">
                    <a:lumMod val="75000"/>
                  </a:schemeClr>
                </a:solidFill>
              </a:rPr>
              <a:t>;</a:t>
            </a:r>
            <a:endParaRPr lang="en-GB" b="1" dirty="0" smtClean="0">
              <a:solidFill>
                <a:srgbClr val="FF0000"/>
              </a:solidFill>
            </a:endParaRPr>
          </a:p>
          <a:p>
            <a:r>
              <a:rPr lang="en-GB" dirty="0" smtClean="0"/>
              <a:t>I can </a:t>
            </a:r>
            <a:r>
              <a:rPr lang="en-GB" b="1" dirty="0" smtClean="0">
                <a:solidFill>
                  <a:srgbClr val="FF0000"/>
                </a:solidFill>
              </a:rPr>
              <a:t>embed clauses</a:t>
            </a:r>
            <a:r>
              <a:rPr lang="en-GB" dirty="0" smtClean="0"/>
              <a:t> using the relative pronouns ‘who’, ‘which’ and ‘that’;</a:t>
            </a:r>
          </a:p>
          <a:p>
            <a:r>
              <a:rPr lang="en-GB" dirty="0" smtClean="0"/>
              <a:t>I can </a:t>
            </a:r>
            <a:r>
              <a:rPr lang="en-GB" b="1" dirty="0" smtClean="0">
                <a:solidFill>
                  <a:srgbClr val="FF0000"/>
                </a:solidFill>
              </a:rPr>
              <a:t>embed phrases </a:t>
            </a:r>
            <a:r>
              <a:rPr lang="en-GB" dirty="0" smtClean="0"/>
              <a:t>to add detail</a:t>
            </a:r>
          </a:p>
          <a:p>
            <a:endParaRPr lang="en-GB" dirty="0"/>
          </a:p>
        </p:txBody>
      </p:sp>
    </p:spTree>
    <p:extLst>
      <p:ext uri="{BB962C8B-B14F-4D97-AF65-F5344CB8AC3E}">
        <p14:creationId xmlns:p14="http://schemas.microsoft.com/office/powerpoint/2010/main" val="1241655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1143000"/>
          </a:xfrm>
        </p:spPr>
        <p:txBody>
          <a:bodyPr>
            <a:noAutofit/>
          </a:bodyPr>
          <a:lstStyle/>
          <a:p>
            <a:r>
              <a:rPr lang="en-GB" sz="3600" dirty="0" smtClean="0">
                <a:latin typeface="Arial Black" panose="020B0A04020102020204" pitchFamily="34" charset="0"/>
              </a:rPr>
              <a:t>Tut! Tut! King Tutankhamun’s Tomb Discovered. </a:t>
            </a:r>
            <a:endParaRPr lang="en-GB" sz="3600" dirty="0">
              <a:latin typeface="Arial Black" panose="020B0A04020102020204" pitchFamily="34" charset="0"/>
            </a:endParaRPr>
          </a:p>
        </p:txBody>
      </p:sp>
      <p:sp>
        <p:nvSpPr>
          <p:cNvPr id="3" name="Content Placeholder 2"/>
          <p:cNvSpPr>
            <a:spLocks noGrp="1"/>
          </p:cNvSpPr>
          <p:nvPr>
            <p:ph idx="1"/>
          </p:nvPr>
        </p:nvSpPr>
        <p:spPr>
          <a:xfrm>
            <a:off x="457200" y="2636913"/>
            <a:ext cx="3682752" cy="3456384"/>
          </a:xfrm>
        </p:spPr>
        <p:txBody>
          <a:bodyPr>
            <a:normAutofit lnSpcReduction="10000"/>
          </a:bodyPr>
          <a:lstStyle/>
          <a:p>
            <a:r>
              <a:rPr lang="en-GB" dirty="0" smtClean="0"/>
              <a:t>When: </a:t>
            </a:r>
            <a:r>
              <a:rPr lang="en-GB" sz="2800" i="1" dirty="0" smtClean="0"/>
              <a:t>(be careful)</a:t>
            </a:r>
            <a:endParaRPr lang="en-GB" i="1" dirty="0" smtClean="0"/>
          </a:p>
          <a:p>
            <a:r>
              <a:rPr lang="en-GB" dirty="0" smtClean="0"/>
              <a:t>Who: </a:t>
            </a:r>
          </a:p>
          <a:p>
            <a:pPr marL="0" indent="0">
              <a:buNone/>
            </a:pPr>
            <a:endParaRPr lang="en-GB" dirty="0" smtClean="0"/>
          </a:p>
          <a:p>
            <a:r>
              <a:rPr lang="en-GB" dirty="0" smtClean="0"/>
              <a:t>What: </a:t>
            </a:r>
          </a:p>
          <a:p>
            <a:pPr marL="0" indent="0">
              <a:buNone/>
            </a:pPr>
            <a:endParaRPr lang="en-GB" dirty="0" smtClean="0"/>
          </a:p>
          <a:p>
            <a:r>
              <a:rPr lang="en-GB" dirty="0" smtClean="0"/>
              <a:t>Where:</a:t>
            </a:r>
          </a:p>
        </p:txBody>
      </p:sp>
      <p:sp>
        <p:nvSpPr>
          <p:cNvPr id="4" name="Title 1"/>
          <p:cNvSpPr txBox="1">
            <a:spLocks/>
          </p:cNvSpPr>
          <p:nvPr/>
        </p:nvSpPr>
        <p:spPr>
          <a:xfrm>
            <a:off x="395536" y="260648"/>
            <a:ext cx="8451807"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smtClean="0">
                <a:latin typeface="Arial Black" panose="020B0A04020102020204" pitchFamily="34" charset="0"/>
              </a:rPr>
              <a:t>ENGAYNE GAZETTE</a:t>
            </a:r>
            <a:endParaRPr lang="en-GB" sz="5400" dirty="0">
              <a:latin typeface="Arial Black" panose="020B0A04020102020204" pitchFamily="34" charset="0"/>
            </a:endParaRPr>
          </a:p>
        </p:txBody>
      </p:sp>
      <p:sp>
        <p:nvSpPr>
          <p:cNvPr id="5" name="Content Placeholder 2"/>
          <p:cNvSpPr txBox="1">
            <a:spLocks/>
          </p:cNvSpPr>
          <p:nvPr/>
        </p:nvSpPr>
        <p:spPr>
          <a:xfrm>
            <a:off x="3851921" y="2708920"/>
            <a:ext cx="4995422" cy="345638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700" b="1" dirty="0" smtClean="0">
                <a:solidFill>
                  <a:srgbClr val="00B050"/>
                </a:solidFill>
              </a:rPr>
              <a:t>Late last night; Yesterday afternoon; Earlier today; On Tuesday</a:t>
            </a:r>
          </a:p>
          <a:p>
            <a:pPr marL="0" indent="0">
              <a:buNone/>
            </a:pPr>
            <a:endParaRPr lang="en-GB" sz="1700" b="1" i="1" dirty="0" smtClean="0">
              <a:solidFill>
                <a:srgbClr val="00B050"/>
              </a:solidFill>
            </a:endParaRPr>
          </a:p>
          <a:p>
            <a:r>
              <a:rPr lang="en-GB" sz="2400" dirty="0" smtClean="0">
                <a:solidFill>
                  <a:srgbClr val="FFC000"/>
                </a:solidFill>
              </a:rPr>
              <a:t>Howard Carter; Mr H Carter; Small Egyptian water boy</a:t>
            </a:r>
          </a:p>
          <a:p>
            <a:pPr marL="0" indent="0">
              <a:buNone/>
            </a:pPr>
            <a:endParaRPr lang="en-GB" sz="2400" dirty="0" smtClean="0">
              <a:solidFill>
                <a:srgbClr val="FFC000"/>
              </a:solidFill>
            </a:endParaRPr>
          </a:p>
          <a:p>
            <a:r>
              <a:rPr lang="en-GB" sz="2400" dirty="0">
                <a:solidFill>
                  <a:schemeClr val="accent6">
                    <a:lumMod val="75000"/>
                  </a:schemeClr>
                </a:solidFill>
              </a:rPr>
              <a:t>d</a:t>
            </a:r>
            <a:r>
              <a:rPr lang="en-GB" sz="2400" dirty="0" smtClean="0">
                <a:solidFill>
                  <a:schemeClr val="accent6">
                    <a:lumMod val="75000"/>
                  </a:schemeClr>
                </a:solidFill>
              </a:rPr>
              <a:t>iscovered the untouched tomb…; opened a 3000 year old…; unearthed the tomb of…..</a:t>
            </a:r>
            <a:endParaRPr lang="en-GB" sz="2400" dirty="0" smtClean="0"/>
          </a:p>
          <a:p>
            <a:r>
              <a:rPr lang="en-GB" dirty="0" smtClean="0">
                <a:solidFill>
                  <a:schemeClr val="accent4">
                    <a:lumMod val="50000"/>
                  </a:schemeClr>
                </a:solidFill>
              </a:rPr>
              <a:t>Egypt; Valley of the Kings; Luxor</a:t>
            </a:r>
            <a:endParaRPr lang="en-GB" dirty="0">
              <a:solidFill>
                <a:schemeClr val="accent4">
                  <a:lumMod val="50000"/>
                </a:schemeClr>
              </a:solidFill>
            </a:endParaRPr>
          </a:p>
        </p:txBody>
      </p:sp>
    </p:spTree>
    <p:extLst>
      <p:ext uri="{BB962C8B-B14F-4D97-AF65-F5344CB8AC3E}">
        <p14:creationId xmlns:p14="http://schemas.microsoft.com/office/powerpoint/2010/main" val="309340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1000"/>
                                        <p:tgtEl>
                                          <p:spTgt spid="5">
                                            <p:txEl>
                                              <p:pRg st="5" end="5"/>
                                            </p:txEl>
                                          </p:spTgt>
                                        </p:tgtEl>
                                      </p:cBhvr>
                                    </p:animEffect>
                                    <p:anim calcmode="lin" valueType="num">
                                      <p:cBhvr>
                                        <p:cTn id="2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carving wallpap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picture of howard car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285750"/>
            <a:ext cx="4537075"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descr="picture of lord carnarv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38" y="3128963"/>
            <a:ext cx="3816350" cy="372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 Box 9"/>
          <p:cNvSpPr txBox="1">
            <a:spLocks noChangeArrowheads="1"/>
          </p:cNvSpPr>
          <p:nvPr/>
        </p:nvSpPr>
        <p:spPr bwMode="auto">
          <a:xfrm>
            <a:off x="6858000" y="3357563"/>
            <a:ext cx="20716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400">
                <a:solidFill>
                  <a:srgbClr val="FFFF00"/>
                </a:solidFill>
                <a:latin typeface="Arial Black" pitchFamily="34" charset="0"/>
              </a:rPr>
              <a:t>Lord Carnarvon</a:t>
            </a:r>
            <a:endParaRPr lang="en-US" altLang="en-US" sz="2400">
              <a:solidFill>
                <a:srgbClr val="FFFF00"/>
              </a:solidFill>
              <a:latin typeface="Arial Black" pitchFamily="34" charset="0"/>
            </a:endParaRPr>
          </a:p>
        </p:txBody>
      </p:sp>
      <p:sp>
        <p:nvSpPr>
          <p:cNvPr id="4106" name="Text Box 10"/>
          <p:cNvSpPr txBox="1">
            <a:spLocks noChangeArrowheads="1"/>
          </p:cNvSpPr>
          <p:nvPr/>
        </p:nvSpPr>
        <p:spPr bwMode="auto">
          <a:xfrm>
            <a:off x="1214438" y="3429000"/>
            <a:ext cx="2808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400">
                <a:solidFill>
                  <a:srgbClr val="FFFF00"/>
                </a:solidFill>
                <a:latin typeface="Arial Black" pitchFamily="34" charset="0"/>
              </a:rPr>
              <a:t>Howard Carter</a:t>
            </a:r>
            <a:endParaRPr lang="en-US" altLang="en-US" sz="2400">
              <a:solidFill>
                <a:srgbClr val="FFFF00"/>
              </a:solidFill>
              <a:latin typeface="Arial Black" pitchFamily="34" charset="0"/>
            </a:endParaRPr>
          </a:p>
        </p:txBody>
      </p:sp>
      <p:sp>
        <p:nvSpPr>
          <p:cNvPr id="5127" name="TextBox 6"/>
          <p:cNvSpPr txBox="1">
            <a:spLocks noChangeArrowheads="1"/>
          </p:cNvSpPr>
          <p:nvPr/>
        </p:nvSpPr>
        <p:spPr bwMode="auto">
          <a:xfrm>
            <a:off x="6215063" y="-1428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GB" altLang="en-US">
              <a:latin typeface="Calibri" pitchFamily="34" charset="0"/>
            </a:endParaRPr>
          </a:p>
        </p:txBody>
      </p:sp>
      <p:sp>
        <p:nvSpPr>
          <p:cNvPr id="8" name="TextBox 7"/>
          <p:cNvSpPr txBox="1">
            <a:spLocks noChangeArrowheads="1"/>
          </p:cNvSpPr>
          <p:nvPr/>
        </p:nvSpPr>
        <p:spPr bwMode="auto">
          <a:xfrm>
            <a:off x="5357813" y="214313"/>
            <a:ext cx="3571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a:solidFill>
                  <a:srgbClr val="FFFF00"/>
                </a:solidFill>
                <a:latin typeface="Calibri" pitchFamily="34" charset="0"/>
              </a:rPr>
              <a:t>Howard Carter was a British archaeologist working in Egypt. </a:t>
            </a:r>
          </a:p>
        </p:txBody>
      </p:sp>
      <p:sp>
        <p:nvSpPr>
          <p:cNvPr id="9" name="TextBox 8"/>
          <p:cNvSpPr txBox="1">
            <a:spLocks noChangeArrowheads="1"/>
          </p:cNvSpPr>
          <p:nvPr/>
        </p:nvSpPr>
        <p:spPr bwMode="auto">
          <a:xfrm>
            <a:off x="142875" y="5657850"/>
            <a:ext cx="5000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a:solidFill>
                  <a:srgbClr val="FFFF00"/>
                </a:solidFill>
                <a:latin typeface="Calibri" pitchFamily="34" charset="0"/>
              </a:rPr>
              <a:t>Lord Carnarvan was a rich Englishman with an interest in Egypt.  He paid the bills for Howard Carter’s work.</a:t>
            </a:r>
          </a:p>
        </p:txBody>
      </p:sp>
    </p:spTree>
    <p:extLst>
      <p:ext uri="{BB962C8B-B14F-4D97-AF65-F5344CB8AC3E}">
        <p14:creationId xmlns:p14="http://schemas.microsoft.com/office/powerpoint/2010/main" val="715603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dissolve">
                                      <p:cBhvr>
                                        <p:cTn id="7" dur="2000"/>
                                        <p:tgtEl>
                                          <p:spTgt spid="4104"/>
                                        </p:tgtEl>
                                      </p:cBhvr>
                                    </p:animEffect>
                                  </p:childTnLst>
                                </p:cTn>
                              </p:par>
                              <p:par>
                                <p:cTn id="8" presetID="9" presetClass="entr" presetSubtype="0" fill="hold" nodeType="withEffect">
                                  <p:stCondLst>
                                    <p:cond delay="0"/>
                                  </p:stCondLst>
                                  <p:childTnLst>
                                    <p:set>
                                      <p:cBhvr>
                                        <p:cTn id="9" dur="1" fill="hold">
                                          <p:stCondLst>
                                            <p:cond delay="0"/>
                                          </p:stCondLst>
                                        </p:cTn>
                                        <p:tgtEl>
                                          <p:spTgt spid="4103"/>
                                        </p:tgtEl>
                                        <p:attrNameLst>
                                          <p:attrName>style.visibility</p:attrName>
                                        </p:attrNameLst>
                                      </p:cBhvr>
                                      <p:to>
                                        <p:strVal val="visible"/>
                                      </p:to>
                                    </p:set>
                                    <p:animEffect transition="in" filter="dissolve">
                                      <p:cBhvr>
                                        <p:cTn id="10" dur="2000"/>
                                        <p:tgtEl>
                                          <p:spTgt spid="410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105"/>
                                        </p:tgtEl>
                                        <p:attrNameLst>
                                          <p:attrName>style.visibility</p:attrName>
                                        </p:attrNameLst>
                                      </p:cBhvr>
                                      <p:to>
                                        <p:strVal val="visible"/>
                                      </p:to>
                                    </p:set>
                                    <p:anim calcmode="lin" valueType="num">
                                      <p:cBhvr>
                                        <p:cTn id="15" dur="3000" fill="hold"/>
                                        <p:tgtEl>
                                          <p:spTgt spid="4105"/>
                                        </p:tgtEl>
                                        <p:attrNameLst>
                                          <p:attrName>ppt_w</p:attrName>
                                        </p:attrNameLst>
                                      </p:cBhvr>
                                      <p:tavLst>
                                        <p:tav tm="0">
                                          <p:val>
                                            <p:fltVal val="0"/>
                                          </p:val>
                                        </p:tav>
                                        <p:tav tm="100000">
                                          <p:val>
                                            <p:strVal val="#ppt_w"/>
                                          </p:val>
                                        </p:tav>
                                      </p:tavLst>
                                    </p:anim>
                                    <p:anim calcmode="lin" valueType="num">
                                      <p:cBhvr>
                                        <p:cTn id="16" dur="3000" fill="hold"/>
                                        <p:tgtEl>
                                          <p:spTgt spid="4105"/>
                                        </p:tgtEl>
                                        <p:attrNameLst>
                                          <p:attrName>ppt_h</p:attrName>
                                        </p:attrNameLst>
                                      </p:cBhvr>
                                      <p:tavLst>
                                        <p:tav tm="0">
                                          <p:val>
                                            <p:fltVal val="0"/>
                                          </p:val>
                                        </p:tav>
                                        <p:tav tm="100000">
                                          <p:val>
                                            <p:strVal val="#ppt_h"/>
                                          </p:val>
                                        </p:tav>
                                      </p:tavLst>
                                    </p:anim>
                                    <p:anim calcmode="lin" valueType="num">
                                      <p:cBhvr>
                                        <p:cTn id="17" dur="3000" fill="hold"/>
                                        <p:tgtEl>
                                          <p:spTgt spid="4105"/>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41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106"/>
                                        </p:tgtEl>
                                        <p:attrNameLst>
                                          <p:attrName>style.visibility</p:attrName>
                                        </p:attrNameLst>
                                      </p:cBhvr>
                                      <p:to>
                                        <p:strVal val="visible"/>
                                      </p:to>
                                    </p:set>
                                    <p:anim calcmode="lin" valueType="num">
                                      <p:cBhvr>
                                        <p:cTn id="23" dur="3000" fill="hold"/>
                                        <p:tgtEl>
                                          <p:spTgt spid="4106"/>
                                        </p:tgtEl>
                                        <p:attrNameLst>
                                          <p:attrName>ppt_w</p:attrName>
                                        </p:attrNameLst>
                                      </p:cBhvr>
                                      <p:tavLst>
                                        <p:tav tm="0">
                                          <p:val>
                                            <p:fltVal val="0"/>
                                          </p:val>
                                        </p:tav>
                                        <p:tav tm="100000">
                                          <p:val>
                                            <p:strVal val="#ppt_w"/>
                                          </p:val>
                                        </p:tav>
                                      </p:tavLst>
                                    </p:anim>
                                    <p:anim calcmode="lin" valueType="num">
                                      <p:cBhvr>
                                        <p:cTn id="24" dur="3000" fill="hold"/>
                                        <p:tgtEl>
                                          <p:spTgt spid="4106"/>
                                        </p:tgtEl>
                                        <p:attrNameLst>
                                          <p:attrName>ppt_h</p:attrName>
                                        </p:attrNameLst>
                                      </p:cBhvr>
                                      <p:tavLst>
                                        <p:tav tm="0">
                                          <p:val>
                                            <p:fltVal val="0"/>
                                          </p:val>
                                        </p:tav>
                                        <p:tav tm="100000">
                                          <p:val>
                                            <p:strVal val="#ppt_h"/>
                                          </p:val>
                                        </p:tav>
                                      </p:tavLst>
                                    </p:anim>
                                    <p:anim calcmode="lin" valueType="num">
                                      <p:cBhvr>
                                        <p:cTn id="25" dur="3000" fill="hold"/>
                                        <p:tgtEl>
                                          <p:spTgt spid="4106"/>
                                        </p:tgtEl>
                                        <p:attrNameLst>
                                          <p:attrName>ppt_x</p:attrName>
                                        </p:attrNameLst>
                                      </p:cBhvr>
                                      <p:tavLst>
                                        <p:tav tm="0" fmla="#ppt_x+(cos(-2*pi*(1-$))*-#ppt_x-sin(-2*pi*(1-$))*(1-#ppt_y))*(1-$)">
                                          <p:val>
                                            <p:fltVal val="0"/>
                                          </p:val>
                                        </p:tav>
                                        <p:tav tm="100000">
                                          <p:val>
                                            <p:fltVal val="1"/>
                                          </p:val>
                                        </p:tav>
                                      </p:tavLst>
                                    </p:anim>
                                    <p:anim calcmode="lin" valueType="num">
                                      <p:cBhvr>
                                        <p:cTn id="26" dur="3000" fill="hold"/>
                                        <p:tgtEl>
                                          <p:spTgt spid="410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7" presetClass="entr" presetSubtype="0" fill="hold" grpId="0" nodeType="clickEffect">
                                  <p:stCondLst>
                                    <p:cond delay="0"/>
                                  </p:stCondLst>
                                  <p:iterate type="lt">
                                    <p:tmPct val="50000"/>
                                  </p:iterate>
                                  <p:childTnLst>
                                    <p:set>
                                      <p:cBhvr>
                                        <p:cTn id="30" dur="1" fill="hold">
                                          <p:stCondLst>
                                            <p:cond delay="0"/>
                                          </p:stCondLst>
                                        </p:cTn>
                                        <p:tgtEl>
                                          <p:spTgt spid="8"/>
                                        </p:tgtEl>
                                        <p:attrNameLst>
                                          <p:attrName>style.visibility</p:attrName>
                                        </p:attrNameLst>
                                      </p:cBhvr>
                                      <p:to>
                                        <p:strVal val="visible"/>
                                      </p:to>
                                    </p:set>
                                    <p:anim calcmode="discrete" valueType="clr">
                                      <p:cBhvr override="childStyle">
                                        <p:cTn id="31"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8"/>
                                        </p:tgtEl>
                                        <p:attrNameLst>
                                          <p:attrName>fillcolor</p:attrName>
                                        </p:attrNameLst>
                                      </p:cBhvr>
                                      <p:tavLst>
                                        <p:tav tm="0">
                                          <p:val>
                                            <p:clrVal>
                                              <a:schemeClr val="accent2"/>
                                            </p:clrVal>
                                          </p:val>
                                        </p:tav>
                                        <p:tav tm="50000">
                                          <p:val>
                                            <p:clrVal>
                                              <a:schemeClr val="hlink"/>
                                            </p:clrVal>
                                          </p:val>
                                        </p:tav>
                                      </p:tavLst>
                                    </p:anim>
                                    <p:set>
                                      <p:cBhvr>
                                        <p:cTn id="33" dur="80"/>
                                        <p:tgtEl>
                                          <p:spTgt spid="8"/>
                                        </p:tgtEl>
                                        <p:attrNameLst>
                                          <p:attrName>fill.type</p:attrName>
                                        </p:attrNameLst>
                                      </p:cBhvr>
                                      <p:to>
                                        <p:strVal val="solid"/>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9"/>
                                        </p:tgtEl>
                                        <p:attrNameLst>
                                          <p:attrName>style.visibility</p:attrName>
                                        </p:attrNameLst>
                                      </p:cBhvr>
                                      <p:to>
                                        <p:strVal val="visible"/>
                                      </p:to>
                                    </p:set>
                                    <p:anim calcmode="discrete" valueType="clr">
                                      <p:cBhvr override="childStyle">
                                        <p:cTn id="38"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9"/>
                                        </p:tgtEl>
                                        <p:attrNameLst>
                                          <p:attrName>fillcolor</p:attrName>
                                        </p:attrNameLst>
                                      </p:cBhvr>
                                      <p:tavLst>
                                        <p:tav tm="0">
                                          <p:val>
                                            <p:clrVal>
                                              <a:schemeClr val="accent2"/>
                                            </p:clrVal>
                                          </p:val>
                                        </p:tav>
                                        <p:tav tm="50000">
                                          <p:val>
                                            <p:clrVal>
                                              <a:schemeClr val="hlink"/>
                                            </p:clrVal>
                                          </p:val>
                                        </p:tav>
                                      </p:tavLst>
                                    </p:anim>
                                    <p:set>
                                      <p:cBhvr>
                                        <p:cTn id="40"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p:bldP spid="4106"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the IMPORTANT opening.</a:t>
            </a:r>
            <a:endParaRPr lang="en-GB" dirty="0"/>
          </a:p>
        </p:txBody>
      </p:sp>
      <p:sp>
        <p:nvSpPr>
          <p:cNvPr id="4" name="Content Placeholder 2"/>
          <p:cNvSpPr txBox="1">
            <a:spLocks noGrp="1"/>
          </p:cNvSpPr>
          <p:nvPr>
            <p:ph idx="1"/>
          </p:nvPr>
        </p:nvSpPr>
        <p:spPr>
          <a:xfrm>
            <a:off x="457200" y="1600201"/>
            <a:ext cx="3466728" cy="4421088"/>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700" b="1" dirty="0" smtClean="0">
                <a:solidFill>
                  <a:srgbClr val="00B050"/>
                </a:solidFill>
              </a:rPr>
              <a:t>When: Late last night; Yesterday afternoon; Earlier today; On Tuesday</a:t>
            </a:r>
          </a:p>
          <a:p>
            <a:pPr marL="0" indent="0">
              <a:buNone/>
            </a:pPr>
            <a:endParaRPr lang="en-GB" sz="1700" b="1" i="1" dirty="0" smtClean="0">
              <a:solidFill>
                <a:srgbClr val="00B050"/>
              </a:solidFill>
            </a:endParaRPr>
          </a:p>
          <a:p>
            <a:r>
              <a:rPr lang="en-GB" sz="2400" dirty="0" smtClean="0">
                <a:solidFill>
                  <a:srgbClr val="FFC000"/>
                </a:solidFill>
              </a:rPr>
              <a:t>Who: Howard Carter; Mr H Carter; small Egyptian water boy</a:t>
            </a:r>
          </a:p>
          <a:p>
            <a:pPr marL="0" indent="0">
              <a:buNone/>
            </a:pPr>
            <a:endParaRPr lang="en-GB" sz="2400" dirty="0" smtClean="0">
              <a:solidFill>
                <a:srgbClr val="FFC000"/>
              </a:solidFill>
            </a:endParaRPr>
          </a:p>
          <a:p>
            <a:r>
              <a:rPr lang="en-GB" sz="2400" dirty="0" smtClean="0">
                <a:solidFill>
                  <a:schemeClr val="accent6">
                    <a:lumMod val="75000"/>
                  </a:schemeClr>
                </a:solidFill>
              </a:rPr>
              <a:t>What: discovered the …;  revealed….; found….;</a:t>
            </a:r>
            <a:r>
              <a:rPr lang="en-GB" sz="2400" dirty="0">
                <a:solidFill>
                  <a:schemeClr val="accent6">
                    <a:lumMod val="75000"/>
                  </a:schemeClr>
                </a:solidFill>
              </a:rPr>
              <a:t> </a:t>
            </a:r>
            <a:r>
              <a:rPr lang="en-GB" sz="2400" dirty="0" smtClean="0">
                <a:solidFill>
                  <a:schemeClr val="accent6">
                    <a:lumMod val="75000"/>
                  </a:schemeClr>
                </a:solidFill>
              </a:rPr>
              <a:t>opened a …;   </a:t>
            </a:r>
          </a:p>
          <a:p>
            <a:pPr marL="0" indent="0">
              <a:buNone/>
            </a:pPr>
            <a:r>
              <a:rPr lang="en-GB" sz="2400" dirty="0">
                <a:solidFill>
                  <a:schemeClr val="accent6">
                    <a:lumMod val="75000"/>
                  </a:schemeClr>
                </a:solidFill>
              </a:rPr>
              <a:t> </a:t>
            </a:r>
            <a:r>
              <a:rPr lang="en-GB" sz="2400" dirty="0" smtClean="0">
                <a:solidFill>
                  <a:schemeClr val="accent6">
                    <a:lumMod val="75000"/>
                  </a:schemeClr>
                </a:solidFill>
              </a:rPr>
              <a:t>     unearthed the…..</a:t>
            </a:r>
            <a:endParaRPr lang="en-GB" sz="2400" dirty="0" smtClean="0"/>
          </a:p>
          <a:p>
            <a:r>
              <a:rPr lang="en-GB" dirty="0" smtClean="0">
                <a:solidFill>
                  <a:schemeClr val="accent4">
                    <a:lumMod val="50000"/>
                  </a:schemeClr>
                </a:solidFill>
              </a:rPr>
              <a:t>Where: Egypt; Valley of the Kings; Luxor</a:t>
            </a:r>
            <a:endParaRPr lang="en-GB" dirty="0">
              <a:solidFill>
                <a:schemeClr val="accent4">
                  <a:lumMod val="50000"/>
                </a:schemeClr>
              </a:solidFill>
            </a:endParaRPr>
          </a:p>
        </p:txBody>
      </p:sp>
      <p:sp>
        <p:nvSpPr>
          <p:cNvPr id="5" name="TextBox 4"/>
          <p:cNvSpPr txBox="1"/>
          <p:nvPr/>
        </p:nvSpPr>
        <p:spPr>
          <a:xfrm>
            <a:off x="3923928" y="2564904"/>
            <a:ext cx="4536504" cy="2246769"/>
          </a:xfrm>
          <a:prstGeom prst="rect">
            <a:avLst/>
          </a:prstGeom>
          <a:noFill/>
          <a:ln>
            <a:solidFill>
              <a:schemeClr val="accent1">
                <a:lumMod val="75000"/>
              </a:schemeClr>
            </a:solidFill>
          </a:ln>
        </p:spPr>
        <p:txBody>
          <a:bodyPr wrap="square" rtlCol="0">
            <a:spAutoFit/>
          </a:bodyPr>
          <a:lstStyle/>
          <a:p>
            <a:pPr algn="ctr"/>
            <a:r>
              <a:rPr lang="en-GB" sz="2800" b="1" dirty="0" smtClean="0"/>
              <a:t>Add some adjectives for detail for the tomb </a:t>
            </a:r>
            <a:r>
              <a:rPr lang="en-GB" sz="2800" dirty="0" smtClean="0"/>
              <a:t>untouched; undetected; ancient; buried; well-hidden; secluded; secret; mysterious; </a:t>
            </a:r>
            <a:endParaRPr lang="en-GB" sz="2800" dirty="0"/>
          </a:p>
        </p:txBody>
      </p:sp>
    </p:spTree>
    <p:extLst>
      <p:ext uri="{BB962C8B-B14F-4D97-AF65-F5344CB8AC3E}">
        <p14:creationId xmlns:p14="http://schemas.microsoft.com/office/powerpoint/2010/main" val="222521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000"/>
                                        <p:tgtEl>
                                          <p:spTgt spid="4">
                                            <p:txEl>
                                              <p:pRg st="4" end="4"/>
                                            </p:txEl>
                                          </p:spTgt>
                                        </p:tgtEl>
                                      </p:cBhvr>
                                    </p:animEffect>
                                    <p:anim calcmode="lin" valueType="num">
                                      <p:cBhvr>
                                        <p:cTn id="1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1000"/>
                                        <p:tgtEl>
                                          <p:spTgt spid="4">
                                            <p:txEl>
                                              <p:pRg st="5" end="5"/>
                                            </p:txEl>
                                          </p:spTgt>
                                        </p:tgtEl>
                                      </p:cBhvr>
                                    </p:animEffect>
                                    <p:anim calcmode="lin" valueType="num">
                                      <p:cBhvr>
                                        <p:cTn id="2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000"/>
                                        <p:tgtEl>
                                          <p:spTgt spid="4">
                                            <p:txEl>
                                              <p:pRg st="6" end="6"/>
                                            </p:txEl>
                                          </p:spTgt>
                                        </p:tgtEl>
                                      </p:cBhvr>
                                    </p:animEffect>
                                    <p:anim calcmode="lin" valueType="num">
                                      <p:cBhvr>
                                        <p:cTn id="2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embed some details.</a:t>
            </a:r>
            <a:endParaRPr lang="en-GB" dirty="0"/>
          </a:p>
        </p:txBody>
      </p:sp>
      <p:sp>
        <p:nvSpPr>
          <p:cNvPr id="4" name="Content Placeholder 2"/>
          <p:cNvSpPr txBox="1">
            <a:spLocks noGrp="1"/>
          </p:cNvSpPr>
          <p:nvPr>
            <p:ph idx="1"/>
          </p:nvPr>
        </p:nvSpPr>
        <p:spPr>
          <a:xfrm>
            <a:off x="323528" y="1196752"/>
            <a:ext cx="8363272"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GB" dirty="0" smtClean="0">
                <a:solidFill>
                  <a:schemeClr val="accent4">
                    <a:lumMod val="50000"/>
                  </a:schemeClr>
                </a:solidFill>
              </a:rPr>
              <a:t>Use relative pronouns: </a:t>
            </a:r>
          </a:p>
          <a:p>
            <a:pPr marL="0" indent="0" algn="ctr">
              <a:buNone/>
            </a:pPr>
            <a:r>
              <a:rPr lang="en-GB" b="1" dirty="0" smtClean="0">
                <a:solidFill>
                  <a:schemeClr val="accent4">
                    <a:lumMod val="50000"/>
                  </a:schemeClr>
                </a:solidFill>
              </a:rPr>
              <a:t>who (after people), which, that</a:t>
            </a:r>
          </a:p>
          <a:p>
            <a:pPr marL="0" indent="0">
              <a:buNone/>
            </a:pPr>
            <a:endParaRPr lang="en-GB" dirty="0">
              <a:solidFill>
                <a:schemeClr val="accent4">
                  <a:lumMod val="50000"/>
                </a:schemeClr>
              </a:solidFill>
            </a:endParaRPr>
          </a:p>
        </p:txBody>
      </p:sp>
      <p:sp>
        <p:nvSpPr>
          <p:cNvPr id="5" name="TextBox 4"/>
          <p:cNvSpPr txBox="1"/>
          <p:nvPr/>
        </p:nvSpPr>
        <p:spPr>
          <a:xfrm>
            <a:off x="683568" y="2564904"/>
            <a:ext cx="8136904" cy="3416320"/>
          </a:xfrm>
          <a:prstGeom prst="rect">
            <a:avLst/>
          </a:prstGeom>
          <a:noFill/>
          <a:ln>
            <a:solidFill>
              <a:schemeClr val="accent1">
                <a:lumMod val="75000"/>
              </a:schemeClr>
            </a:solidFill>
          </a:ln>
        </p:spPr>
        <p:txBody>
          <a:bodyPr wrap="square" rtlCol="0">
            <a:spAutoFit/>
          </a:bodyPr>
          <a:lstStyle/>
          <a:p>
            <a:pPr algn="ctr"/>
            <a:r>
              <a:rPr lang="en-GB" sz="2800" b="1" dirty="0" smtClean="0"/>
              <a:t>Useful words for your embedding detail: </a:t>
            </a:r>
          </a:p>
          <a:p>
            <a:pPr algn="ctr"/>
            <a:endParaRPr lang="en-GB" sz="2800" b="1" dirty="0" smtClean="0"/>
          </a:p>
          <a:p>
            <a:pPr algn="ctr"/>
            <a:r>
              <a:rPr lang="en-GB" sz="3200" b="1" dirty="0" smtClean="0">
                <a:solidFill>
                  <a:srgbClr val="00B050"/>
                </a:solidFill>
              </a:rPr>
              <a:t>British	   Britain	  archaeologist        Egyptologist      searching for years    	been left    </a:t>
            </a:r>
          </a:p>
          <a:p>
            <a:pPr algn="ctr"/>
            <a:r>
              <a:rPr lang="en-GB" sz="3200" b="1" dirty="0" smtClean="0">
                <a:solidFill>
                  <a:srgbClr val="00B050"/>
                </a:solidFill>
              </a:rPr>
              <a:t>young Pharaoh		teenage King    </a:t>
            </a:r>
          </a:p>
          <a:p>
            <a:pPr algn="ctr"/>
            <a:r>
              <a:rPr lang="en-GB" sz="3200" b="1" dirty="0" smtClean="0">
                <a:solidFill>
                  <a:srgbClr val="00B050"/>
                </a:solidFill>
              </a:rPr>
              <a:t>Egypt      	contained hundreds of…</a:t>
            </a:r>
          </a:p>
          <a:p>
            <a:pPr algn="ctr"/>
            <a:r>
              <a:rPr lang="en-GB" sz="3200" b="1" dirty="0" smtClean="0">
                <a:solidFill>
                  <a:srgbClr val="00B050"/>
                </a:solidFill>
              </a:rPr>
              <a:t>Tutankhamun</a:t>
            </a:r>
            <a:endParaRPr lang="en-GB" sz="2800" b="1" dirty="0" smtClean="0"/>
          </a:p>
        </p:txBody>
      </p:sp>
    </p:spTree>
    <p:extLst>
      <p:ext uri="{BB962C8B-B14F-4D97-AF65-F5344CB8AC3E}">
        <p14:creationId xmlns:p14="http://schemas.microsoft.com/office/powerpoint/2010/main" val="280783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Autofit/>
          </a:bodyPr>
          <a:lstStyle/>
          <a:p>
            <a:r>
              <a:rPr lang="en-GB" sz="1800" dirty="0" smtClean="0"/>
              <a:t>LA sheet</a:t>
            </a:r>
            <a:endParaRPr lang="en-GB" sz="1800" dirty="0"/>
          </a:p>
        </p:txBody>
      </p:sp>
      <p:sp>
        <p:nvSpPr>
          <p:cNvPr id="3" name="Content Placeholder 2"/>
          <p:cNvSpPr>
            <a:spLocks noGrp="1"/>
          </p:cNvSpPr>
          <p:nvPr>
            <p:ph idx="1"/>
          </p:nvPr>
        </p:nvSpPr>
        <p:spPr/>
        <p:txBody>
          <a:bodyPr>
            <a:normAutofit lnSpcReduction="10000"/>
          </a:bodyPr>
          <a:lstStyle/>
          <a:p>
            <a:pPr marL="0" indent="0">
              <a:buNone/>
            </a:pPr>
            <a:r>
              <a:rPr lang="en-GB" dirty="0" smtClean="0"/>
              <a:t>______________(when)_____________(who)__</a:t>
            </a:r>
          </a:p>
          <a:p>
            <a:pPr marL="0" indent="0">
              <a:buNone/>
            </a:pPr>
            <a:endParaRPr lang="en-GB" dirty="0" smtClean="0"/>
          </a:p>
          <a:p>
            <a:pPr marL="0" indent="0">
              <a:buNone/>
            </a:pPr>
            <a:r>
              <a:rPr lang="en-GB" dirty="0" smtClean="0"/>
              <a:t>______________________________(what)____</a:t>
            </a:r>
          </a:p>
          <a:p>
            <a:pPr marL="0" indent="0">
              <a:buNone/>
            </a:pPr>
            <a:endParaRPr lang="en-GB" dirty="0" smtClean="0"/>
          </a:p>
          <a:p>
            <a:pPr marL="0" indent="0">
              <a:buNone/>
            </a:pPr>
            <a:r>
              <a:rPr lang="en-GB" dirty="0" smtClean="0"/>
              <a:t>_________________________________(where)</a:t>
            </a:r>
          </a:p>
          <a:p>
            <a:pPr marL="0" indent="0">
              <a:buNone/>
            </a:pPr>
            <a:endParaRPr lang="en-GB" dirty="0"/>
          </a:p>
          <a:p>
            <a:pPr marL="0" indent="0">
              <a:buNone/>
            </a:pPr>
            <a:endParaRPr lang="en-GB" dirty="0" smtClean="0"/>
          </a:p>
          <a:p>
            <a:pPr marL="0" indent="0">
              <a:buNone/>
            </a:pPr>
            <a:r>
              <a:rPr lang="en-GB" dirty="0" smtClean="0"/>
              <a:t>Now add a  </a:t>
            </a:r>
            <a:r>
              <a:rPr lang="en-GB" b="1" dirty="0" smtClean="0"/>
              <a:t>which</a:t>
            </a:r>
            <a:r>
              <a:rPr lang="en-GB" dirty="0" smtClean="0"/>
              <a:t> at the end…. </a:t>
            </a:r>
            <a:endParaRPr lang="en-GB" dirty="0"/>
          </a:p>
        </p:txBody>
      </p:sp>
    </p:spTree>
    <p:extLst>
      <p:ext uri="{BB962C8B-B14F-4D97-AF65-F5344CB8AC3E}">
        <p14:creationId xmlns:p14="http://schemas.microsoft.com/office/powerpoint/2010/main" val="3466617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 y="8371"/>
            <a:ext cx="9014354" cy="1116373"/>
          </a:xfrm>
        </p:spPr>
        <p:txBody>
          <a:bodyPr>
            <a:noAutofit/>
          </a:bodyPr>
          <a:lstStyle/>
          <a:p>
            <a:r>
              <a:rPr lang="en-GB" sz="3600" dirty="0" smtClean="0">
                <a:latin typeface="Arial Black" panose="020B0A04020102020204" pitchFamily="34" charset="0"/>
              </a:rPr>
              <a:t>Tut! Tut! King Tutankhamun’s Tomb Discovered. </a:t>
            </a:r>
            <a:endParaRPr lang="en-GB" sz="3600" dirty="0">
              <a:latin typeface="Arial Black" panose="020B0A04020102020204" pitchFamily="34" charset="0"/>
            </a:endParaRPr>
          </a:p>
        </p:txBody>
      </p:sp>
      <p:sp>
        <p:nvSpPr>
          <p:cNvPr id="3" name="Content Placeholder 2"/>
          <p:cNvSpPr>
            <a:spLocks noGrp="1"/>
          </p:cNvSpPr>
          <p:nvPr>
            <p:ph idx="1"/>
          </p:nvPr>
        </p:nvSpPr>
        <p:spPr>
          <a:xfrm>
            <a:off x="107504" y="1124744"/>
            <a:ext cx="8928992" cy="5616624"/>
          </a:xfrm>
        </p:spPr>
        <p:txBody>
          <a:bodyPr>
            <a:normAutofit fontScale="92500" lnSpcReduction="10000"/>
          </a:bodyPr>
          <a:lstStyle/>
          <a:p>
            <a:pPr marL="0" indent="0">
              <a:buNone/>
            </a:pPr>
            <a:r>
              <a:rPr lang="en-GB" sz="1600" b="1" dirty="0"/>
              <a:t>Last week, Howard Carter, </a:t>
            </a:r>
            <a:r>
              <a:rPr lang="en-GB" sz="1600" b="1" dirty="0" smtClean="0"/>
              <a:t>a British Egyptologist,  </a:t>
            </a:r>
            <a:r>
              <a:rPr lang="en-GB" sz="1600" b="1" dirty="0"/>
              <a:t>discovered the </a:t>
            </a:r>
            <a:r>
              <a:rPr lang="en-GB" sz="1600" b="1" dirty="0" smtClean="0"/>
              <a:t>undetected, untouched </a:t>
            </a:r>
            <a:r>
              <a:rPr lang="en-GB" sz="1600" b="1" dirty="0"/>
              <a:t>tomb, that </a:t>
            </a:r>
            <a:r>
              <a:rPr lang="en-GB" sz="1600" b="1" dirty="0" smtClean="0"/>
              <a:t>left for</a:t>
            </a:r>
            <a:r>
              <a:rPr lang="en-GB" sz="1600" b="1" dirty="0"/>
              <a:t> </a:t>
            </a:r>
            <a:r>
              <a:rPr lang="en-GB" sz="1600" b="1" dirty="0" smtClean="0"/>
              <a:t>over 3000 years, </a:t>
            </a:r>
            <a:r>
              <a:rPr lang="en-GB" sz="1600" b="1" dirty="0"/>
              <a:t>of Tutankhamun, </a:t>
            </a:r>
            <a:r>
              <a:rPr lang="en-GB" sz="1600" b="1" dirty="0" smtClean="0"/>
              <a:t>a young Pharaoh, in </a:t>
            </a:r>
            <a:r>
              <a:rPr lang="en-GB" sz="1600" b="1" dirty="0"/>
              <a:t>Luxor, which </a:t>
            </a:r>
            <a:r>
              <a:rPr lang="en-GB" sz="1600" b="1" dirty="0" smtClean="0"/>
              <a:t>is a city in Egypt.</a:t>
            </a:r>
          </a:p>
          <a:p>
            <a:pPr marL="0" indent="0">
              <a:buNone/>
            </a:pPr>
            <a:endParaRPr lang="en-GB" sz="1600" b="1" dirty="0"/>
          </a:p>
          <a:p>
            <a:pPr marL="0" indent="0">
              <a:buNone/>
            </a:pPr>
            <a:r>
              <a:rPr lang="en-GB" sz="1700" dirty="0" smtClean="0"/>
              <a:t>After weeks of searching, a small, Egyptian water boy (who was working for Carter) discovered the first step blocking the way to the secret and mysterious tomb. Eventually, after removing piles of rubbish- from previous excavations- Carter walked down a corridor of steps and was face to face with an enormous concrete slab which had a royal stamp on it: something special was inside! Moments later, Carter saw that the tomb may have been broken into by tomb robbers because there was a different coloured concrete on part of the door. </a:t>
            </a:r>
          </a:p>
          <a:p>
            <a:pPr marL="0" indent="0">
              <a:buNone/>
            </a:pPr>
            <a:r>
              <a:rPr lang="en-GB" sz="1700" dirty="0" smtClean="0"/>
              <a:t>“I was devastated at seeing this, and I was worried that Lord Carnavron would be cross,” Carter told reporters. Carnavron had provided lots of money to Carter to find this lost tomb and this mission was to be the last he funded.</a:t>
            </a:r>
          </a:p>
          <a:p>
            <a:pPr marL="0" indent="0">
              <a:buNone/>
            </a:pPr>
            <a:r>
              <a:rPr lang="en-GB" sz="1700" dirty="0" smtClean="0"/>
              <a:t>In the end, Carter, while being watched by Carnavron, decided to use a small pick-axe to make a hole in the concrete wall in order to see what was behind it. Following this, he took a small candle, lit it and poked it inside the whole to see what was there. Within seconds, Carter’s face was one of excitement and relief because inside he saw </a:t>
            </a:r>
            <a:r>
              <a:rPr lang="en-GB" sz="1700" dirty="0"/>
              <a:t>towering, menacing, gilt statues with intricately carved designs encrusted with </a:t>
            </a:r>
            <a:r>
              <a:rPr lang="en-GB" sz="1700" dirty="0" smtClean="0"/>
              <a:t>precious stones; hundreds </a:t>
            </a:r>
            <a:r>
              <a:rPr lang="en-GB" sz="1700" dirty="0"/>
              <a:t>of immaculate, detailed </a:t>
            </a:r>
            <a:r>
              <a:rPr lang="en-GB" sz="1700" dirty="0" smtClean="0"/>
              <a:t>bituminised </a:t>
            </a:r>
            <a:r>
              <a:rPr lang="en-GB" sz="1700" dirty="0"/>
              <a:t>couches that had smiling faces of glass-eyed gods and spirits on the </a:t>
            </a:r>
            <a:r>
              <a:rPr lang="en-GB" sz="1700" dirty="0" smtClean="0"/>
              <a:t>arms and closely </a:t>
            </a:r>
            <a:r>
              <a:rPr lang="en-GB" sz="1700" dirty="0"/>
              <a:t>packed piles of exquisite alabaster vases and boxes which had golden designs studded with gems. </a:t>
            </a:r>
          </a:p>
          <a:p>
            <a:pPr marL="0" indent="0">
              <a:buNone/>
            </a:pPr>
            <a:r>
              <a:rPr lang="en-GB" sz="1700" dirty="0" smtClean="0"/>
              <a:t>“I was thrilled. I was relieved. I found what I always knew was there,” Carter told the journalists. </a:t>
            </a:r>
          </a:p>
          <a:p>
            <a:pPr marL="0" indent="0">
              <a:buNone/>
            </a:pPr>
            <a:r>
              <a:rPr lang="en-GB" sz="1700" dirty="0" smtClean="0"/>
              <a:t>At this moment, Carter is gathering up the treasures preparing them for museums. Back home, the British people are extremely proud of Carter and are having parties in the streets. And as for the water boy? Well he wants to carry on studying and learning about his ancient past!</a:t>
            </a:r>
            <a:endParaRPr lang="en-GB" sz="1700" dirty="0"/>
          </a:p>
        </p:txBody>
      </p:sp>
    </p:spTree>
    <p:extLst>
      <p:ext uri="{BB962C8B-B14F-4D97-AF65-F5344CB8AC3E}">
        <p14:creationId xmlns:p14="http://schemas.microsoft.com/office/powerpoint/2010/main" val="1782406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marL="0" indent="0">
              <a:buNone/>
            </a:pPr>
            <a:r>
              <a:rPr lang="en-GB" dirty="0"/>
              <a:t>After weeks of searching, a small, Egyptian water boy (who was working for Carter) discovered the first step blocking the way to the secret and mysterious tomb. Eventually, after removing piles of rubbish- from previous excavations- Carter walked down a corridor of steps and was face to face with an enormous concrete slab which had a royal stamp on it: something special was inside! Moments later, Carter saw that the tomb may have been broken into by tomb robbers because there was a different coloured concrete on part of the door. </a:t>
            </a:r>
          </a:p>
          <a:p>
            <a:pPr marL="0" indent="0">
              <a:buNone/>
            </a:pPr>
            <a:r>
              <a:rPr lang="en-GB" dirty="0"/>
              <a:t>“I was devastated at seeing this, and I was worried that Lord </a:t>
            </a:r>
            <a:r>
              <a:rPr lang="en-GB" dirty="0" err="1"/>
              <a:t>Carnavron</a:t>
            </a:r>
            <a:r>
              <a:rPr lang="en-GB" dirty="0"/>
              <a:t> would be cross,” Carter told reporters. </a:t>
            </a:r>
            <a:r>
              <a:rPr lang="en-GB" dirty="0" err="1"/>
              <a:t>Carnavron</a:t>
            </a:r>
            <a:r>
              <a:rPr lang="en-GB" dirty="0"/>
              <a:t> had provided lots of money to Carter to find this lost tomb and this mission was to be the last he funded.</a:t>
            </a:r>
          </a:p>
          <a:p>
            <a:pPr marL="0" indent="0">
              <a:buNone/>
            </a:pPr>
            <a:endParaRPr lang="en-GB" dirty="0"/>
          </a:p>
        </p:txBody>
      </p:sp>
    </p:spTree>
    <p:extLst>
      <p:ext uri="{BB962C8B-B14F-4D97-AF65-F5344CB8AC3E}">
        <p14:creationId xmlns:p14="http://schemas.microsoft.com/office/powerpoint/2010/main" val="2592731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After weeks of searching, </a:t>
            </a:r>
            <a:r>
              <a:rPr lang="en-GB" dirty="0" smtClean="0"/>
              <a:t>an Egyptian ________________ </a:t>
            </a:r>
            <a:r>
              <a:rPr lang="en-GB" dirty="0"/>
              <a:t>discovered the first step blocking the way to the </a:t>
            </a:r>
            <a:r>
              <a:rPr lang="en-GB" dirty="0" smtClean="0"/>
              <a:t>_____</a:t>
            </a:r>
            <a:r>
              <a:rPr lang="en-GB" dirty="0" smtClean="0"/>
              <a:t> </a:t>
            </a:r>
            <a:r>
              <a:rPr lang="en-GB" dirty="0"/>
              <a:t>and </a:t>
            </a:r>
            <a:r>
              <a:rPr lang="en-GB" dirty="0" smtClean="0"/>
              <a:t>____</a:t>
            </a:r>
            <a:r>
              <a:rPr lang="en-GB" dirty="0" smtClean="0"/>
              <a:t> </a:t>
            </a:r>
            <a:r>
              <a:rPr lang="en-GB" dirty="0"/>
              <a:t>tomb. Eventually, </a:t>
            </a:r>
            <a:r>
              <a:rPr lang="en-GB" dirty="0" smtClean="0"/>
              <a:t>Carter </a:t>
            </a:r>
            <a:r>
              <a:rPr lang="en-GB" dirty="0"/>
              <a:t>walked down a corridor </a:t>
            </a:r>
            <a:r>
              <a:rPr lang="en-GB" dirty="0" smtClean="0"/>
              <a:t>and was face </a:t>
            </a:r>
            <a:r>
              <a:rPr lang="en-GB" dirty="0"/>
              <a:t>to face with an enormous concrete </a:t>
            </a:r>
            <a:r>
              <a:rPr lang="en-GB" dirty="0" smtClean="0"/>
              <a:t>slab. </a:t>
            </a:r>
            <a:r>
              <a:rPr lang="en-GB" dirty="0"/>
              <a:t>Moments later, Carter saw that the tomb may have been broken into by </a:t>
            </a:r>
            <a:r>
              <a:rPr lang="en-GB" dirty="0" smtClean="0"/>
              <a:t>_________ because </a:t>
            </a:r>
            <a:r>
              <a:rPr lang="en-GB" dirty="0"/>
              <a:t>there was a different coloured concrete on part of the door. </a:t>
            </a:r>
          </a:p>
          <a:p>
            <a:pPr marL="0" indent="0">
              <a:buNone/>
            </a:pPr>
            <a:r>
              <a:rPr lang="en-GB" dirty="0"/>
              <a:t>“I was </a:t>
            </a:r>
            <a:r>
              <a:rPr lang="en-GB" dirty="0" smtClean="0"/>
              <a:t>__________________, </a:t>
            </a:r>
            <a:r>
              <a:rPr lang="en-GB" dirty="0"/>
              <a:t>and I was worried that Lord </a:t>
            </a:r>
            <a:r>
              <a:rPr lang="en-GB" dirty="0" err="1"/>
              <a:t>Carnavron</a:t>
            </a:r>
            <a:r>
              <a:rPr lang="en-GB" dirty="0"/>
              <a:t> would be </a:t>
            </a:r>
            <a:r>
              <a:rPr lang="en-GB" dirty="0" smtClean="0"/>
              <a:t>_________,” </a:t>
            </a:r>
            <a:r>
              <a:rPr lang="en-GB" dirty="0"/>
              <a:t>Carter told </a:t>
            </a:r>
            <a:r>
              <a:rPr lang="en-GB" dirty="0" smtClean="0"/>
              <a:t>_________</a:t>
            </a:r>
            <a:r>
              <a:rPr lang="en-GB" dirty="0" smtClean="0"/>
              <a:t>. </a:t>
            </a:r>
            <a:endParaRPr lang="en-GB" dirty="0"/>
          </a:p>
        </p:txBody>
      </p:sp>
    </p:spTree>
    <p:extLst>
      <p:ext uri="{BB962C8B-B14F-4D97-AF65-F5344CB8AC3E}">
        <p14:creationId xmlns:p14="http://schemas.microsoft.com/office/powerpoint/2010/main" val="1004804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marL="0" indent="0">
              <a:buNone/>
            </a:pPr>
            <a:r>
              <a:rPr lang="en-GB" dirty="0"/>
              <a:t>In the end, Carter, while being watched by </a:t>
            </a:r>
            <a:r>
              <a:rPr lang="en-GB" dirty="0" err="1"/>
              <a:t>Carnavron</a:t>
            </a:r>
            <a:r>
              <a:rPr lang="en-GB" dirty="0"/>
              <a:t>, decided to use a small pick-axe to make a hole in the concrete wall in order to see what was behind it. Following this, he took a small candle, lit it and poked it inside the whole to see what was there. Within seconds, Carter’s face was one of excitement and relief because inside he saw towering, menacing, gilt statues with intricately carved designs encrusted with precious stones; hundreds of immaculate, detailed bituminised couches that had smiling faces of glass-eyed gods and spirits on the arms and closely packed piles of exquisite alabaster vases and boxes which had golden designs studded with gems. </a:t>
            </a:r>
          </a:p>
          <a:p>
            <a:pPr marL="0" indent="0">
              <a:buNone/>
            </a:pPr>
            <a:r>
              <a:rPr lang="en-GB" dirty="0"/>
              <a:t>“I was thrilled. I was relieved. I found what I always knew was there,” Carter told the journalists. </a:t>
            </a:r>
          </a:p>
        </p:txBody>
      </p:sp>
    </p:spTree>
    <p:extLst>
      <p:ext uri="{BB962C8B-B14F-4D97-AF65-F5344CB8AC3E}">
        <p14:creationId xmlns:p14="http://schemas.microsoft.com/office/powerpoint/2010/main" val="90659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In the end, </a:t>
            </a:r>
            <a:r>
              <a:rPr lang="en-GB" dirty="0" smtClean="0"/>
              <a:t>Carter </a:t>
            </a:r>
            <a:r>
              <a:rPr lang="en-GB" dirty="0"/>
              <a:t>decided to use a </a:t>
            </a:r>
            <a:r>
              <a:rPr lang="en-GB" dirty="0" smtClean="0"/>
              <a:t>_________to </a:t>
            </a:r>
            <a:r>
              <a:rPr lang="en-GB" dirty="0"/>
              <a:t>make a </a:t>
            </a:r>
            <a:r>
              <a:rPr lang="en-GB" dirty="0" smtClean="0"/>
              <a:t>_____</a:t>
            </a:r>
            <a:r>
              <a:rPr lang="en-GB" dirty="0" smtClean="0"/>
              <a:t> </a:t>
            </a:r>
            <a:r>
              <a:rPr lang="en-GB" dirty="0"/>
              <a:t>in the concrete wall in order to see what was behind it. Following this, he took a small </a:t>
            </a:r>
            <a:r>
              <a:rPr lang="en-GB" dirty="0" smtClean="0"/>
              <a:t>candle and _______ to </a:t>
            </a:r>
            <a:r>
              <a:rPr lang="en-GB" dirty="0"/>
              <a:t>see </a:t>
            </a:r>
            <a:r>
              <a:rPr lang="en-GB" dirty="0" smtClean="0"/>
              <a:t>_______. </a:t>
            </a:r>
            <a:r>
              <a:rPr lang="en-GB" dirty="0"/>
              <a:t>Within seconds, </a:t>
            </a:r>
            <a:r>
              <a:rPr lang="en-GB" dirty="0" smtClean="0"/>
              <a:t>Carter saw _______, ________, _______ statues; </a:t>
            </a:r>
            <a:r>
              <a:rPr lang="en-GB" dirty="0"/>
              <a:t>hundreds of </a:t>
            </a:r>
            <a:r>
              <a:rPr lang="en-GB" dirty="0" smtClean="0"/>
              <a:t>_____________  and piles of ________________. </a:t>
            </a:r>
            <a:endParaRPr lang="en-GB" dirty="0"/>
          </a:p>
          <a:p>
            <a:pPr marL="0" indent="0">
              <a:buNone/>
            </a:pPr>
            <a:r>
              <a:rPr lang="en-GB" dirty="0"/>
              <a:t>“I was thrilled. I was relieved. I found what I </a:t>
            </a:r>
            <a:r>
              <a:rPr lang="en-GB" dirty="0" smtClean="0"/>
              <a:t>always</a:t>
            </a:r>
            <a:r>
              <a:rPr lang="en-GB" smtClean="0"/>
              <a:t>________________,” _______ </a:t>
            </a:r>
            <a:r>
              <a:rPr lang="en-GB" dirty="0"/>
              <a:t>told </a:t>
            </a:r>
            <a:r>
              <a:rPr lang="en-GB"/>
              <a:t>the </a:t>
            </a:r>
            <a:r>
              <a:rPr lang="en-GB" smtClean="0"/>
              <a:t>_________. </a:t>
            </a:r>
            <a:endParaRPr lang="en-GB" dirty="0"/>
          </a:p>
        </p:txBody>
      </p:sp>
    </p:spTree>
    <p:extLst>
      <p:ext uri="{BB962C8B-B14F-4D97-AF65-F5344CB8AC3E}">
        <p14:creationId xmlns:p14="http://schemas.microsoft.com/office/powerpoint/2010/main" val="2893227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At this moment, Carter is gathering up the treasures preparing them for museums. Back home, the British people are extremely proud of Carter and are having parties in the streets. And as for the water boy? Well he wants to carry on studying and learning about his ancient past!</a:t>
            </a:r>
          </a:p>
          <a:p>
            <a:pPr marL="0" indent="0">
              <a:buNone/>
            </a:pPr>
            <a:endParaRPr lang="en-GB" dirty="0"/>
          </a:p>
        </p:txBody>
      </p:sp>
    </p:spTree>
    <p:extLst>
      <p:ext uri="{BB962C8B-B14F-4D97-AF65-F5344CB8AC3E}">
        <p14:creationId xmlns:p14="http://schemas.microsoft.com/office/powerpoint/2010/main" val="26790766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 y="8371"/>
            <a:ext cx="2605642" cy="513811"/>
          </a:xfrm>
        </p:spPr>
        <p:txBody>
          <a:bodyPr>
            <a:noAutofit/>
          </a:bodyPr>
          <a:lstStyle/>
          <a:p>
            <a:pPr algn="l"/>
            <a:r>
              <a:rPr lang="en-GB" sz="2000" dirty="0" smtClean="0">
                <a:latin typeface="Arial Black" panose="020B0A04020102020204" pitchFamily="34" charset="0"/>
              </a:rPr>
              <a:t>Part 1- the find!</a:t>
            </a:r>
            <a:endParaRPr lang="en-GB" sz="2000" dirty="0">
              <a:latin typeface="Arial Black" panose="020B0A04020102020204" pitchFamily="34" charset="0"/>
            </a:endParaRPr>
          </a:p>
        </p:txBody>
      </p:sp>
      <p:sp>
        <p:nvSpPr>
          <p:cNvPr id="4" name="TextBox 3"/>
          <p:cNvSpPr txBox="1"/>
          <p:nvPr/>
        </p:nvSpPr>
        <p:spPr>
          <a:xfrm>
            <a:off x="88430" y="504145"/>
            <a:ext cx="3835497" cy="4031873"/>
          </a:xfrm>
          <a:prstGeom prst="rect">
            <a:avLst/>
          </a:prstGeom>
          <a:noFill/>
        </p:spPr>
        <p:txBody>
          <a:bodyPr wrap="square" rtlCol="0">
            <a:spAutoFit/>
          </a:bodyPr>
          <a:lstStyle/>
          <a:p>
            <a:r>
              <a:rPr lang="en-GB" b="1" dirty="0" smtClean="0"/>
              <a:t>No </a:t>
            </a:r>
            <a:r>
              <a:rPr lang="en-GB" b="1" dirty="0" smtClean="0">
                <a:solidFill>
                  <a:srgbClr val="FF0000"/>
                </a:solidFill>
              </a:rPr>
              <a:t>‘THE’ </a:t>
            </a:r>
            <a:r>
              <a:rPr lang="en-GB" b="1" dirty="0" smtClean="0"/>
              <a:t>sentences</a:t>
            </a:r>
          </a:p>
          <a:p>
            <a:endParaRPr lang="en-GB" dirty="0"/>
          </a:p>
          <a:p>
            <a:r>
              <a:rPr lang="en-GB" b="1" dirty="0" smtClean="0"/>
              <a:t>Water boy’s find </a:t>
            </a:r>
            <a:r>
              <a:rPr lang="en-GB" dirty="0" smtClean="0"/>
              <a:t>- </a:t>
            </a:r>
            <a:r>
              <a:rPr lang="en-GB" sz="1400" b="1" i="1" dirty="0" smtClean="0">
                <a:solidFill>
                  <a:srgbClr val="0070C0"/>
                </a:solidFill>
              </a:rPr>
              <a:t>After weeks… When everyone… As the… While people… During the… </a:t>
            </a:r>
          </a:p>
          <a:p>
            <a:pPr algn="ctr"/>
            <a:r>
              <a:rPr lang="en-GB" sz="1400" b="1" i="1" dirty="0">
                <a:solidFill>
                  <a:srgbClr val="00B050"/>
                </a:solidFill>
              </a:rPr>
              <a:t>who  </a:t>
            </a:r>
            <a:r>
              <a:rPr lang="en-GB" sz="1400" b="1" i="1" dirty="0" smtClean="0">
                <a:solidFill>
                  <a:srgbClr val="00B050"/>
                </a:solidFill>
              </a:rPr>
              <a:t>  ( )    -    </a:t>
            </a:r>
            <a:r>
              <a:rPr lang="en-GB" sz="1400" b="1" i="1" dirty="0">
                <a:solidFill>
                  <a:srgbClr val="00B050"/>
                </a:solidFill>
              </a:rPr>
              <a:t>, </a:t>
            </a:r>
            <a:r>
              <a:rPr lang="en-GB" sz="1400" b="1" i="1" dirty="0" smtClean="0">
                <a:solidFill>
                  <a:srgbClr val="00B050"/>
                </a:solidFill>
              </a:rPr>
              <a:t>    embedded</a:t>
            </a:r>
          </a:p>
          <a:p>
            <a:r>
              <a:rPr lang="en-GB" b="1" dirty="0" smtClean="0"/>
              <a:t>Clearing rocks, Carter walking, corridor, door, stamp </a:t>
            </a:r>
            <a:r>
              <a:rPr lang="en-GB" dirty="0" smtClean="0"/>
              <a:t>- </a:t>
            </a:r>
            <a:r>
              <a:rPr lang="en-GB" sz="1400" b="1" i="1" dirty="0" smtClean="0">
                <a:solidFill>
                  <a:srgbClr val="0070C0"/>
                </a:solidFill>
              </a:rPr>
              <a:t>When the.. Eventually all the... After… Finally… </a:t>
            </a:r>
          </a:p>
          <a:p>
            <a:pPr algn="ctr"/>
            <a:r>
              <a:rPr lang="en-GB" sz="1400" b="1" i="1" dirty="0">
                <a:solidFill>
                  <a:srgbClr val="00B050"/>
                </a:solidFill>
              </a:rPr>
              <a:t>w</a:t>
            </a:r>
            <a:r>
              <a:rPr lang="en-GB" sz="1400" b="1" i="1" dirty="0" smtClean="0">
                <a:solidFill>
                  <a:srgbClr val="00B050"/>
                </a:solidFill>
              </a:rPr>
              <a:t>hich came/had/was…       :</a:t>
            </a:r>
          </a:p>
          <a:p>
            <a:r>
              <a:rPr lang="en-GB" b="1" dirty="0" smtClean="0"/>
              <a:t>Tomb robbers- </a:t>
            </a:r>
            <a:r>
              <a:rPr lang="en-GB" sz="1400" b="1" i="1" dirty="0" smtClean="0">
                <a:solidFill>
                  <a:srgbClr val="0070C0"/>
                </a:solidFill>
              </a:rPr>
              <a:t>Annoyed….Moments later… Disappointed…Saddened…Losing hope…</a:t>
            </a:r>
            <a:endParaRPr lang="en-GB" dirty="0" smtClean="0"/>
          </a:p>
          <a:p>
            <a:pPr algn="ctr"/>
            <a:r>
              <a:rPr lang="en-GB" sz="1400" b="1" i="1" dirty="0" smtClean="0">
                <a:solidFill>
                  <a:srgbClr val="00B050"/>
                </a:solidFill>
              </a:rPr>
              <a:t>because</a:t>
            </a:r>
          </a:p>
          <a:p>
            <a:r>
              <a:rPr lang="en-GB" b="1" dirty="0" smtClean="0"/>
              <a:t>“I felt…I was worried…,” Carter told…..</a:t>
            </a:r>
          </a:p>
          <a:p>
            <a:r>
              <a:rPr lang="en-GB" b="1" dirty="0" smtClean="0"/>
              <a:t>Carnarvon? </a:t>
            </a:r>
            <a:r>
              <a:rPr lang="en-GB" sz="1400" b="1" i="1" dirty="0" smtClean="0">
                <a:solidFill>
                  <a:srgbClr val="0070C0"/>
                </a:solidFill>
              </a:rPr>
              <a:t>Carnavron</a:t>
            </a:r>
            <a:r>
              <a:rPr lang="en-GB" sz="1400" b="1" i="1" dirty="0">
                <a:solidFill>
                  <a:srgbClr val="0070C0"/>
                </a:solidFill>
              </a:rPr>
              <a:t> </a:t>
            </a:r>
            <a:r>
              <a:rPr lang="en-GB" sz="1400" b="1" i="1" dirty="0" smtClean="0">
                <a:solidFill>
                  <a:srgbClr val="0070C0"/>
                </a:solidFill>
              </a:rPr>
              <a:t>was…Carnavron had…</a:t>
            </a:r>
          </a:p>
          <a:p>
            <a:pPr algn="ctr"/>
            <a:r>
              <a:rPr lang="en-GB" sz="1400" b="1" i="1" dirty="0">
                <a:solidFill>
                  <a:srgbClr val="00B050"/>
                </a:solidFill>
              </a:rPr>
              <a:t>who    ( )    -    ,     embedded</a:t>
            </a:r>
          </a:p>
          <a:p>
            <a:endParaRPr lang="en-GB" sz="1400" b="1" dirty="0" smtClean="0"/>
          </a:p>
        </p:txBody>
      </p:sp>
      <p:sp>
        <p:nvSpPr>
          <p:cNvPr id="5" name="Title 1"/>
          <p:cNvSpPr txBox="1">
            <a:spLocks/>
          </p:cNvSpPr>
          <p:nvPr/>
        </p:nvSpPr>
        <p:spPr>
          <a:xfrm>
            <a:off x="5267401" y="1"/>
            <a:ext cx="2605642" cy="5221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Arial Black" panose="020B0A04020102020204" pitchFamily="34" charset="0"/>
              </a:rPr>
              <a:t>Part 2- inside!</a:t>
            </a:r>
            <a:endParaRPr lang="en-GB" sz="2000" dirty="0">
              <a:latin typeface="Arial Black" panose="020B0A04020102020204" pitchFamily="34" charset="0"/>
            </a:endParaRPr>
          </a:p>
        </p:txBody>
      </p:sp>
      <p:sp>
        <p:nvSpPr>
          <p:cNvPr id="6" name="TextBox 5"/>
          <p:cNvSpPr txBox="1"/>
          <p:nvPr/>
        </p:nvSpPr>
        <p:spPr>
          <a:xfrm>
            <a:off x="4283968" y="404664"/>
            <a:ext cx="4608512" cy="3970318"/>
          </a:xfrm>
          <a:prstGeom prst="rect">
            <a:avLst/>
          </a:prstGeom>
          <a:noFill/>
        </p:spPr>
        <p:txBody>
          <a:bodyPr wrap="square" rtlCol="0">
            <a:spAutoFit/>
          </a:bodyPr>
          <a:lstStyle/>
          <a:p>
            <a:r>
              <a:rPr lang="en-GB" b="1" dirty="0"/>
              <a:t>No </a:t>
            </a:r>
            <a:r>
              <a:rPr lang="en-GB" b="1" dirty="0">
                <a:solidFill>
                  <a:srgbClr val="FF0000"/>
                </a:solidFill>
              </a:rPr>
              <a:t>‘THE’ </a:t>
            </a:r>
            <a:r>
              <a:rPr lang="en-GB" b="1" dirty="0"/>
              <a:t>sentences</a:t>
            </a:r>
          </a:p>
          <a:p>
            <a:endParaRPr lang="en-GB" dirty="0"/>
          </a:p>
          <a:p>
            <a:r>
              <a:rPr lang="en-GB" b="1" dirty="0" smtClean="0"/>
              <a:t>Hole</a:t>
            </a:r>
            <a:r>
              <a:rPr lang="en-GB" dirty="0" smtClean="0"/>
              <a:t> – </a:t>
            </a:r>
            <a:r>
              <a:rPr lang="en-GB" sz="1400" b="1" i="1" dirty="0" smtClean="0">
                <a:solidFill>
                  <a:srgbClr val="0070C0"/>
                </a:solidFill>
              </a:rPr>
              <a:t>However Carter….In the end…Wanting to….Curious….</a:t>
            </a:r>
          </a:p>
          <a:p>
            <a:pPr algn="ctr"/>
            <a:r>
              <a:rPr lang="en-GB" sz="1400" b="1" i="1" dirty="0">
                <a:solidFill>
                  <a:srgbClr val="00B050"/>
                </a:solidFill>
              </a:rPr>
              <a:t>w</a:t>
            </a:r>
            <a:r>
              <a:rPr lang="en-GB" sz="1400" b="1" i="1" dirty="0" smtClean="0">
                <a:solidFill>
                  <a:srgbClr val="00B050"/>
                </a:solidFill>
              </a:rPr>
              <a:t>hile being/feeling… embedded        so         </a:t>
            </a:r>
            <a:r>
              <a:rPr lang="en-GB" sz="1400" b="1" i="1" dirty="0" err="1" smtClean="0">
                <a:solidFill>
                  <a:srgbClr val="00B050"/>
                </a:solidFill>
              </a:rPr>
              <a:t>so</a:t>
            </a:r>
            <a:r>
              <a:rPr lang="en-GB" sz="1400" b="1" i="1" dirty="0" smtClean="0">
                <a:solidFill>
                  <a:srgbClr val="00B050"/>
                </a:solidFill>
              </a:rPr>
              <a:t> that</a:t>
            </a:r>
          </a:p>
          <a:p>
            <a:r>
              <a:rPr lang="en-GB" b="1" dirty="0" smtClean="0"/>
              <a:t>Candle</a:t>
            </a:r>
            <a:r>
              <a:rPr lang="en-GB" dirty="0"/>
              <a:t> </a:t>
            </a:r>
            <a:r>
              <a:rPr lang="en-GB" dirty="0" smtClean="0"/>
              <a:t>- </a:t>
            </a:r>
            <a:r>
              <a:rPr lang="en-GB" sz="1400" b="1" i="1" dirty="0">
                <a:solidFill>
                  <a:srgbClr val="0070C0"/>
                </a:solidFill>
              </a:rPr>
              <a:t>F</a:t>
            </a:r>
            <a:r>
              <a:rPr lang="en-GB" sz="1400" b="1" i="1" dirty="0" smtClean="0">
                <a:solidFill>
                  <a:srgbClr val="0070C0"/>
                </a:solidFill>
              </a:rPr>
              <a:t>ollowing this…Next…After that…With a match…From his pocket…Although thinking…Despite feeling…</a:t>
            </a:r>
          </a:p>
          <a:p>
            <a:pPr algn="ctr"/>
            <a:r>
              <a:rPr lang="en-GB" sz="1400" b="1" i="1" dirty="0" smtClean="0">
                <a:solidFill>
                  <a:srgbClr val="0070C0"/>
                </a:solidFill>
              </a:rPr>
              <a:t> </a:t>
            </a:r>
            <a:r>
              <a:rPr lang="en-GB" sz="1400" b="1" i="1" dirty="0" smtClean="0">
                <a:solidFill>
                  <a:srgbClr val="00B050"/>
                </a:solidFill>
              </a:rPr>
              <a:t>so that     </a:t>
            </a:r>
            <a:r>
              <a:rPr lang="en-GB" sz="1400" b="1" i="1" smtClean="0">
                <a:solidFill>
                  <a:srgbClr val="00B050"/>
                </a:solidFill>
              </a:rPr>
              <a:t>in order to     </a:t>
            </a:r>
            <a:endParaRPr lang="en-GB" sz="1400" b="1" i="1" dirty="0" smtClean="0">
              <a:solidFill>
                <a:srgbClr val="00B050"/>
              </a:solidFill>
            </a:endParaRPr>
          </a:p>
          <a:p>
            <a:r>
              <a:rPr lang="en-GB" b="1" dirty="0" smtClean="0"/>
              <a:t>Carter’s feelings, face - </a:t>
            </a:r>
            <a:r>
              <a:rPr lang="en-GB" sz="1400" b="1" i="1" dirty="0">
                <a:solidFill>
                  <a:srgbClr val="0070C0"/>
                </a:solidFill>
              </a:rPr>
              <a:t>W</a:t>
            </a:r>
            <a:r>
              <a:rPr lang="en-GB" sz="1400" b="1" i="1" dirty="0" smtClean="0">
                <a:solidFill>
                  <a:srgbClr val="0070C0"/>
                </a:solidFill>
              </a:rPr>
              <a:t>ithin seconds…As soon as…When the candle…While the flame…</a:t>
            </a:r>
          </a:p>
          <a:p>
            <a:pPr algn="ctr"/>
            <a:r>
              <a:rPr lang="en-GB" sz="1400" b="1" i="1" dirty="0" smtClean="0">
                <a:solidFill>
                  <a:srgbClr val="00B050"/>
                </a:solidFill>
              </a:rPr>
              <a:t>because</a:t>
            </a:r>
            <a:endParaRPr lang="en-GB" dirty="0" smtClean="0"/>
          </a:p>
          <a:p>
            <a:r>
              <a:rPr lang="en-GB" b="1" dirty="0" smtClean="0"/>
              <a:t>Treasures</a:t>
            </a:r>
            <a:r>
              <a:rPr lang="en-GB" dirty="0" smtClean="0"/>
              <a:t> </a:t>
            </a:r>
            <a:r>
              <a:rPr lang="en-GB" sz="1400" dirty="0" smtClean="0"/>
              <a:t>detail from earlier in the week</a:t>
            </a:r>
          </a:p>
          <a:p>
            <a:r>
              <a:rPr lang="en-GB" sz="1400" b="1" i="1" dirty="0" smtClean="0">
                <a:solidFill>
                  <a:srgbClr val="0070C0"/>
                </a:solidFill>
              </a:rPr>
              <a:t>Inside he…From the shadows…All around…Everywhere he…Behind the….</a:t>
            </a:r>
          </a:p>
          <a:p>
            <a:r>
              <a:rPr lang="en-GB" b="1" dirty="0" smtClean="0"/>
              <a:t>“I was….I saw….I felt….,” Carter told…</a:t>
            </a:r>
          </a:p>
        </p:txBody>
      </p:sp>
      <p:sp>
        <p:nvSpPr>
          <p:cNvPr id="7" name="Title 1"/>
          <p:cNvSpPr txBox="1">
            <a:spLocks/>
          </p:cNvSpPr>
          <p:nvPr/>
        </p:nvSpPr>
        <p:spPr>
          <a:xfrm>
            <a:off x="88430" y="5403976"/>
            <a:ext cx="2016224" cy="104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Arial Black" panose="020B0A04020102020204" pitchFamily="34" charset="0"/>
              </a:rPr>
              <a:t>Part 3- Now…</a:t>
            </a:r>
            <a:endParaRPr lang="en-GB" sz="2000" dirty="0">
              <a:latin typeface="Arial Black" panose="020B0A04020102020204" pitchFamily="34" charset="0"/>
            </a:endParaRPr>
          </a:p>
        </p:txBody>
      </p:sp>
      <p:sp>
        <p:nvSpPr>
          <p:cNvPr id="8" name="TextBox 7"/>
          <p:cNvSpPr txBox="1"/>
          <p:nvPr/>
        </p:nvSpPr>
        <p:spPr>
          <a:xfrm>
            <a:off x="1331640" y="5356771"/>
            <a:ext cx="7488832" cy="1077218"/>
          </a:xfrm>
          <a:prstGeom prst="rect">
            <a:avLst/>
          </a:prstGeom>
          <a:noFill/>
        </p:spPr>
        <p:txBody>
          <a:bodyPr wrap="square" rtlCol="0">
            <a:spAutoFit/>
          </a:bodyPr>
          <a:lstStyle/>
          <a:p>
            <a:r>
              <a:rPr lang="en-GB" b="1" dirty="0" smtClean="0"/>
              <a:t>No </a:t>
            </a:r>
            <a:r>
              <a:rPr lang="en-GB" b="1" dirty="0" smtClean="0">
                <a:solidFill>
                  <a:srgbClr val="FF0000"/>
                </a:solidFill>
              </a:rPr>
              <a:t>‘THE’ </a:t>
            </a:r>
            <a:r>
              <a:rPr lang="en-GB" b="1" dirty="0" smtClean="0"/>
              <a:t>sentences</a:t>
            </a:r>
          </a:p>
          <a:p>
            <a:r>
              <a:rPr lang="en-GB" b="1" dirty="0" smtClean="0"/>
              <a:t>Carter? British people? Egyptians? Water boy?</a:t>
            </a:r>
          </a:p>
          <a:p>
            <a:r>
              <a:rPr lang="en-GB" sz="1400" b="1" i="1" dirty="0" smtClean="0">
                <a:solidFill>
                  <a:srgbClr val="0070C0"/>
                </a:solidFill>
              </a:rPr>
              <a:t>At the moment, Right now, </a:t>
            </a:r>
            <a:r>
              <a:rPr lang="en-GB" sz="1400" b="1" i="1" dirty="0">
                <a:solidFill>
                  <a:srgbClr val="0070C0"/>
                </a:solidFill>
              </a:rPr>
              <a:t>B</a:t>
            </a:r>
            <a:r>
              <a:rPr lang="en-GB" sz="1400" b="1" i="1" dirty="0" smtClean="0">
                <a:solidFill>
                  <a:srgbClr val="0070C0"/>
                </a:solidFill>
              </a:rPr>
              <a:t>ack home, Currently, As we speak… </a:t>
            </a:r>
          </a:p>
          <a:p>
            <a:pPr algn="ctr"/>
            <a:r>
              <a:rPr lang="en-GB" sz="1400" b="1" i="1" dirty="0" smtClean="0">
                <a:solidFill>
                  <a:srgbClr val="00B050"/>
                </a:solidFill>
              </a:rPr>
              <a:t>Some….; others, If the boy…, if…, if…, then the world/Carter…. </a:t>
            </a:r>
          </a:p>
        </p:txBody>
      </p:sp>
    </p:spTree>
    <p:extLst>
      <p:ext uri="{BB962C8B-B14F-4D97-AF65-F5344CB8AC3E}">
        <p14:creationId xmlns:p14="http://schemas.microsoft.com/office/powerpoint/2010/main" val="3556741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metmuseum.org/special/discovering_tutankhamun/images/burton_03.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428625" y="214313"/>
            <a:ext cx="83581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a:solidFill>
                  <a:srgbClr val="FFFF00"/>
                </a:solidFill>
                <a:latin typeface="Comic Sans MS" pitchFamily="66" charset="0"/>
              </a:rPr>
              <a:t>The people of Egypt buried some of their greatest pharaohs in this Valley of the Kings.  By 1922 archaeologists thought they’d found them all.</a:t>
            </a:r>
          </a:p>
        </p:txBody>
      </p:sp>
      <p:sp>
        <p:nvSpPr>
          <p:cNvPr id="4" name="TextBox 3"/>
          <p:cNvSpPr txBox="1">
            <a:spLocks noChangeArrowheads="1"/>
          </p:cNvSpPr>
          <p:nvPr/>
        </p:nvSpPr>
        <p:spPr bwMode="auto">
          <a:xfrm>
            <a:off x="357188" y="571500"/>
            <a:ext cx="83581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a:solidFill>
                  <a:srgbClr val="FFFF00"/>
                </a:solidFill>
                <a:latin typeface="Comic Sans MS" pitchFamily="66" charset="0"/>
              </a:rPr>
              <a:t>Howard Carter worked out that there was still one tomb left – that of Tutankhamun!</a:t>
            </a:r>
          </a:p>
        </p:txBody>
      </p:sp>
    </p:spTree>
    <p:extLst>
      <p:ext uri="{BB962C8B-B14F-4D97-AF65-F5344CB8AC3E}">
        <p14:creationId xmlns:p14="http://schemas.microsoft.com/office/powerpoint/2010/main" val="2975672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xit" presetSubtype="0" fill="hold" grpId="1" nodeType="clickEffect">
                                  <p:stCondLst>
                                    <p:cond delay="0"/>
                                  </p:stCondLst>
                                  <p:iterate type="lt">
                                    <p:tmAbs val="0"/>
                                  </p:iterate>
                                  <p:childTnLst>
                                    <p:set>
                                      <p:cBhvr>
                                        <p:cTn id="13" dur="1" fill="hold">
                                          <p:stCondLst>
                                            <p:cond delay="0"/>
                                          </p:stCondLst>
                                        </p:cTn>
                                        <p:tgtEl>
                                          <p:spTgt spid="3"/>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4"/>
                                        </p:tgtEl>
                                        <p:attrNameLst>
                                          <p:attrName>style.visibility</p:attrName>
                                        </p:attrNameLst>
                                      </p:cBhvr>
                                      <p:to>
                                        <p:strVal val="visible"/>
                                      </p:to>
                                    </p:set>
                                    <p:anim calcmode="discrete" valueType="clr">
                                      <p:cBhvr override="childStyle">
                                        <p:cTn id="18"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4"/>
                                        </p:tgtEl>
                                        <p:attrNameLst>
                                          <p:attrName>fillcolor</p:attrName>
                                        </p:attrNameLst>
                                      </p:cBhvr>
                                      <p:tavLst>
                                        <p:tav tm="0">
                                          <p:val>
                                            <p:clrVal>
                                              <a:schemeClr val="accent2"/>
                                            </p:clrVal>
                                          </p:val>
                                        </p:tav>
                                        <p:tav tm="50000">
                                          <p:val>
                                            <p:clrVal>
                                              <a:schemeClr val="hlink"/>
                                            </p:clrVal>
                                          </p:val>
                                        </p:tav>
                                      </p:tavLst>
                                    </p:anim>
                                    <p:set>
                                      <p:cBhvr>
                                        <p:cTn id="20"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 y="8371"/>
            <a:ext cx="2605642" cy="513811"/>
          </a:xfrm>
        </p:spPr>
        <p:txBody>
          <a:bodyPr>
            <a:noAutofit/>
          </a:bodyPr>
          <a:lstStyle/>
          <a:p>
            <a:pPr algn="l"/>
            <a:r>
              <a:rPr lang="en-GB" sz="2000" dirty="0" smtClean="0">
                <a:latin typeface="Arial Black" panose="020B0A04020102020204" pitchFamily="34" charset="0"/>
              </a:rPr>
              <a:t>Part 1- the find!</a:t>
            </a:r>
            <a:endParaRPr lang="en-GB" sz="2000" dirty="0">
              <a:latin typeface="Arial Black" panose="020B0A04020102020204" pitchFamily="34" charset="0"/>
            </a:endParaRPr>
          </a:p>
        </p:txBody>
      </p:sp>
      <p:sp>
        <p:nvSpPr>
          <p:cNvPr id="4" name="TextBox 3"/>
          <p:cNvSpPr txBox="1"/>
          <p:nvPr/>
        </p:nvSpPr>
        <p:spPr>
          <a:xfrm>
            <a:off x="88430" y="504145"/>
            <a:ext cx="3835497" cy="4801314"/>
          </a:xfrm>
          <a:prstGeom prst="rect">
            <a:avLst/>
          </a:prstGeom>
          <a:noFill/>
        </p:spPr>
        <p:txBody>
          <a:bodyPr wrap="square" rtlCol="0">
            <a:spAutoFit/>
          </a:bodyPr>
          <a:lstStyle/>
          <a:p>
            <a:r>
              <a:rPr lang="en-GB" b="1" dirty="0"/>
              <a:t>No </a:t>
            </a:r>
            <a:r>
              <a:rPr lang="en-GB" b="1" dirty="0">
                <a:solidFill>
                  <a:srgbClr val="FF0000"/>
                </a:solidFill>
              </a:rPr>
              <a:t>‘THE’ </a:t>
            </a:r>
            <a:r>
              <a:rPr lang="en-GB" b="1" dirty="0"/>
              <a:t>sentences</a:t>
            </a:r>
          </a:p>
          <a:p>
            <a:endParaRPr lang="en-GB" b="1" dirty="0" smtClean="0"/>
          </a:p>
          <a:p>
            <a:r>
              <a:rPr lang="en-GB" b="1" dirty="0" smtClean="0"/>
              <a:t>Water boy’s find </a:t>
            </a:r>
            <a:r>
              <a:rPr lang="en-GB" dirty="0" smtClean="0"/>
              <a:t>– </a:t>
            </a:r>
          </a:p>
          <a:p>
            <a:r>
              <a:rPr lang="en-GB" sz="1400" b="1" i="1" dirty="0" smtClean="0">
                <a:solidFill>
                  <a:srgbClr val="0070C0"/>
                </a:solidFill>
              </a:rPr>
              <a:t>_______________ a water boy…..</a:t>
            </a:r>
          </a:p>
          <a:p>
            <a:endParaRPr lang="en-GB" sz="1400" b="1" i="1" dirty="0">
              <a:solidFill>
                <a:srgbClr val="0070C0"/>
              </a:solidFill>
            </a:endParaRPr>
          </a:p>
          <a:p>
            <a:r>
              <a:rPr lang="en-GB" b="1" dirty="0" smtClean="0"/>
              <a:t>Clearing rocks, Carter walking, corridor, door, stamp </a:t>
            </a:r>
            <a:r>
              <a:rPr lang="en-GB" dirty="0" smtClean="0"/>
              <a:t>– </a:t>
            </a:r>
          </a:p>
          <a:p>
            <a:r>
              <a:rPr lang="en-GB" sz="1400" b="1" i="1" dirty="0" smtClean="0">
                <a:solidFill>
                  <a:srgbClr val="0070C0"/>
                </a:solidFill>
              </a:rPr>
              <a:t>________________Carter  walked….and came….</a:t>
            </a:r>
          </a:p>
          <a:p>
            <a:endParaRPr lang="en-GB" b="1" dirty="0" smtClean="0"/>
          </a:p>
          <a:p>
            <a:r>
              <a:rPr lang="en-GB" b="1" dirty="0" smtClean="0"/>
              <a:t>Tomb robbers- </a:t>
            </a:r>
          </a:p>
          <a:p>
            <a:r>
              <a:rPr lang="en-GB" sz="1400" b="1" i="1" dirty="0" smtClean="0">
                <a:solidFill>
                  <a:srgbClr val="0070C0"/>
                </a:solidFill>
              </a:rPr>
              <a:t>____________ Carter thought it…. </a:t>
            </a:r>
            <a:endParaRPr lang="en-GB" sz="1400" b="1" i="1" dirty="0" smtClean="0">
              <a:solidFill>
                <a:srgbClr val="00B050"/>
              </a:solidFill>
            </a:endParaRPr>
          </a:p>
          <a:p>
            <a:endParaRPr lang="en-GB" sz="1400" b="1" i="1" dirty="0" smtClean="0">
              <a:solidFill>
                <a:srgbClr val="00B050"/>
              </a:solidFill>
            </a:endParaRPr>
          </a:p>
          <a:p>
            <a:r>
              <a:rPr lang="en-GB" b="1" dirty="0" smtClean="0"/>
              <a:t>“I felt…I was worried…,” Carter told…..</a:t>
            </a:r>
          </a:p>
          <a:p>
            <a:endParaRPr lang="en-GB" b="1" dirty="0" smtClean="0"/>
          </a:p>
          <a:p>
            <a:r>
              <a:rPr lang="en-GB" b="1" dirty="0" smtClean="0"/>
              <a:t>Carnarvon </a:t>
            </a:r>
          </a:p>
          <a:p>
            <a:r>
              <a:rPr lang="en-GB" sz="1400" b="1" i="1" dirty="0" smtClean="0">
                <a:solidFill>
                  <a:srgbClr val="0070C0"/>
                </a:solidFill>
              </a:rPr>
              <a:t>Carnavron was a……who had…..</a:t>
            </a:r>
          </a:p>
          <a:p>
            <a:endParaRPr lang="en-GB" sz="1400" b="1" dirty="0"/>
          </a:p>
          <a:p>
            <a:r>
              <a:rPr lang="en-GB" sz="1400" b="1" dirty="0" smtClean="0">
                <a:solidFill>
                  <a:schemeClr val="accent6">
                    <a:lumMod val="75000"/>
                  </a:schemeClr>
                </a:solidFill>
              </a:rPr>
              <a:t>After...	When the…	   Also	Next       </a:t>
            </a:r>
          </a:p>
          <a:p>
            <a:r>
              <a:rPr lang="en-GB" sz="1400" b="1" i="1" dirty="0" smtClean="0">
                <a:solidFill>
                  <a:schemeClr val="accent6">
                    <a:lumMod val="75000"/>
                  </a:schemeClr>
                </a:solidFill>
              </a:rPr>
              <a:t>	</a:t>
            </a:r>
            <a:r>
              <a:rPr lang="en-GB" sz="1400" b="1" i="1" dirty="0" smtClean="0">
                <a:solidFill>
                  <a:srgbClr val="00B050"/>
                </a:solidFill>
              </a:rPr>
              <a:t>because</a:t>
            </a:r>
            <a:endParaRPr lang="en-GB" sz="1400" dirty="0">
              <a:solidFill>
                <a:srgbClr val="00B050"/>
              </a:solidFill>
            </a:endParaRPr>
          </a:p>
        </p:txBody>
      </p:sp>
      <p:sp>
        <p:nvSpPr>
          <p:cNvPr id="5" name="Title 1"/>
          <p:cNvSpPr txBox="1">
            <a:spLocks/>
          </p:cNvSpPr>
          <p:nvPr/>
        </p:nvSpPr>
        <p:spPr>
          <a:xfrm>
            <a:off x="5267401" y="1"/>
            <a:ext cx="2605642" cy="5221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Arial Black" panose="020B0A04020102020204" pitchFamily="34" charset="0"/>
              </a:rPr>
              <a:t>Part 2- inside!</a:t>
            </a:r>
            <a:endParaRPr lang="en-GB" sz="2000" dirty="0">
              <a:latin typeface="Arial Black" panose="020B0A04020102020204" pitchFamily="34" charset="0"/>
            </a:endParaRPr>
          </a:p>
        </p:txBody>
      </p:sp>
      <p:sp>
        <p:nvSpPr>
          <p:cNvPr id="6" name="TextBox 5"/>
          <p:cNvSpPr txBox="1"/>
          <p:nvPr/>
        </p:nvSpPr>
        <p:spPr>
          <a:xfrm>
            <a:off x="4950042" y="404664"/>
            <a:ext cx="3942438" cy="4370427"/>
          </a:xfrm>
          <a:prstGeom prst="rect">
            <a:avLst/>
          </a:prstGeom>
          <a:noFill/>
        </p:spPr>
        <p:txBody>
          <a:bodyPr wrap="square" rtlCol="0">
            <a:spAutoFit/>
          </a:bodyPr>
          <a:lstStyle/>
          <a:p>
            <a:r>
              <a:rPr lang="en-GB" b="1" dirty="0"/>
              <a:t>No </a:t>
            </a:r>
            <a:r>
              <a:rPr lang="en-GB" b="1" dirty="0">
                <a:solidFill>
                  <a:srgbClr val="FF0000"/>
                </a:solidFill>
              </a:rPr>
              <a:t>‘THE’ </a:t>
            </a:r>
            <a:r>
              <a:rPr lang="en-GB" b="1" dirty="0"/>
              <a:t>sentences</a:t>
            </a:r>
          </a:p>
          <a:p>
            <a:endParaRPr lang="en-GB" dirty="0"/>
          </a:p>
          <a:p>
            <a:r>
              <a:rPr lang="en-GB" b="1" dirty="0" smtClean="0"/>
              <a:t>Hole</a:t>
            </a:r>
            <a:r>
              <a:rPr lang="en-GB" dirty="0" smtClean="0"/>
              <a:t> – </a:t>
            </a:r>
            <a:r>
              <a:rPr lang="en-GB" sz="1400" b="1" i="1" dirty="0" smtClean="0">
                <a:solidFill>
                  <a:srgbClr val="0070C0"/>
                </a:solidFill>
              </a:rPr>
              <a:t>_________ Carter used a………..</a:t>
            </a:r>
          </a:p>
          <a:p>
            <a:endParaRPr lang="en-GB" b="1" dirty="0" smtClean="0"/>
          </a:p>
          <a:p>
            <a:r>
              <a:rPr lang="en-GB" b="1" dirty="0" smtClean="0"/>
              <a:t>Candle</a:t>
            </a:r>
            <a:r>
              <a:rPr lang="en-GB" dirty="0" smtClean="0"/>
              <a:t> - </a:t>
            </a:r>
            <a:r>
              <a:rPr lang="en-GB" sz="1400" b="1" i="1" dirty="0" smtClean="0">
                <a:solidFill>
                  <a:srgbClr val="0070C0"/>
                </a:solidFill>
              </a:rPr>
              <a:t>_________ he took a……….</a:t>
            </a:r>
          </a:p>
          <a:p>
            <a:pPr algn="ctr"/>
            <a:r>
              <a:rPr lang="en-GB" sz="1400" b="1" i="1" dirty="0" smtClean="0">
                <a:solidFill>
                  <a:srgbClr val="0070C0"/>
                </a:solidFill>
              </a:rPr>
              <a:t> </a:t>
            </a:r>
            <a:endParaRPr lang="en-GB" sz="1400" b="1" i="1" dirty="0" smtClean="0">
              <a:solidFill>
                <a:srgbClr val="00B050"/>
              </a:solidFill>
            </a:endParaRPr>
          </a:p>
          <a:p>
            <a:r>
              <a:rPr lang="en-GB" b="1" dirty="0" smtClean="0"/>
              <a:t>Carter’s feelings, face - </a:t>
            </a:r>
            <a:r>
              <a:rPr lang="en-GB" sz="1400" b="1" i="1" dirty="0" smtClean="0">
                <a:solidFill>
                  <a:srgbClr val="0070C0"/>
                </a:solidFill>
              </a:rPr>
              <a:t>_________ Carter’s face…</a:t>
            </a:r>
          </a:p>
          <a:p>
            <a:endParaRPr lang="en-GB" b="1" dirty="0" smtClean="0"/>
          </a:p>
          <a:p>
            <a:r>
              <a:rPr lang="en-GB" b="1" dirty="0" smtClean="0"/>
              <a:t>Treasures</a:t>
            </a:r>
            <a:r>
              <a:rPr lang="en-GB" dirty="0" smtClean="0"/>
              <a:t> </a:t>
            </a:r>
            <a:r>
              <a:rPr lang="en-GB" sz="1400" dirty="0" smtClean="0"/>
              <a:t>detail from earlier in the week</a:t>
            </a:r>
          </a:p>
          <a:p>
            <a:r>
              <a:rPr lang="en-GB" sz="1400" b="1" i="1" dirty="0" smtClean="0">
                <a:solidFill>
                  <a:srgbClr val="0070C0"/>
                </a:solidFill>
              </a:rPr>
              <a:t>Inside he/Every where he……</a:t>
            </a:r>
          </a:p>
          <a:p>
            <a:endParaRPr lang="en-GB" sz="1400" b="1" i="1" dirty="0" smtClean="0">
              <a:solidFill>
                <a:srgbClr val="0070C0"/>
              </a:solidFill>
            </a:endParaRPr>
          </a:p>
          <a:p>
            <a:r>
              <a:rPr lang="en-GB" b="1" dirty="0" smtClean="0"/>
              <a:t>“I was….I saw….I felt….,” Carter told…</a:t>
            </a:r>
          </a:p>
          <a:p>
            <a:endParaRPr lang="en-GB" b="1" dirty="0"/>
          </a:p>
          <a:p>
            <a:r>
              <a:rPr lang="en-GB" sz="1400" b="1" dirty="0" smtClean="0">
                <a:solidFill>
                  <a:schemeClr val="accent6">
                    <a:lumMod val="75000"/>
                  </a:schemeClr>
                </a:solidFill>
              </a:rPr>
              <a:t>After…</a:t>
            </a:r>
            <a:r>
              <a:rPr lang="en-GB" sz="1400" b="1" dirty="0">
                <a:solidFill>
                  <a:schemeClr val="accent6">
                    <a:lumMod val="75000"/>
                  </a:schemeClr>
                </a:solidFill>
              </a:rPr>
              <a:t>	</a:t>
            </a:r>
            <a:r>
              <a:rPr lang="en-GB" sz="1400" b="1" dirty="0" smtClean="0">
                <a:solidFill>
                  <a:schemeClr val="accent6">
                    <a:lumMod val="75000"/>
                  </a:schemeClr>
                </a:solidFill>
              </a:rPr>
              <a:t> When the…</a:t>
            </a:r>
            <a:r>
              <a:rPr lang="en-GB" sz="1400" b="1" dirty="0">
                <a:solidFill>
                  <a:schemeClr val="accent6">
                    <a:lumMod val="75000"/>
                  </a:schemeClr>
                </a:solidFill>
              </a:rPr>
              <a:t>	   </a:t>
            </a:r>
            <a:r>
              <a:rPr lang="en-GB" sz="1400" b="1" dirty="0" smtClean="0">
                <a:solidFill>
                  <a:schemeClr val="accent6">
                    <a:lumMod val="75000"/>
                  </a:schemeClr>
                </a:solidFill>
              </a:rPr>
              <a:t>When he…</a:t>
            </a:r>
            <a:r>
              <a:rPr lang="en-GB" sz="1400" b="1" dirty="0">
                <a:solidFill>
                  <a:schemeClr val="accent6">
                    <a:lumMod val="75000"/>
                  </a:schemeClr>
                </a:solidFill>
              </a:rPr>
              <a:t>	 </a:t>
            </a:r>
            <a:r>
              <a:rPr lang="en-GB" sz="1400" b="1" dirty="0" smtClean="0">
                <a:solidFill>
                  <a:schemeClr val="accent6">
                    <a:lumMod val="75000"/>
                  </a:schemeClr>
                </a:solidFill>
              </a:rPr>
              <a:t>    Next    Moments... While he….</a:t>
            </a:r>
          </a:p>
          <a:p>
            <a:r>
              <a:rPr lang="en-GB" sz="1400" b="1" i="1" dirty="0" smtClean="0">
                <a:solidFill>
                  <a:schemeClr val="accent6">
                    <a:lumMod val="75000"/>
                  </a:schemeClr>
                </a:solidFill>
              </a:rPr>
              <a:t>	</a:t>
            </a:r>
            <a:r>
              <a:rPr lang="en-GB" sz="1400" b="1" i="1" dirty="0" smtClean="0">
                <a:solidFill>
                  <a:srgbClr val="00B050"/>
                </a:solidFill>
              </a:rPr>
              <a:t>so that           because</a:t>
            </a:r>
            <a:endParaRPr lang="en-GB" sz="1400" dirty="0">
              <a:solidFill>
                <a:srgbClr val="00B050"/>
              </a:solidFill>
            </a:endParaRPr>
          </a:p>
        </p:txBody>
      </p:sp>
      <p:sp>
        <p:nvSpPr>
          <p:cNvPr id="7" name="Title 1"/>
          <p:cNvSpPr txBox="1">
            <a:spLocks/>
          </p:cNvSpPr>
          <p:nvPr/>
        </p:nvSpPr>
        <p:spPr>
          <a:xfrm>
            <a:off x="88430" y="5403976"/>
            <a:ext cx="2016224" cy="104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Arial Black" panose="020B0A04020102020204" pitchFamily="34" charset="0"/>
              </a:rPr>
              <a:t>Part 3- Now…</a:t>
            </a:r>
            <a:endParaRPr lang="en-GB" sz="2000" dirty="0">
              <a:latin typeface="Arial Black" panose="020B0A04020102020204" pitchFamily="34" charset="0"/>
            </a:endParaRPr>
          </a:p>
        </p:txBody>
      </p:sp>
      <p:sp>
        <p:nvSpPr>
          <p:cNvPr id="8" name="TextBox 7"/>
          <p:cNvSpPr txBox="1"/>
          <p:nvPr/>
        </p:nvSpPr>
        <p:spPr>
          <a:xfrm>
            <a:off x="1331640" y="5586567"/>
            <a:ext cx="7488832" cy="861774"/>
          </a:xfrm>
          <a:prstGeom prst="rect">
            <a:avLst/>
          </a:prstGeom>
          <a:noFill/>
        </p:spPr>
        <p:txBody>
          <a:bodyPr wrap="square" rtlCol="0">
            <a:spAutoFit/>
          </a:bodyPr>
          <a:lstStyle/>
          <a:p>
            <a:r>
              <a:rPr lang="en-GB" b="1" dirty="0" smtClean="0"/>
              <a:t>No </a:t>
            </a:r>
            <a:r>
              <a:rPr lang="en-GB" b="1" dirty="0" smtClean="0">
                <a:solidFill>
                  <a:srgbClr val="FF0000"/>
                </a:solidFill>
              </a:rPr>
              <a:t>‘THE’ </a:t>
            </a:r>
            <a:r>
              <a:rPr lang="en-GB" b="1" dirty="0" smtClean="0"/>
              <a:t>sentences</a:t>
            </a:r>
          </a:p>
          <a:p>
            <a:r>
              <a:rPr lang="en-GB" b="1" dirty="0" smtClean="0"/>
              <a:t>Carter? British people? Egyptians? Water boy?</a:t>
            </a:r>
          </a:p>
          <a:p>
            <a:r>
              <a:rPr lang="en-GB" sz="1400" b="1" i="1" dirty="0" smtClean="0">
                <a:solidFill>
                  <a:srgbClr val="0070C0"/>
                </a:solidFill>
              </a:rPr>
              <a:t>At the moment ……</a:t>
            </a:r>
          </a:p>
        </p:txBody>
      </p:sp>
    </p:spTree>
    <p:extLst>
      <p:ext uri="{BB962C8B-B14F-4D97-AF65-F5344CB8AC3E}">
        <p14:creationId xmlns:p14="http://schemas.microsoft.com/office/powerpoint/2010/main" val="1315428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431" y="116632"/>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err="1" smtClean="0"/>
              <a:t>ly</a:t>
            </a:r>
            <a:r>
              <a:rPr lang="en-GB" sz="1600" dirty="0" smtClean="0"/>
              <a:t>’ ‘</a:t>
            </a:r>
            <a:r>
              <a:rPr lang="en-GB" sz="1600" dirty="0" err="1" smtClean="0"/>
              <a:t>ed</a:t>
            </a:r>
            <a:r>
              <a:rPr lang="en-GB" sz="1600" dirty="0" smtClean="0"/>
              <a:t>’ ‘</a:t>
            </a:r>
            <a:r>
              <a:rPr lang="en-GB" sz="1600" dirty="0" err="1" smtClean="0"/>
              <a:t>ing</a:t>
            </a:r>
            <a:r>
              <a:rPr lang="en-GB" sz="1600" dirty="0" smtClean="0"/>
              <a:t>’ opener</a:t>
            </a:r>
          </a:p>
          <a:p>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0" name="TextBox 9"/>
          <p:cNvSpPr txBox="1"/>
          <p:nvPr/>
        </p:nvSpPr>
        <p:spPr>
          <a:xfrm>
            <a:off x="3347864" y="140346"/>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1" name="TextBox 10"/>
          <p:cNvSpPr txBox="1"/>
          <p:nvPr/>
        </p:nvSpPr>
        <p:spPr>
          <a:xfrm>
            <a:off x="6372200" y="118964"/>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a:t>
            </a:r>
            <a:endParaRPr lang="en-GB" sz="1600" dirty="0" smtClean="0"/>
          </a:p>
          <a:p>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2" name="TextBox 11"/>
          <p:cNvSpPr txBox="1"/>
          <p:nvPr/>
        </p:nvSpPr>
        <p:spPr>
          <a:xfrm>
            <a:off x="88430" y="3231168"/>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3" name="TextBox 12"/>
          <p:cNvSpPr txBox="1"/>
          <p:nvPr/>
        </p:nvSpPr>
        <p:spPr>
          <a:xfrm>
            <a:off x="3366145" y="3233500"/>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4" name="TextBox 13"/>
          <p:cNvSpPr txBox="1"/>
          <p:nvPr/>
        </p:nvSpPr>
        <p:spPr>
          <a:xfrm>
            <a:off x="6372199" y="3209786"/>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Tree>
    <p:extLst>
      <p:ext uri="{BB962C8B-B14F-4D97-AF65-F5344CB8AC3E}">
        <p14:creationId xmlns:p14="http://schemas.microsoft.com/office/powerpoint/2010/main" val="20408444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431" y="116632"/>
            <a:ext cx="2611361" cy="3554819"/>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p>
          <a:p>
            <a:r>
              <a:rPr lang="en-GB" sz="1600" dirty="0" smtClean="0"/>
              <a:t>- ‘</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p>
          <a:p>
            <a:r>
              <a:rPr lang="en-GB" sz="1600" dirty="0" smtClean="0"/>
              <a:t>- </a:t>
            </a:r>
            <a:r>
              <a:rPr lang="en-GB" sz="1400" dirty="0" smtClean="0"/>
              <a:t>Although, However, Despite</a:t>
            </a:r>
          </a:p>
          <a:p>
            <a:r>
              <a:rPr lang="en-GB" sz="1600" dirty="0" smtClean="0"/>
              <a:t>- </a:t>
            </a:r>
            <a:r>
              <a:rPr lang="en-GB" sz="1600" b="1" dirty="0" smtClean="0"/>
              <a:t>COMMAS</a:t>
            </a:r>
          </a:p>
          <a:p>
            <a:endParaRPr lang="en-GB" sz="900" dirty="0"/>
          </a:p>
          <a:p>
            <a:r>
              <a:rPr lang="en-GB" sz="1400" b="1" dirty="0" smtClean="0"/>
              <a:t>‘who’ and ‘whole’ embedded – COMMAS, ( ) -</a:t>
            </a:r>
            <a:endParaRPr lang="en-GB" sz="1400" dirty="0" smtClean="0"/>
          </a:p>
          <a:p>
            <a:r>
              <a:rPr lang="en-GB" sz="1600" b="1" dirty="0" smtClean="0"/>
              <a:t>‘which’ ‘because’ ‘while’</a:t>
            </a:r>
          </a:p>
          <a:p>
            <a:r>
              <a:rPr lang="en-GB" sz="1600" b="1" dirty="0" smtClean="0"/>
              <a:t>“…,” Carter told…..</a:t>
            </a:r>
            <a:endParaRPr lang="en-GB" sz="1200" b="1" dirty="0"/>
          </a:p>
          <a:p>
            <a:r>
              <a:rPr lang="en-GB" sz="1600" b="1" dirty="0" smtClean="0"/>
              <a:t>Past tense to </a:t>
            </a:r>
            <a:r>
              <a:rPr lang="en-GB" sz="1600" b="1" dirty="0"/>
              <a:t>p</a:t>
            </a:r>
            <a:r>
              <a:rPr lang="en-GB" sz="1600" b="1" dirty="0" smtClean="0"/>
              <a:t>resent tense</a:t>
            </a:r>
          </a:p>
          <a:p>
            <a:r>
              <a:rPr lang="en-GB" sz="1600" b="1" dirty="0" smtClean="0"/>
              <a:t>:   ;   </a:t>
            </a:r>
            <a:r>
              <a:rPr lang="en-GB" sz="1400" b="1" dirty="0" smtClean="0"/>
              <a:t>add related phrase/clause</a:t>
            </a:r>
          </a:p>
          <a:p>
            <a:r>
              <a:rPr lang="en-GB" sz="1600" b="1" dirty="0" smtClean="0"/>
              <a:t>If…, if…, if…, then.</a:t>
            </a:r>
          </a:p>
          <a:p>
            <a:r>
              <a:rPr lang="en-GB" sz="1600" b="1" dirty="0" smtClean="0"/>
              <a:t>Question</a:t>
            </a:r>
          </a:p>
          <a:p>
            <a:r>
              <a:rPr lang="en-GB" sz="1600" b="1" dirty="0" smtClean="0"/>
              <a:t>Short snappy sentence</a:t>
            </a:r>
          </a:p>
        </p:txBody>
      </p:sp>
      <p:sp>
        <p:nvSpPr>
          <p:cNvPr id="20" name="TextBox 19"/>
          <p:cNvSpPr txBox="1"/>
          <p:nvPr/>
        </p:nvSpPr>
        <p:spPr>
          <a:xfrm>
            <a:off x="3275856" y="149871"/>
            <a:ext cx="2611361" cy="3554819"/>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p>
          <a:p>
            <a:r>
              <a:rPr lang="en-GB" sz="1600" dirty="0" smtClean="0"/>
              <a:t>- ‘</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p>
          <a:p>
            <a:r>
              <a:rPr lang="en-GB" sz="1600" dirty="0" smtClean="0"/>
              <a:t>- </a:t>
            </a:r>
            <a:r>
              <a:rPr lang="en-GB" sz="1400" dirty="0" smtClean="0"/>
              <a:t>Although, However, Despite</a:t>
            </a:r>
          </a:p>
          <a:p>
            <a:r>
              <a:rPr lang="en-GB" sz="1600" dirty="0" smtClean="0"/>
              <a:t>- </a:t>
            </a:r>
            <a:r>
              <a:rPr lang="en-GB" sz="1600" b="1" dirty="0" smtClean="0"/>
              <a:t>COMMAS</a:t>
            </a:r>
          </a:p>
          <a:p>
            <a:endParaRPr lang="en-GB" sz="900" dirty="0"/>
          </a:p>
          <a:p>
            <a:r>
              <a:rPr lang="en-GB" sz="1400" b="1" dirty="0" smtClean="0"/>
              <a:t>‘who’ and ‘whole’ embedded – COMMAS, ( ) -</a:t>
            </a:r>
            <a:endParaRPr lang="en-GB" sz="1400" dirty="0" smtClean="0"/>
          </a:p>
          <a:p>
            <a:r>
              <a:rPr lang="en-GB" sz="1600" b="1" dirty="0" smtClean="0"/>
              <a:t>‘which’ ‘because’ ‘while’</a:t>
            </a:r>
          </a:p>
          <a:p>
            <a:r>
              <a:rPr lang="en-GB" sz="1600" b="1" dirty="0" smtClean="0"/>
              <a:t>“…,” Carter told…..</a:t>
            </a:r>
            <a:endParaRPr lang="en-GB" sz="1200" b="1" dirty="0"/>
          </a:p>
          <a:p>
            <a:r>
              <a:rPr lang="en-GB" sz="1600" b="1" dirty="0" smtClean="0"/>
              <a:t>Past tense to </a:t>
            </a:r>
            <a:r>
              <a:rPr lang="en-GB" sz="1600" b="1" dirty="0"/>
              <a:t>p</a:t>
            </a:r>
            <a:r>
              <a:rPr lang="en-GB" sz="1600" b="1" dirty="0" smtClean="0"/>
              <a:t>resent tense</a:t>
            </a:r>
          </a:p>
          <a:p>
            <a:r>
              <a:rPr lang="en-GB" sz="1600" b="1" dirty="0" smtClean="0"/>
              <a:t>:   ;   </a:t>
            </a:r>
            <a:r>
              <a:rPr lang="en-GB" sz="1400" b="1" dirty="0" smtClean="0"/>
              <a:t>add related phrase/clause</a:t>
            </a:r>
          </a:p>
          <a:p>
            <a:r>
              <a:rPr lang="en-GB" sz="1600" b="1" dirty="0" smtClean="0"/>
              <a:t>If…, if…, if…, then.</a:t>
            </a:r>
          </a:p>
          <a:p>
            <a:r>
              <a:rPr lang="en-GB" sz="1600" b="1" dirty="0" smtClean="0"/>
              <a:t>Question</a:t>
            </a:r>
          </a:p>
          <a:p>
            <a:r>
              <a:rPr lang="en-GB" sz="1600" b="1" dirty="0" smtClean="0"/>
              <a:t>Short snappy sentence</a:t>
            </a:r>
          </a:p>
        </p:txBody>
      </p:sp>
      <p:sp>
        <p:nvSpPr>
          <p:cNvPr id="21" name="TextBox 20"/>
          <p:cNvSpPr txBox="1"/>
          <p:nvPr/>
        </p:nvSpPr>
        <p:spPr>
          <a:xfrm>
            <a:off x="6228184" y="147539"/>
            <a:ext cx="2611361" cy="3554819"/>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p>
          <a:p>
            <a:r>
              <a:rPr lang="en-GB" sz="1600" dirty="0" smtClean="0"/>
              <a:t>- ‘</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p>
          <a:p>
            <a:r>
              <a:rPr lang="en-GB" sz="1600" dirty="0" smtClean="0"/>
              <a:t>- </a:t>
            </a:r>
            <a:r>
              <a:rPr lang="en-GB" sz="1400" dirty="0" smtClean="0"/>
              <a:t>Although, However, Despite</a:t>
            </a:r>
          </a:p>
          <a:p>
            <a:r>
              <a:rPr lang="en-GB" sz="1600" dirty="0" smtClean="0"/>
              <a:t>- </a:t>
            </a:r>
            <a:r>
              <a:rPr lang="en-GB" sz="1600" b="1" dirty="0" smtClean="0"/>
              <a:t>COMMAS</a:t>
            </a:r>
          </a:p>
          <a:p>
            <a:endParaRPr lang="en-GB" sz="900" dirty="0"/>
          </a:p>
          <a:p>
            <a:r>
              <a:rPr lang="en-GB" sz="1400" b="1" dirty="0" smtClean="0"/>
              <a:t>‘who’ and ‘whole’ embedded – COMMAS, ( ) -</a:t>
            </a:r>
            <a:endParaRPr lang="en-GB" sz="1400" dirty="0" smtClean="0"/>
          </a:p>
          <a:p>
            <a:r>
              <a:rPr lang="en-GB" sz="1600" b="1" dirty="0" smtClean="0"/>
              <a:t>‘which’ ‘because’ ‘while’</a:t>
            </a:r>
          </a:p>
          <a:p>
            <a:r>
              <a:rPr lang="en-GB" sz="1600" b="1" dirty="0" smtClean="0"/>
              <a:t>“…,” Carter told…..</a:t>
            </a:r>
            <a:endParaRPr lang="en-GB" sz="1200" b="1" dirty="0"/>
          </a:p>
          <a:p>
            <a:r>
              <a:rPr lang="en-GB" sz="1600" b="1" dirty="0" smtClean="0"/>
              <a:t>Past tense to </a:t>
            </a:r>
            <a:r>
              <a:rPr lang="en-GB" sz="1600" b="1" dirty="0"/>
              <a:t>p</a:t>
            </a:r>
            <a:r>
              <a:rPr lang="en-GB" sz="1600" b="1" dirty="0" smtClean="0"/>
              <a:t>resent tense</a:t>
            </a:r>
          </a:p>
          <a:p>
            <a:r>
              <a:rPr lang="en-GB" sz="1600" b="1" dirty="0" smtClean="0"/>
              <a:t>:   ;   </a:t>
            </a:r>
            <a:r>
              <a:rPr lang="en-GB" sz="1400" b="1" dirty="0" smtClean="0"/>
              <a:t>add related phrase/clause</a:t>
            </a:r>
          </a:p>
          <a:p>
            <a:r>
              <a:rPr lang="en-GB" sz="1600" b="1" dirty="0" smtClean="0"/>
              <a:t>If…, if…, if…, then.</a:t>
            </a:r>
          </a:p>
          <a:p>
            <a:r>
              <a:rPr lang="en-GB" sz="1600" b="1" dirty="0" smtClean="0"/>
              <a:t>Question</a:t>
            </a:r>
          </a:p>
          <a:p>
            <a:r>
              <a:rPr lang="en-GB" sz="1600" b="1" dirty="0" smtClean="0"/>
              <a:t>Short snappy sentence</a:t>
            </a:r>
          </a:p>
        </p:txBody>
      </p:sp>
    </p:spTree>
    <p:extLst>
      <p:ext uri="{BB962C8B-B14F-4D97-AF65-F5344CB8AC3E}">
        <p14:creationId xmlns:p14="http://schemas.microsoft.com/office/powerpoint/2010/main" val="4262058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egyptianholiday.net/valleysuns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73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214313" y="214313"/>
            <a:ext cx="8643937"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dirty="0">
                <a:solidFill>
                  <a:srgbClr val="FFFF00"/>
                </a:solidFill>
                <a:latin typeface="Comic Sans MS" pitchFamily="66" charset="0"/>
              </a:rPr>
              <a:t>Early morning on the 3</a:t>
            </a:r>
            <a:r>
              <a:rPr lang="en-GB" altLang="en-US" sz="2400" b="1" baseline="30000" dirty="0">
                <a:solidFill>
                  <a:srgbClr val="FFFF00"/>
                </a:solidFill>
                <a:latin typeface="Comic Sans MS" pitchFamily="66" charset="0"/>
              </a:rPr>
              <a:t>rd</a:t>
            </a:r>
            <a:r>
              <a:rPr lang="en-GB" altLang="en-US" sz="2400" b="1" dirty="0">
                <a:solidFill>
                  <a:srgbClr val="FFFF00"/>
                </a:solidFill>
                <a:latin typeface="Comic Sans MS" pitchFamily="66" charset="0"/>
              </a:rPr>
              <a:t> November 1922, in a hot and dusty valley in </a:t>
            </a:r>
            <a:r>
              <a:rPr lang="en-GB" altLang="en-US" sz="2400" b="1" dirty="0" smtClean="0">
                <a:solidFill>
                  <a:srgbClr val="FFFF00"/>
                </a:solidFill>
                <a:latin typeface="Comic Sans MS" pitchFamily="66" charset="0"/>
              </a:rPr>
              <a:t>Egypt</a:t>
            </a:r>
            <a:r>
              <a:rPr lang="en-GB" altLang="en-US" sz="2400" b="1" dirty="0">
                <a:solidFill>
                  <a:srgbClr val="FFFF00"/>
                </a:solidFill>
                <a:latin typeface="Comic Sans MS" pitchFamily="66" charset="0"/>
              </a:rPr>
              <a:t> </a:t>
            </a:r>
            <a:r>
              <a:rPr lang="en-GB" altLang="en-US" sz="2400" b="1" dirty="0" smtClean="0">
                <a:solidFill>
                  <a:srgbClr val="FFFF00"/>
                </a:solidFill>
                <a:latin typeface="Comic Sans MS" pitchFamily="66" charset="0"/>
              </a:rPr>
              <a:t>Egyptian </a:t>
            </a:r>
            <a:r>
              <a:rPr lang="en-GB" altLang="en-US" sz="2400" b="1" dirty="0">
                <a:solidFill>
                  <a:srgbClr val="FFFF00"/>
                </a:solidFill>
                <a:latin typeface="Comic Sans MS" pitchFamily="66" charset="0"/>
              </a:rPr>
              <a:t>workers were searching, digging away </a:t>
            </a:r>
            <a:r>
              <a:rPr lang="en-GB" altLang="en-US" sz="2400" b="1" dirty="0" smtClean="0">
                <a:solidFill>
                  <a:srgbClr val="FFFF00"/>
                </a:solidFill>
                <a:latin typeface="Comic Sans MS" pitchFamily="66" charset="0"/>
              </a:rPr>
              <a:t>in the sand </a:t>
            </a:r>
            <a:r>
              <a:rPr lang="en-GB" altLang="en-US" sz="2400" b="1" dirty="0">
                <a:solidFill>
                  <a:srgbClr val="FFFF00"/>
                </a:solidFill>
                <a:latin typeface="Comic Sans MS" pitchFamily="66" charset="0"/>
              </a:rPr>
              <a:t>and stones.</a:t>
            </a:r>
          </a:p>
          <a:p>
            <a:pPr eaLnBrk="1" hangingPunct="1"/>
            <a:endParaRPr lang="en-GB" altLang="en-US" sz="2400" b="1" dirty="0">
              <a:solidFill>
                <a:srgbClr val="FFFF00"/>
              </a:solidFill>
              <a:latin typeface="Comic Sans MS" pitchFamily="66" charset="0"/>
            </a:endParaRPr>
          </a:p>
          <a:p>
            <a:pPr eaLnBrk="1" hangingPunct="1"/>
            <a:r>
              <a:rPr lang="en-GB" altLang="en-US" sz="2400" b="1" dirty="0" smtClean="0">
                <a:solidFill>
                  <a:srgbClr val="FFFF00"/>
                </a:solidFill>
                <a:latin typeface="Comic Sans MS" pitchFamily="66" charset="0"/>
              </a:rPr>
              <a:t>They </a:t>
            </a:r>
            <a:r>
              <a:rPr lang="en-GB" altLang="en-US" sz="2400" b="1" dirty="0">
                <a:solidFill>
                  <a:srgbClr val="FFFF00"/>
                </a:solidFill>
                <a:latin typeface="Comic Sans MS" pitchFamily="66" charset="0"/>
              </a:rPr>
              <a:t>didn’t hold out</a:t>
            </a:r>
            <a:r>
              <a:rPr lang="en-GB" altLang="en-US" sz="2400" dirty="0">
                <a:solidFill>
                  <a:srgbClr val="FFFF00"/>
                </a:solidFill>
                <a:latin typeface="Calibri" pitchFamily="34" charset="0"/>
              </a:rPr>
              <a:t> </a:t>
            </a:r>
            <a:r>
              <a:rPr lang="en-GB" altLang="en-US" sz="2800" b="1" dirty="0">
                <a:solidFill>
                  <a:srgbClr val="FFFF00"/>
                </a:solidFill>
                <a:latin typeface="Comic Sans MS" pitchFamily="66" charset="0"/>
              </a:rPr>
              <a:t>much hope.</a:t>
            </a:r>
          </a:p>
        </p:txBody>
      </p:sp>
    </p:spTree>
    <p:extLst>
      <p:ext uri="{BB962C8B-B14F-4D97-AF65-F5344CB8AC3E}">
        <p14:creationId xmlns:p14="http://schemas.microsoft.com/office/powerpoint/2010/main" val="581309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vsatx.org/gallery/joSlaight/bayareapa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75"/>
            <a:ext cx="5037138" cy="671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5000625" y="142875"/>
            <a:ext cx="38576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a:solidFill>
                  <a:srgbClr val="FF0000"/>
                </a:solidFill>
                <a:latin typeface="Comic Sans MS" pitchFamily="66" charset="0"/>
              </a:rPr>
              <a:t>A young boy crouched a few feet away.  His job was to fetch water to the workers.  He sat digging in the sand with a stick.  Suddenly he hit a hard surface.</a:t>
            </a:r>
          </a:p>
          <a:p>
            <a:pPr eaLnBrk="1" hangingPunct="1"/>
            <a:endParaRPr lang="en-GB" altLang="en-US" sz="2400" b="1">
              <a:solidFill>
                <a:srgbClr val="FF0000"/>
              </a:solidFill>
              <a:latin typeface="Comic Sans MS" pitchFamily="66" charset="0"/>
            </a:endParaRPr>
          </a:p>
          <a:p>
            <a:pPr eaLnBrk="1" hangingPunct="1"/>
            <a:r>
              <a:rPr lang="en-GB" altLang="en-US" sz="2400" b="1">
                <a:solidFill>
                  <a:srgbClr val="FF0000"/>
                </a:solidFill>
                <a:latin typeface="Comic Sans MS" pitchFamily="66" charset="0"/>
              </a:rPr>
              <a:t>He dug furiously and found a stone step.  </a:t>
            </a:r>
          </a:p>
          <a:p>
            <a:pPr eaLnBrk="1" hangingPunct="1"/>
            <a:endParaRPr lang="en-GB" altLang="en-US" sz="2400" b="1">
              <a:solidFill>
                <a:srgbClr val="FF0000"/>
              </a:solidFill>
              <a:latin typeface="Comic Sans MS" pitchFamily="66" charset="0"/>
            </a:endParaRPr>
          </a:p>
          <a:p>
            <a:pPr eaLnBrk="1" hangingPunct="1"/>
            <a:r>
              <a:rPr lang="en-GB" altLang="en-US" sz="2400" b="1">
                <a:solidFill>
                  <a:srgbClr val="FF0000"/>
                </a:solidFill>
                <a:latin typeface="Comic Sans MS" pitchFamily="66" charset="0"/>
              </a:rPr>
              <a:t>He stared at it – then covered it over and ran to tell Howard Carter what he’d found.</a:t>
            </a:r>
          </a:p>
        </p:txBody>
      </p:sp>
    </p:spTree>
    <p:extLst>
      <p:ext uri="{BB962C8B-B14F-4D97-AF65-F5344CB8AC3E}">
        <p14:creationId xmlns:p14="http://schemas.microsoft.com/office/powerpoint/2010/main" val="377731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geocities.com/Athens/Forum/3404/entra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285750" y="1071563"/>
            <a:ext cx="86439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dirty="0">
                <a:solidFill>
                  <a:srgbClr val="FFFF00"/>
                </a:solidFill>
                <a:latin typeface="Comic Sans MS" pitchFamily="66" charset="0"/>
              </a:rPr>
              <a:t>Carter ordered the workers to clear away the sand.  Gradually they found 12 more </a:t>
            </a:r>
            <a:r>
              <a:rPr lang="en-GB" altLang="en-US" sz="2400" b="1" dirty="0" smtClean="0">
                <a:solidFill>
                  <a:srgbClr val="FFFF00"/>
                </a:solidFill>
                <a:latin typeface="Comic Sans MS" pitchFamily="66" charset="0"/>
              </a:rPr>
              <a:t>steps blocked by rubble.</a:t>
            </a:r>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r>
              <a:rPr lang="en-GB" altLang="en-US" sz="2400" b="1" dirty="0">
                <a:solidFill>
                  <a:srgbClr val="FFFF00"/>
                </a:solidFill>
                <a:latin typeface="Comic Sans MS" pitchFamily="66" charset="0"/>
              </a:rPr>
              <a:t>Then they found the top part of a door made of brick and plaster.  On the door was a stamp.  This meant the tomb was royal and it was intact.</a:t>
            </a:r>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9313" y="3857625"/>
            <a:ext cx="16478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84658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Effect transition="in" filter="dissolve">
                                      <p:cBhvr>
                                        <p:cTn id="12" dur="500"/>
                                        <p:tgtEl>
                                          <p:spTgt spid="3">
                                            <p:txEl>
                                              <p:pRg st="10" end="1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5" presetClass="entr" presetSubtype="0" fill="hold" nodeType="clickEffect">
                                  <p:stCondLst>
                                    <p:cond delay="0"/>
                                  </p:stCondLst>
                                  <p:childTnLst>
                                    <p:set>
                                      <p:cBhvr>
                                        <p:cTn id="16" dur="1" fill="hold">
                                          <p:stCondLst>
                                            <p:cond delay="0"/>
                                          </p:stCondLst>
                                        </p:cTn>
                                        <p:tgtEl>
                                          <p:spTgt spid="21507"/>
                                        </p:tgtEl>
                                        <p:attrNameLst>
                                          <p:attrName>style.visibility</p:attrName>
                                        </p:attrNameLst>
                                      </p:cBhvr>
                                      <p:to>
                                        <p:strVal val="visible"/>
                                      </p:to>
                                    </p:set>
                                    <p:animEffect transition="in" filter="fade">
                                      <p:cBhvr>
                                        <p:cTn id="17" dur="2000"/>
                                        <p:tgtEl>
                                          <p:spTgt spid="21507"/>
                                        </p:tgtEl>
                                      </p:cBhvr>
                                    </p:animEffect>
                                    <p:anim calcmode="lin" valueType="num">
                                      <p:cBhvr>
                                        <p:cTn id="18" dur="2000" fill="hold"/>
                                        <p:tgtEl>
                                          <p:spTgt spid="21507"/>
                                        </p:tgtEl>
                                        <p:attrNameLst>
                                          <p:attrName>style.rotation</p:attrName>
                                        </p:attrNameLst>
                                      </p:cBhvr>
                                      <p:tavLst>
                                        <p:tav tm="0">
                                          <p:val>
                                            <p:fltVal val="720"/>
                                          </p:val>
                                        </p:tav>
                                        <p:tav tm="100000">
                                          <p:val>
                                            <p:fltVal val="0"/>
                                          </p:val>
                                        </p:tav>
                                      </p:tavLst>
                                    </p:anim>
                                    <p:anim calcmode="lin" valueType="num">
                                      <p:cBhvr>
                                        <p:cTn id="19" dur="2000" fill="hold"/>
                                        <p:tgtEl>
                                          <p:spTgt spid="21507"/>
                                        </p:tgtEl>
                                        <p:attrNameLst>
                                          <p:attrName>ppt_h</p:attrName>
                                        </p:attrNameLst>
                                      </p:cBhvr>
                                      <p:tavLst>
                                        <p:tav tm="0">
                                          <p:val>
                                            <p:fltVal val="0"/>
                                          </p:val>
                                        </p:tav>
                                        <p:tav tm="100000">
                                          <p:val>
                                            <p:strVal val="#ppt_h"/>
                                          </p:val>
                                        </p:tav>
                                      </p:tavLst>
                                    </p:anim>
                                    <p:anim calcmode="lin" valueType="num">
                                      <p:cBhvr>
                                        <p:cTn id="20" dur="2000" fill="hold"/>
                                        <p:tgtEl>
                                          <p:spTgt spid="2150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entertainment.timesonline.co.uk/multimedia/archive/00220/1tut_220418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357188"/>
            <a:ext cx="3857625"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9188" y="3214688"/>
            <a:ext cx="384810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ight Triangle 4"/>
          <p:cNvSpPr/>
          <p:nvPr/>
        </p:nvSpPr>
        <p:spPr>
          <a:xfrm rot="10319405" flipH="1">
            <a:off x="4760913" y="3132138"/>
            <a:ext cx="1000125" cy="3067050"/>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Right Triangle 5"/>
          <p:cNvSpPr/>
          <p:nvPr/>
        </p:nvSpPr>
        <p:spPr>
          <a:xfrm>
            <a:off x="4714875" y="6286500"/>
            <a:ext cx="2143125" cy="428625"/>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p:nvSpPr>
        <p:spPr>
          <a:xfrm>
            <a:off x="8501063" y="3143250"/>
            <a:ext cx="500062" cy="35718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Flowchart: Manual Input 7"/>
          <p:cNvSpPr/>
          <p:nvPr/>
        </p:nvSpPr>
        <p:spPr>
          <a:xfrm rot="380173" flipV="1">
            <a:off x="5343525" y="3052763"/>
            <a:ext cx="3500438" cy="792162"/>
          </a:xfrm>
          <a:prstGeom prst="flowChartManualInpu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 name="TextBox 1"/>
          <p:cNvSpPr txBox="1">
            <a:spLocks noChangeArrowheads="1"/>
          </p:cNvSpPr>
          <p:nvPr/>
        </p:nvSpPr>
        <p:spPr bwMode="auto">
          <a:xfrm>
            <a:off x="4643438" y="142875"/>
            <a:ext cx="4214812"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solidFill>
                  <a:srgbClr val="FF0000"/>
                </a:solidFill>
                <a:latin typeface="Comic Sans MS" pitchFamily="66" charset="0"/>
              </a:rPr>
              <a:t>Carter ordered the workers to cover the steps over again so nobody else would find the tomb.</a:t>
            </a:r>
          </a:p>
          <a:p>
            <a:pPr eaLnBrk="1" hangingPunct="1"/>
            <a:endParaRPr lang="en-GB" altLang="en-US" sz="2400">
              <a:solidFill>
                <a:srgbClr val="FF0000"/>
              </a:solidFill>
              <a:latin typeface="Comic Sans MS" pitchFamily="66" charset="0"/>
            </a:endParaRPr>
          </a:p>
          <a:p>
            <a:pPr eaLnBrk="1" hangingPunct="1"/>
            <a:r>
              <a:rPr lang="en-GB" altLang="en-US" sz="2400">
                <a:solidFill>
                  <a:srgbClr val="FF0000"/>
                </a:solidFill>
                <a:latin typeface="Comic Sans MS" pitchFamily="66" charset="0"/>
              </a:rPr>
              <a:t>He sent a telegram to Lord Carnarvan in Scotland, asking him to come at once.</a:t>
            </a:r>
          </a:p>
        </p:txBody>
      </p:sp>
      <p:sp>
        <p:nvSpPr>
          <p:cNvPr id="9" name="TextBox 8"/>
          <p:cNvSpPr txBox="1">
            <a:spLocks noChangeArrowheads="1"/>
          </p:cNvSpPr>
          <p:nvPr/>
        </p:nvSpPr>
        <p:spPr bwMode="auto">
          <a:xfrm>
            <a:off x="285750" y="4286250"/>
            <a:ext cx="4857750" cy="8302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latin typeface="Comic Sans MS" pitchFamily="66" charset="0"/>
              </a:rPr>
              <a:t>How long did it take Carnarvan to arrive?</a:t>
            </a:r>
          </a:p>
        </p:txBody>
      </p:sp>
      <p:sp>
        <p:nvSpPr>
          <p:cNvPr id="11" name="TextBox 10"/>
          <p:cNvSpPr txBox="1">
            <a:spLocks noChangeArrowheads="1"/>
          </p:cNvSpPr>
          <p:nvPr/>
        </p:nvSpPr>
        <p:spPr bwMode="auto">
          <a:xfrm>
            <a:off x="285750" y="5072063"/>
            <a:ext cx="44291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a:solidFill>
                  <a:srgbClr val="FF0000"/>
                </a:solidFill>
                <a:latin typeface="Comic Sans MS" pitchFamily="66" charset="0"/>
              </a:rPr>
              <a:t>Carnarvan and his daughter, Lady Evelyn arrived at the town of Luxor 2 weeks later and met Carter. </a:t>
            </a:r>
          </a:p>
        </p:txBody>
      </p:sp>
    </p:spTree>
    <p:extLst>
      <p:ext uri="{BB962C8B-B14F-4D97-AF65-F5344CB8AC3E}">
        <p14:creationId xmlns:p14="http://schemas.microsoft.com/office/powerpoint/2010/main" val="3401374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fltVal val="0"/>
                                          </p:val>
                                        </p:tav>
                                        <p:tav tm="100000">
                                          <p:val>
                                            <p:strVal val="#ppt_w"/>
                                          </p:val>
                                        </p:tav>
                                      </p:tavLst>
                                    </p:anim>
                                    <p:anim calcmode="lin" valueType="num">
                                      <p:cBhvr>
                                        <p:cTn id="18" dur="1000" fill="hold"/>
                                        <p:tgtEl>
                                          <p:spTgt spid="9"/>
                                        </p:tgtEl>
                                        <p:attrNameLst>
                                          <p:attrName>ppt_h</p:attrName>
                                        </p:attrNameLst>
                                      </p:cBhvr>
                                      <p:tavLst>
                                        <p:tav tm="0">
                                          <p:val>
                                            <p:fltVal val="0"/>
                                          </p:val>
                                        </p:tav>
                                        <p:tav tm="100000">
                                          <p:val>
                                            <p:strVal val="#ppt_h"/>
                                          </p:val>
                                        </p:tav>
                                      </p:tavLst>
                                    </p:anim>
                                    <p:anim calcmode="lin" valueType="num">
                                      <p:cBhvr>
                                        <p:cTn id="1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11"/>
                                        </p:tgtEl>
                                        <p:attrNameLst>
                                          <p:attrName>style.visibility</p:attrName>
                                        </p:attrNameLst>
                                      </p:cBhvr>
                                      <p:to>
                                        <p:strVal val="visible"/>
                                      </p:to>
                                    </p:set>
                                    <p:anim calcmode="discrete" valueType="clr">
                                      <p:cBhvr override="childStyle">
                                        <p:cTn id="25"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1"/>
                                        </p:tgtEl>
                                        <p:attrNameLst>
                                          <p:attrName>fillcolor</p:attrName>
                                        </p:attrNameLst>
                                      </p:cBhvr>
                                      <p:tavLst>
                                        <p:tav tm="0">
                                          <p:val>
                                            <p:clrVal>
                                              <a:schemeClr val="accent2"/>
                                            </p:clrVal>
                                          </p:val>
                                        </p:tav>
                                        <p:tav tm="50000">
                                          <p:val>
                                            <p:clrVal>
                                              <a:schemeClr val="hlink"/>
                                            </p:clrVal>
                                          </p:val>
                                        </p:tav>
                                      </p:tavLst>
                                    </p:anim>
                                    <p:set>
                                      <p:cBhvr>
                                        <p:cTn id="27" dur="80"/>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9"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4714875" y="214313"/>
            <a:ext cx="421481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dirty="0">
                <a:solidFill>
                  <a:srgbClr val="FFFF00"/>
                </a:solidFill>
                <a:latin typeface="Comic Sans MS" pitchFamily="66" charset="0"/>
              </a:rPr>
              <a:t>Next day, Howard Carter asked the workers to break down the </a:t>
            </a:r>
            <a:r>
              <a:rPr lang="en-GB" altLang="en-US" sz="2400" b="1" dirty="0" smtClean="0">
                <a:solidFill>
                  <a:srgbClr val="FFFF00"/>
                </a:solidFill>
                <a:latin typeface="Comic Sans MS" pitchFamily="66" charset="0"/>
              </a:rPr>
              <a:t>door.</a:t>
            </a:r>
            <a:endParaRPr lang="en-GB" altLang="en-US" sz="2400" b="1" dirty="0">
              <a:solidFill>
                <a:srgbClr val="FFFF00"/>
              </a:solidFill>
              <a:latin typeface="Comic Sans MS" pitchFamily="66" charset="0"/>
            </a:endParaRPr>
          </a:p>
          <a:p>
            <a:pPr eaLnBrk="1" hangingPunct="1"/>
            <a:endParaRPr lang="en-GB" altLang="en-US" sz="2400" b="1" dirty="0">
              <a:solidFill>
                <a:srgbClr val="FFFF00"/>
              </a:solidFill>
              <a:latin typeface="Comic Sans MS" pitchFamily="66" charset="0"/>
            </a:endParaRPr>
          </a:p>
          <a:p>
            <a:pPr eaLnBrk="1" hangingPunct="1"/>
            <a:r>
              <a:rPr lang="en-GB" altLang="en-US" sz="2400" b="1" dirty="0">
                <a:solidFill>
                  <a:srgbClr val="FFFF00"/>
                </a:solidFill>
                <a:latin typeface="Comic Sans MS" pitchFamily="66" charset="0"/>
              </a:rPr>
              <a:t>Carter took an iron bar and made a tiny hole in the top left hand corner.  The bar passed through so the passage was clear.  </a:t>
            </a:r>
          </a:p>
        </p:txBody>
      </p:sp>
      <p:pic>
        <p:nvPicPr>
          <p:cNvPr id="11267" name="Picture 2" descr="http://www.usu.edu/markdamen/1320Hist&amp;Civ/slides/04troy/howardcar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51375"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640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3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1400" y="0"/>
            <a:ext cx="6832600" cy="454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4" descr="http://bestanimations.com/Nature/Fire/Candles/Candle-06-june.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14313" y="5524500"/>
            <a:ext cx="98107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142875" y="142875"/>
            <a:ext cx="42148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a:solidFill>
                  <a:srgbClr val="FFFF00"/>
                </a:solidFill>
                <a:latin typeface="Comic Sans MS" pitchFamily="66" charset="0"/>
              </a:rPr>
              <a:t>Carter took a candle and put it up to the hole to test for dangerous gas.</a:t>
            </a:r>
          </a:p>
          <a:p>
            <a:pPr eaLnBrk="1" hangingPunct="1"/>
            <a:endParaRPr lang="en-GB" altLang="en-US" sz="2400" b="1">
              <a:solidFill>
                <a:srgbClr val="FFFF00"/>
              </a:solidFill>
              <a:latin typeface="Comic Sans MS" pitchFamily="66" charset="0"/>
            </a:endParaRPr>
          </a:p>
          <a:p>
            <a:pPr eaLnBrk="1" hangingPunct="1"/>
            <a:r>
              <a:rPr lang="en-GB" altLang="en-US" sz="2400" b="1">
                <a:solidFill>
                  <a:srgbClr val="FFFF00"/>
                </a:solidFill>
                <a:latin typeface="Comic Sans MS" pitchFamily="66" charset="0"/>
              </a:rPr>
              <a:t>Then he widened the hole and looked in.</a:t>
            </a:r>
          </a:p>
          <a:p>
            <a:pPr eaLnBrk="1" hangingPunct="1"/>
            <a:endParaRPr lang="en-GB" altLang="en-US" sz="2400" b="1">
              <a:solidFill>
                <a:srgbClr val="FFFF00"/>
              </a:solidFill>
              <a:latin typeface="Comic Sans MS" pitchFamily="66" charset="0"/>
            </a:endParaRPr>
          </a:p>
          <a:p>
            <a:pPr eaLnBrk="1" hangingPunct="1"/>
            <a:r>
              <a:rPr lang="en-GB" altLang="en-US" sz="2400" b="1">
                <a:solidFill>
                  <a:srgbClr val="FFFF00"/>
                </a:solidFill>
                <a:latin typeface="Comic Sans MS" pitchFamily="66" charset="0"/>
              </a:rPr>
              <a:t>At first he saw nothing – then his eyes adjusted.</a:t>
            </a:r>
          </a:p>
          <a:p>
            <a:pPr eaLnBrk="1" hangingPunct="1"/>
            <a:endParaRPr lang="en-GB" altLang="en-US" sz="2400" b="1">
              <a:solidFill>
                <a:srgbClr val="FFFF00"/>
              </a:solidFill>
              <a:latin typeface="Comic Sans MS" pitchFamily="66" charset="0"/>
            </a:endParaRPr>
          </a:p>
          <a:p>
            <a:pPr eaLnBrk="1" hangingPunct="1"/>
            <a:r>
              <a:rPr lang="en-GB" altLang="en-US" sz="2400" b="1">
                <a:solidFill>
                  <a:srgbClr val="FF0000"/>
                </a:solidFill>
                <a:latin typeface="Comic Sans MS" pitchFamily="66" charset="0"/>
              </a:rPr>
              <a:t>“Can you see anything,” </a:t>
            </a:r>
            <a:r>
              <a:rPr lang="en-GB" altLang="en-US" sz="2400" b="1">
                <a:solidFill>
                  <a:srgbClr val="FFFF00"/>
                </a:solidFill>
                <a:latin typeface="Comic Sans MS" pitchFamily="66" charset="0"/>
              </a:rPr>
              <a:t>asked Lord Carnarvan</a:t>
            </a:r>
          </a:p>
        </p:txBody>
      </p:sp>
      <p:sp>
        <p:nvSpPr>
          <p:cNvPr id="5" name="TextBox 4"/>
          <p:cNvSpPr txBox="1">
            <a:spLocks noChangeArrowheads="1"/>
          </p:cNvSpPr>
          <p:nvPr/>
        </p:nvSpPr>
        <p:spPr bwMode="auto">
          <a:xfrm>
            <a:off x="4714875" y="4857750"/>
            <a:ext cx="42148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a:solidFill>
                  <a:srgbClr val="FF0000"/>
                </a:solidFill>
                <a:latin typeface="Comic Sans MS" pitchFamily="66" charset="0"/>
              </a:rPr>
              <a:t>“Yes”</a:t>
            </a:r>
            <a:r>
              <a:rPr lang="en-GB" altLang="en-US" sz="2400" b="1">
                <a:solidFill>
                  <a:srgbClr val="FFFF00"/>
                </a:solidFill>
                <a:latin typeface="Comic Sans MS" pitchFamily="66" charset="0"/>
              </a:rPr>
              <a:t>, replied Carter</a:t>
            </a:r>
          </a:p>
          <a:p>
            <a:pPr eaLnBrk="1" hangingPunct="1"/>
            <a:endParaRPr lang="en-GB" altLang="en-US" sz="2400" b="1">
              <a:solidFill>
                <a:srgbClr val="FFFF00"/>
              </a:solidFill>
              <a:latin typeface="Comic Sans MS" pitchFamily="66" charset="0"/>
            </a:endParaRPr>
          </a:p>
          <a:p>
            <a:pPr eaLnBrk="1" hangingPunct="1"/>
            <a:r>
              <a:rPr lang="en-GB" altLang="en-US" sz="2400" b="1">
                <a:solidFill>
                  <a:srgbClr val="FF0000"/>
                </a:solidFill>
                <a:latin typeface="Comic Sans MS" pitchFamily="66" charset="0"/>
              </a:rPr>
              <a:t>“Wonderful things!”</a:t>
            </a:r>
          </a:p>
        </p:txBody>
      </p:sp>
    </p:spTree>
    <p:extLst>
      <p:ext uri="{BB962C8B-B14F-4D97-AF65-F5344CB8AC3E}">
        <p14:creationId xmlns:p14="http://schemas.microsoft.com/office/powerpoint/2010/main" val="3753109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3000"/>
                                        <p:tgtEl>
                                          <p:spTgt spid="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Heart Beat that speeds up.wav"/>
                                        </p:tgtEl>
                                      </p:cMediaNode>
                                    </p:audio>
                                  </p:subTnLst>
                                </p:cTn>
                              </p:par>
                            </p:childTnLst>
                          </p:cTn>
                        </p:par>
                        <p:par>
                          <p:cTn id="8" fill="hold" nodeType="afterGroup">
                            <p:stCondLst>
                              <p:cond delay="3000"/>
                            </p:stCondLst>
                            <p:childTnLst>
                              <p:par>
                                <p:cTn id="9" presetID="9" presetClass="entr" presetSubtype="0" fill="hold" grpId="0"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dissolve">
                                      <p:cBhvr>
                                        <p:cTn id="11" dur="3000"/>
                                        <p:tgtEl>
                                          <p:spTgt spid="4">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Heart Beat that speeds up.wav"/>
                                        </p:tgtEl>
                                      </p:cMediaNode>
                                    </p:audio>
                                  </p:subTnLst>
                                </p:cTn>
                              </p:par>
                            </p:childTnLst>
                          </p:cTn>
                        </p:par>
                        <p:par>
                          <p:cTn id="12" fill="hold" nodeType="afterGroup">
                            <p:stCondLst>
                              <p:cond delay="6000"/>
                            </p:stCondLst>
                            <p:childTnLst>
                              <p:par>
                                <p:cTn id="13" presetID="9" presetClass="entr" presetSubtype="0" fill="hold" grpId="0" nodeType="after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dissolve">
                                      <p:cBhvr>
                                        <p:cTn id="15" dur="3000"/>
                                        <p:tgtEl>
                                          <p:spTgt spid="4">
                                            <p:txEl>
                                              <p:pRg st="4" end="4"/>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Heart Beat that speeds up.wav"/>
                                        </p:tgtEl>
                                      </p:cMediaNode>
                                    </p:audio>
                                  </p:subTnLst>
                                </p:cTn>
                              </p:par>
                            </p:childTnLst>
                          </p:cTn>
                        </p:par>
                        <p:par>
                          <p:cTn id="16" fill="hold" nodeType="afterGroup">
                            <p:stCondLst>
                              <p:cond delay="9000"/>
                            </p:stCondLst>
                            <p:childTnLst>
                              <p:par>
                                <p:cTn id="17" presetID="9" presetClass="entr" presetSubtype="0" fill="hold" grpId="0" nodeType="after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dissolve">
                                      <p:cBhvr>
                                        <p:cTn id="19" dur="3000"/>
                                        <p:tgtEl>
                                          <p:spTgt spid="4">
                                            <p:txEl>
                                              <p:pRg st="6" end="6"/>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Heart Beat that speeds up.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dissolve">
                                      <p:cBhvr>
                                        <p:cTn id="24" dur="3000"/>
                                        <p:tgtEl>
                                          <p:spTgt spid="5">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dissolve">
                                      <p:cBhvr>
                                        <p:cTn id="29" dur="3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TotalTime>
  <Words>3529</Words>
  <Application>Microsoft Office PowerPoint</Application>
  <PresentationFormat>On-screen Show (4:3)</PresentationFormat>
  <Paragraphs>307</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Aharoni</vt:lpstr>
      <vt:lpstr>Arial</vt:lpstr>
      <vt:lpstr>Arial Black</vt:lpstr>
      <vt:lpstr>Calibri</vt:lpstr>
      <vt:lpstr>Comic Sans MS</vt:lpstr>
      <vt:lpstr>Office Theme</vt:lpstr>
      <vt:lpstr>Let’s revise the 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of a news report….</vt:lpstr>
      <vt:lpstr>Tut! Tut! King Tutankhamun’s Tomb Discovered. </vt:lpstr>
      <vt:lpstr>PowerPoint Presentation</vt:lpstr>
      <vt:lpstr>PowerPoint Presentation</vt:lpstr>
      <vt:lpstr>Let’s write a headline…</vt:lpstr>
      <vt:lpstr>Headlines- short, snappy, witty:</vt:lpstr>
      <vt:lpstr>To use the 4 ‘W’ to write an opening to a newspaper article</vt:lpstr>
      <vt:lpstr>Tut! Tut! King Tutankhamun’s Tomb Discovered. </vt:lpstr>
      <vt:lpstr>Writing the IMPORTANT opening.</vt:lpstr>
      <vt:lpstr>Now embed some details.</vt:lpstr>
      <vt:lpstr>LA sheet</vt:lpstr>
      <vt:lpstr>Tut! Tut! King Tutankhamun’s Tomb Discovered. </vt:lpstr>
      <vt:lpstr>PowerPoint Presentation</vt:lpstr>
      <vt:lpstr>LA </vt:lpstr>
      <vt:lpstr>PowerPoint Presentation</vt:lpstr>
      <vt:lpstr>LA</vt:lpstr>
      <vt:lpstr>PowerPoint Presentation</vt:lpstr>
      <vt:lpstr>Part 1- the find!</vt:lpstr>
      <vt:lpstr>Part 1- the find!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use the 4 ‘W’ to write an opening to a news paper article</dc:title>
  <dc:creator>hometeacher</dc:creator>
  <cp:lastModifiedBy>Clare Brown</cp:lastModifiedBy>
  <cp:revision>29</cp:revision>
  <cp:lastPrinted>2016-06-14T06:22:02Z</cp:lastPrinted>
  <dcterms:created xsi:type="dcterms:W3CDTF">2016-06-08T16:11:42Z</dcterms:created>
  <dcterms:modified xsi:type="dcterms:W3CDTF">2019-06-12T19:45:59Z</dcterms:modified>
</cp:coreProperties>
</file>