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702" y="3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74489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3862823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71809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7F11779-9E62-4C0F-96A7-28DC73FFA963}"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14028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F11779-9E62-4C0F-96A7-28DC73FFA963}"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2355656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7F11779-9E62-4C0F-96A7-28DC73FFA963}" type="datetimeFigureOut">
              <a:rPr lang="en-GB" smtClean="0"/>
              <a:t>14/06/2016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369724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7F11779-9E62-4C0F-96A7-28DC73FFA963}" type="datetimeFigureOut">
              <a:rPr lang="en-GB" smtClean="0"/>
              <a:t>14/06/2016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767370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7F11779-9E62-4C0F-96A7-28DC73FFA963}" type="datetimeFigureOut">
              <a:rPr lang="en-GB" smtClean="0"/>
              <a:t>14/06/2016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301013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F11779-9E62-4C0F-96A7-28DC73FFA963}" type="datetimeFigureOut">
              <a:rPr lang="en-GB" smtClean="0"/>
              <a:t>14/06/2016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252249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11779-9E62-4C0F-96A7-28DC73FFA963}" type="datetimeFigureOut">
              <a:rPr lang="en-GB" smtClean="0"/>
              <a:t>14/06/2016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109225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F11779-9E62-4C0F-96A7-28DC73FFA963}" type="datetimeFigureOut">
              <a:rPr lang="en-GB" smtClean="0"/>
              <a:t>14/06/2016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6E9E76-76DC-4931-9446-3DBB171DAFD4}" type="slidenum">
              <a:rPr lang="en-GB" smtClean="0"/>
              <a:t>‹#›</a:t>
            </a:fld>
            <a:endParaRPr lang="en-GB"/>
          </a:p>
        </p:txBody>
      </p:sp>
    </p:spTree>
    <p:extLst>
      <p:ext uri="{BB962C8B-B14F-4D97-AF65-F5344CB8AC3E}">
        <p14:creationId xmlns:p14="http://schemas.microsoft.com/office/powerpoint/2010/main" val="280853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11779-9E62-4C0F-96A7-28DC73FFA963}" type="datetimeFigureOut">
              <a:rPr lang="en-GB" smtClean="0"/>
              <a:t>14/06/2016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E9E76-76DC-4931-9446-3DBB171DAFD4}" type="slidenum">
              <a:rPr lang="en-GB" smtClean="0"/>
              <a:t>‹#›</a:t>
            </a:fld>
            <a:endParaRPr lang="en-GB"/>
          </a:p>
        </p:txBody>
      </p:sp>
    </p:spTree>
    <p:extLst>
      <p:ext uri="{BB962C8B-B14F-4D97-AF65-F5344CB8AC3E}">
        <p14:creationId xmlns:p14="http://schemas.microsoft.com/office/powerpoint/2010/main" val="320367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 use the 4 ‘W’ to write an opening to a newspaper article</a:t>
            </a:r>
            <a:endParaRPr lang="en-GB" dirty="0"/>
          </a:p>
        </p:txBody>
      </p:sp>
      <p:sp>
        <p:nvSpPr>
          <p:cNvPr id="3" name="Subtitle 2"/>
          <p:cNvSpPr>
            <a:spLocks noGrp="1"/>
          </p:cNvSpPr>
          <p:nvPr>
            <p:ph type="subTitle" idx="1"/>
          </p:nvPr>
        </p:nvSpPr>
        <p:spPr>
          <a:xfrm>
            <a:off x="899592" y="3717032"/>
            <a:ext cx="7664896" cy="1921768"/>
          </a:xfrm>
        </p:spPr>
        <p:txBody>
          <a:bodyPr>
            <a:normAutofit fontScale="85000" lnSpcReduction="10000"/>
          </a:bodyPr>
          <a:lstStyle/>
          <a:p>
            <a:r>
              <a:rPr lang="en-GB" dirty="0" smtClean="0"/>
              <a:t>I can write sentences that use the </a:t>
            </a:r>
            <a:r>
              <a:rPr lang="en-GB" b="1" dirty="0" smtClean="0">
                <a:solidFill>
                  <a:srgbClr val="FF0000"/>
                </a:solidFill>
              </a:rPr>
              <a:t>4 fancy ‘W’ facts</a:t>
            </a:r>
            <a:r>
              <a:rPr lang="en-GB" b="1" dirty="0" smtClean="0">
                <a:solidFill>
                  <a:schemeClr val="bg1">
                    <a:lumMod val="75000"/>
                  </a:schemeClr>
                </a:solidFill>
              </a:rPr>
              <a:t>;</a:t>
            </a:r>
            <a:endParaRPr lang="en-GB" b="1" dirty="0" smtClean="0">
              <a:solidFill>
                <a:srgbClr val="FF0000"/>
              </a:solidFill>
            </a:endParaRPr>
          </a:p>
          <a:p>
            <a:r>
              <a:rPr lang="en-GB" dirty="0" smtClean="0"/>
              <a:t>I can </a:t>
            </a:r>
            <a:r>
              <a:rPr lang="en-GB" b="1" dirty="0" smtClean="0">
                <a:solidFill>
                  <a:srgbClr val="FF0000"/>
                </a:solidFill>
              </a:rPr>
              <a:t>embed clauses</a:t>
            </a:r>
            <a:r>
              <a:rPr lang="en-GB" dirty="0" smtClean="0"/>
              <a:t> using the relative pronouns ‘who’, ‘which’ and ‘that’;</a:t>
            </a:r>
          </a:p>
          <a:p>
            <a:r>
              <a:rPr lang="en-GB" dirty="0" smtClean="0"/>
              <a:t>I can </a:t>
            </a:r>
            <a:r>
              <a:rPr lang="en-GB" b="1" dirty="0" smtClean="0">
                <a:solidFill>
                  <a:srgbClr val="FF0000"/>
                </a:solidFill>
              </a:rPr>
              <a:t>embed phrases </a:t>
            </a:r>
            <a:r>
              <a:rPr lang="en-GB" dirty="0" smtClean="0"/>
              <a:t>to add detail</a:t>
            </a:r>
          </a:p>
          <a:p>
            <a:endParaRPr lang="en-GB" dirty="0"/>
          </a:p>
        </p:txBody>
      </p:sp>
    </p:spTree>
    <p:extLst>
      <p:ext uri="{BB962C8B-B14F-4D97-AF65-F5344CB8AC3E}">
        <p14:creationId xmlns:p14="http://schemas.microsoft.com/office/powerpoint/2010/main" val="1241655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At this moment, Carter is gathering up the treasures preparing them for museums. Back home, the British people are extremely proud of Carter and are having parties in the streets. And as for the water boy? Well he wants to carry on studying and learning about his ancient past!</a:t>
            </a:r>
          </a:p>
          <a:p>
            <a:pPr marL="0" indent="0">
              <a:buNone/>
            </a:pPr>
            <a:endParaRPr lang="en-GB" dirty="0"/>
          </a:p>
        </p:txBody>
      </p:sp>
    </p:spTree>
    <p:extLst>
      <p:ext uri="{BB962C8B-B14F-4D97-AF65-F5344CB8AC3E}">
        <p14:creationId xmlns:p14="http://schemas.microsoft.com/office/powerpoint/2010/main" val="2679076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 y="8371"/>
            <a:ext cx="2605642" cy="513811"/>
          </a:xfrm>
        </p:spPr>
        <p:txBody>
          <a:bodyPr>
            <a:noAutofit/>
          </a:bodyPr>
          <a:lstStyle/>
          <a:p>
            <a:pPr algn="l"/>
            <a:r>
              <a:rPr lang="en-GB" sz="2000" dirty="0" smtClean="0">
                <a:latin typeface="Arial Black" panose="020B0A04020102020204" pitchFamily="34" charset="0"/>
              </a:rPr>
              <a:t>Part 1- the find!</a:t>
            </a:r>
            <a:endParaRPr lang="en-GB" sz="2000" dirty="0">
              <a:latin typeface="Arial Black" panose="020B0A04020102020204" pitchFamily="34" charset="0"/>
            </a:endParaRPr>
          </a:p>
        </p:txBody>
      </p:sp>
      <p:sp>
        <p:nvSpPr>
          <p:cNvPr id="4" name="TextBox 3"/>
          <p:cNvSpPr txBox="1"/>
          <p:nvPr/>
        </p:nvSpPr>
        <p:spPr>
          <a:xfrm>
            <a:off x="88430" y="504145"/>
            <a:ext cx="3835497" cy="4031873"/>
          </a:xfrm>
          <a:prstGeom prst="rect">
            <a:avLst/>
          </a:prstGeom>
          <a:noFill/>
        </p:spPr>
        <p:txBody>
          <a:bodyPr wrap="square" rtlCol="0">
            <a:spAutoFit/>
          </a:bodyPr>
          <a:lstStyle/>
          <a:p>
            <a:r>
              <a:rPr lang="en-GB" b="1" dirty="0" smtClean="0"/>
              <a:t>No </a:t>
            </a:r>
            <a:r>
              <a:rPr lang="en-GB" b="1" dirty="0" smtClean="0">
                <a:solidFill>
                  <a:srgbClr val="FF0000"/>
                </a:solidFill>
              </a:rPr>
              <a:t>‘THE’ </a:t>
            </a:r>
            <a:r>
              <a:rPr lang="en-GB" b="1" dirty="0" smtClean="0"/>
              <a:t>sentences</a:t>
            </a:r>
          </a:p>
          <a:p>
            <a:endParaRPr lang="en-GB" dirty="0"/>
          </a:p>
          <a:p>
            <a:r>
              <a:rPr lang="en-GB" b="1" dirty="0" smtClean="0"/>
              <a:t>Water boy’s find </a:t>
            </a:r>
            <a:r>
              <a:rPr lang="en-GB" dirty="0" smtClean="0"/>
              <a:t>- </a:t>
            </a:r>
            <a:r>
              <a:rPr lang="en-GB" sz="1400" b="1" i="1" dirty="0" smtClean="0">
                <a:solidFill>
                  <a:srgbClr val="0070C0"/>
                </a:solidFill>
              </a:rPr>
              <a:t>After weeks… When everyone… As the… While people… During the… </a:t>
            </a:r>
          </a:p>
          <a:p>
            <a:pPr algn="ctr"/>
            <a:r>
              <a:rPr lang="en-GB" sz="1400" b="1" i="1" dirty="0">
                <a:solidFill>
                  <a:srgbClr val="00B050"/>
                </a:solidFill>
              </a:rPr>
              <a:t>who  </a:t>
            </a:r>
            <a:r>
              <a:rPr lang="en-GB" sz="1400" b="1" i="1" dirty="0" smtClean="0">
                <a:solidFill>
                  <a:srgbClr val="00B050"/>
                </a:solidFill>
              </a:rPr>
              <a:t>  ( )    -    </a:t>
            </a:r>
            <a:r>
              <a:rPr lang="en-GB" sz="1400" b="1" i="1" dirty="0">
                <a:solidFill>
                  <a:srgbClr val="00B050"/>
                </a:solidFill>
              </a:rPr>
              <a:t>, </a:t>
            </a:r>
            <a:r>
              <a:rPr lang="en-GB" sz="1400" b="1" i="1" dirty="0" smtClean="0">
                <a:solidFill>
                  <a:srgbClr val="00B050"/>
                </a:solidFill>
              </a:rPr>
              <a:t>    embedded</a:t>
            </a:r>
          </a:p>
          <a:p>
            <a:r>
              <a:rPr lang="en-GB" b="1" dirty="0" smtClean="0"/>
              <a:t>Clearing rocks, Carter walking, corridor, door, stamp </a:t>
            </a:r>
            <a:r>
              <a:rPr lang="en-GB" dirty="0" smtClean="0"/>
              <a:t>- </a:t>
            </a:r>
            <a:r>
              <a:rPr lang="en-GB" sz="1400" b="1" i="1" dirty="0" smtClean="0">
                <a:solidFill>
                  <a:srgbClr val="0070C0"/>
                </a:solidFill>
              </a:rPr>
              <a:t>When the.. Eventually all the... After… Finally… </a:t>
            </a:r>
          </a:p>
          <a:p>
            <a:pPr algn="ctr"/>
            <a:r>
              <a:rPr lang="en-GB" sz="1400" b="1" i="1" dirty="0">
                <a:solidFill>
                  <a:srgbClr val="00B050"/>
                </a:solidFill>
              </a:rPr>
              <a:t>w</a:t>
            </a:r>
            <a:r>
              <a:rPr lang="en-GB" sz="1400" b="1" i="1" dirty="0" smtClean="0">
                <a:solidFill>
                  <a:srgbClr val="00B050"/>
                </a:solidFill>
              </a:rPr>
              <a:t>hich came/had/was…       </a:t>
            </a:r>
            <a:r>
              <a:rPr lang="en-GB" sz="1400" b="1" i="1" dirty="0" smtClean="0">
                <a:solidFill>
                  <a:srgbClr val="00B050"/>
                </a:solidFill>
              </a:rPr>
              <a:t>:</a:t>
            </a:r>
          </a:p>
          <a:p>
            <a:r>
              <a:rPr lang="en-GB" b="1" dirty="0" smtClean="0"/>
              <a:t>Tomb robbers- </a:t>
            </a:r>
            <a:r>
              <a:rPr lang="en-GB" sz="1400" b="1" i="1" dirty="0" smtClean="0">
                <a:solidFill>
                  <a:srgbClr val="0070C0"/>
                </a:solidFill>
              </a:rPr>
              <a:t>Annoyed….Moments later… Disappointed…Saddened…Losing hope…</a:t>
            </a:r>
            <a:endParaRPr lang="en-GB" dirty="0" smtClean="0"/>
          </a:p>
          <a:p>
            <a:pPr algn="ctr"/>
            <a:r>
              <a:rPr lang="en-GB" sz="1400" b="1" i="1" dirty="0" smtClean="0">
                <a:solidFill>
                  <a:srgbClr val="00B050"/>
                </a:solidFill>
              </a:rPr>
              <a:t>because</a:t>
            </a:r>
          </a:p>
          <a:p>
            <a:r>
              <a:rPr lang="en-GB" b="1" dirty="0" smtClean="0"/>
              <a:t>“I felt…I was worried…,” Carter told…..</a:t>
            </a:r>
          </a:p>
          <a:p>
            <a:r>
              <a:rPr lang="en-GB" b="1" dirty="0" smtClean="0"/>
              <a:t>Carnarvon? </a:t>
            </a:r>
            <a:r>
              <a:rPr lang="en-GB" sz="1400" b="1" i="1" dirty="0" smtClean="0">
                <a:solidFill>
                  <a:srgbClr val="0070C0"/>
                </a:solidFill>
              </a:rPr>
              <a:t>Carnavron</a:t>
            </a:r>
            <a:r>
              <a:rPr lang="en-GB" sz="1400" b="1" i="1" dirty="0">
                <a:solidFill>
                  <a:srgbClr val="0070C0"/>
                </a:solidFill>
              </a:rPr>
              <a:t> </a:t>
            </a:r>
            <a:r>
              <a:rPr lang="en-GB" sz="1400" b="1" i="1" dirty="0" smtClean="0">
                <a:solidFill>
                  <a:srgbClr val="0070C0"/>
                </a:solidFill>
              </a:rPr>
              <a:t>was…Carnavron had…</a:t>
            </a:r>
          </a:p>
          <a:p>
            <a:pPr algn="ctr"/>
            <a:r>
              <a:rPr lang="en-GB" sz="1400" b="1" i="1" dirty="0">
                <a:solidFill>
                  <a:srgbClr val="00B050"/>
                </a:solidFill>
              </a:rPr>
              <a:t>who    ( )    -    ,     embedded</a:t>
            </a:r>
          </a:p>
          <a:p>
            <a:endParaRPr lang="en-GB" sz="1400" b="1" dirty="0" smtClean="0"/>
          </a:p>
        </p:txBody>
      </p:sp>
      <p:sp>
        <p:nvSpPr>
          <p:cNvPr id="5" name="Title 1"/>
          <p:cNvSpPr txBox="1">
            <a:spLocks/>
          </p:cNvSpPr>
          <p:nvPr/>
        </p:nvSpPr>
        <p:spPr>
          <a:xfrm>
            <a:off x="5267401" y="1"/>
            <a:ext cx="2605642" cy="5221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2- inside!</a:t>
            </a:r>
            <a:endParaRPr lang="en-GB" sz="2000" dirty="0">
              <a:latin typeface="Arial Black" panose="020B0A04020102020204" pitchFamily="34" charset="0"/>
            </a:endParaRPr>
          </a:p>
        </p:txBody>
      </p:sp>
      <p:sp>
        <p:nvSpPr>
          <p:cNvPr id="6" name="TextBox 5"/>
          <p:cNvSpPr txBox="1"/>
          <p:nvPr/>
        </p:nvSpPr>
        <p:spPr>
          <a:xfrm>
            <a:off x="4283968" y="404664"/>
            <a:ext cx="4608512" cy="3970318"/>
          </a:xfrm>
          <a:prstGeom prst="rect">
            <a:avLst/>
          </a:prstGeom>
          <a:noFill/>
        </p:spPr>
        <p:txBody>
          <a:bodyPr wrap="square" rtlCol="0">
            <a:spAutoFit/>
          </a:bodyPr>
          <a:lstStyle/>
          <a:p>
            <a:r>
              <a:rPr lang="en-GB" b="1" dirty="0"/>
              <a:t>No </a:t>
            </a:r>
            <a:r>
              <a:rPr lang="en-GB" b="1" dirty="0">
                <a:solidFill>
                  <a:srgbClr val="FF0000"/>
                </a:solidFill>
              </a:rPr>
              <a:t>‘THE’ </a:t>
            </a:r>
            <a:r>
              <a:rPr lang="en-GB" b="1" dirty="0"/>
              <a:t>sentences</a:t>
            </a:r>
          </a:p>
          <a:p>
            <a:endParaRPr lang="en-GB" dirty="0"/>
          </a:p>
          <a:p>
            <a:r>
              <a:rPr lang="en-GB" b="1" dirty="0" smtClean="0"/>
              <a:t>Hole</a:t>
            </a:r>
            <a:r>
              <a:rPr lang="en-GB" dirty="0" smtClean="0"/>
              <a:t> – </a:t>
            </a:r>
            <a:r>
              <a:rPr lang="en-GB" sz="1400" b="1" i="1" dirty="0" smtClean="0">
                <a:solidFill>
                  <a:srgbClr val="0070C0"/>
                </a:solidFill>
              </a:rPr>
              <a:t>However Carter….In the end…Wanting to….Curious….</a:t>
            </a:r>
          </a:p>
          <a:p>
            <a:pPr algn="ctr"/>
            <a:r>
              <a:rPr lang="en-GB" sz="1400" b="1" i="1" dirty="0">
                <a:solidFill>
                  <a:srgbClr val="00B050"/>
                </a:solidFill>
              </a:rPr>
              <a:t>w</a:t>
            </a:r>
            <a:r>
              <a:rPr lang="en-GB" sz="1400" b="1" i="1" dirty="0" smtClean="0">
                <a:solidFill>
                  <a:srgbClr val="00B050"/>
                </a:solidFill>
              </a:rPr>
              <a:t>hile being/feeling… embedded        so         </a:t>
            </a:r>
            <a:r>
              <a:rPr lang="en-GB" sz="1400" b="1" i="1" dirty="0" err="1" smtClean="0">
                <a:solidFill>
                  <a:srgbClr val="00B050"/>
                </a:solidFill>
              </a:rPr>
              <a:t>so</a:t>
            </a:r>
            <a:r>
              <a:rPr lang="en-GB" sz="1400" b="1" i="1" dirty="0" smtClean="0">
                <a:solidFill>
                  <a:srgbClr val="00B050"/>
                </a:solidFill>
              </a:rPr>
              <a:t> that</a:t>
            </a:r>
            <a:endParaRPr lang="en-GB" sz="1400" b="1" i="1" dirty="0" smtClean="0">
              <a:solidFill>
                <a:srgbClr val="00B050"/>
              </a:solidFill>
            </a:endParaRPr>
          </a:p>
          <a:p>
            <a:r>
              <a:rPr lang="en-GB" b="1" dirty="0" smtClean="0"/>
              <a:t>Candle</a:t>
            </a:r>
            <a:r>
              <a:rPr lang="en-GB" dirty="0"/>
              <a:t> </a:t>
            </a:r>
            <a:r>
              <a:rPr lang="en-GB" dirty="0" smtClean="0"/>
              <a:t>- </a:t>
            </a:r>
            <a:r>
              <a:rPr lang="en-GB" sz="1400" b="1" i="1" dirty="0">
                <a:solidFill>
                  <a:srgbClr val="0070C0"/>
                </a:solidFill>
              </a:rPr>
              <a:t>F</a:t>
            </a:r>
            <a:r>
              <a:rPr lang="en-GB" sz="1400" b="1" i="1" dirty="0" smtClean="0">
                <a:solidFill>
                  <a:srgbClr val="0070C0"/>
                </a:solidFill>
              </a:rPr>
              <a:t>ollowing this…Next…After that…With a match…From his pocket…Although thinking…Despite feeling…</a:t>
            </a:r>
          </a:p>
          <a:p>
            <a:pPr algn="ctr"/>
            <a:r>
              <a:rPr lang="en-GB" sz="1400" b="1" i="1" dirty="0" smtClean="0">
                <a:solidFill>
                  <a:srgbClr val="0070C0"/>
                </a:solidFill>
              </a:rPr>
              <a:t> </a:t>
            </a:r>
            <a:r>
              <a:rPr lang="en-GB" sz="1400" b="1" i="1" dirty="0" smtClean="0">
                <a:solidFill>
                  <a:srgbClr val="00B050"/>
                </a:solidFill>
              </a:rPr>
              <a:t>so that   </a:t>
            </a:r>
            <a:r>
              <a:rPr lang="en-GB" sz="1400" b="1" i="1" dirty="0" smtClean="0">
                <a:solidFill>
                  <a:srgbClr val="00B050"/>
                </a:solidFill>
              </a:rPr>
              <a:t>  </a:t>
            </a:r>
            <a:r>
              <a:rPr lang="en-GB" sz="1400" b="1" i="1" smtClean="0">
                <a:solidFill>
                  <a:srgbClr val="00B050"/>
                </a:solidFill>
              </a:rPr>
              <a:t>in order to     </a:t>
            </a:r>
            <a:endParaRPr lang="en-GB" sz="1400" b="1" i="1" dirty="0" smtClean="0">
              <a:solidFill>
                <a:srgbClr val="00B050"/>
              </a:solidFill>
            </a:endParaRPr>
          </a:p>
          <a:p>
            <a:r>
              <a:rPr lang="en-GB" b="1" dirty="0" smtClean="0"/>
              <a:t>Carter’s feelings, face - </a:t>
            </a:r>
            <a:r>
              <a:rPr lang="en-GB" sz="1400" b="1" i="1" dirty="0">
                <a:solidFill>
                  <a:srgbClr val="0070C0"/>
                </a:solidFill>
              </a:rPr>
              <a:t>W</a:t>
            </a:r>
            <a:r>
              <a:rPr lang="en-GB" sz="1400" b="1" i="1" dirty="0" smtClean="0">
                <a:solidFill>
                  <a:srgbClr val="0070C0"/>
                </a:solidFill>
              </a:rPr>
              <a:t>ithin seconds…As soon as…When the candle…While the flame…</a:t>
            </a:r>
          </a:p>
          <a:p>
            <a:pPr algn="ctr"/>
            <a:r>
              <a:rPr lang="en-GB" sz="1400" b="1" i="1" dirty="0" smtClean="0">
                <a:solidFill>
                  <a:srgbClr val="00B050"/>
                </a:solidFill>
              </a:rPr>
              <a:t>because</a:t>
            </a:r>
            <a:endParaRPr lang="en-GB" dirty="0" smtClean="0"/>
          </a:p>
          <a:p>
            <a:r>
              <a:rPr lang="en-GB" b="1" dirty="0" smtClean="0"/>
              <a:t>Treasures</a:t>
            </a:r>
            <a:r>
              <a:rPr lang="en-GB" dirty="0" smtClean="0"/>
              <a:t> </a:t>
            </a:r>
            <a:r>
              <a:rPr lang="en-GB" sz="1400" dirty="0" smtClean="0"/>
              <a:t>detail from earlier in the week</a:t>
            </a:r>
          </a:p>
          <a:p>
            <a:r>
              <a:rPr lang="en-GB" sz="1400" b="1" i="1" dirty="0" smtClean="0">
                <a:solidFill>
                  <a:srgbClr val="0070C0"/>
                </a:solidFill>
              </a:rPr>
              <a:t>Inside he…From the shadows…All around…Everywhere he…Behind the….</a:t>
            </a:r>
          </a:p>
          <a:p>
            <a:r>
              <a:rPr lang="en-GB" b="1" dirty="0" smtClean="0"/>
              <a:t>“I was….I saw….I felt….,” Carter told…</a:t>
            </a:r>
          </a:p>
        </p:txBody>
      </p:sp>
      <p:sp>
        <p:nvSpPr>
          <p:cNvPr id="7" name="Title 1"/>
          <p:cNvSpPr txBox="1">
            <a:spLocks/>
          </p:cNvSpPr>
          <p:nvPr/>
        </p:nvSpPr>
        <p:spPr>
          <a:xfrm>
            <a:off x="88430" y="5403976"/>
            <a:ext cx="2016224" cy="104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3- Now…</a:t>
            </a:r>
            <a:endParaRPr lang="en-GB" sz="2000" dirty="0">
              <a:latin typeface="Arial Black" panose="020B0A04020102020204" pitchFamily="34" charset="0"/>
            </a:endParaRPr>
          </a:p>
        </p:txBody>
      </p:sp>
      <p:sp>
        <p:nvSpPr>
          <p:cNvPr id="8" name="TextBox 7"/>
          <p:cNvSpPr txBox="1"/>
          <p:nvPr/>
        </p:nvSpPr>
        <p:spPr>
          <a:xfrm>
            <a:off x="1331640" y="5356771"/>
            <a:ext cx="7488832" cy="1077218"/>
          </a:xfrm>
          <a:prstGeom prst="rect">
            <a:avLst/>
          </a:prstGeom>
          <a:noFill/>
        </p:spPr>
        <p:txBody>
          <a:bodyPr wrap="square" rtlCol="0">
            <a:spAutoFit/>
          </a:bodyPr>
          <a:lstStyle/>
          <a:p>
            <a:r>
              <a:rPr lang="en-GB" b="1" dirty="0" smtClean="0"/>
              <a:t>No </a:t>
            </a:r>
            <a:r>
              <a:rPr lang="en-GB" b="1" dirty="0" smtClean="0">
                <a:solidFill>
                  <a:srgbClr val="FF0000"/>
                </a:solidFill>
              </a:rPr>
              <a:t>‘THE’ </a:t>
            </a:r>
            <a:r>
              <a:rPr lang="en-GB" b="1" dirty="0" smtClean="0"/>
              <a:t>sentences</a:t>
            </a:r>
          </a:p>
          <a:p>
            <a:r>
              <a:rPr lang="en-GB" b="1" dirty="0" smtClean="0"/>
              <a:t>Carter? British people? Egyptians? Water boy?</a:t>
            </a:r>
          </a:p>
          <a:p>
            <a:r>
              <a:rPr lang="en-GB" sz="1400" b="1" i="1" dirty="0" smtClean="0">
                <a:solidFill>
                  <a:srgbClr val="0070C0"/>
                </a:solidFill>
              </a:rPr>
              <a:t>At the moment, Right now, </a:t>
            </a:r>
            <a:r>
              <a:rPr lang="en-GB" sz="1400" b="1" i="1" dirty="0">
                <a:solidFill>
                  <a:srgbClr val="0070C0"/>
                </a:solidFill>
              </a:rPr>
              <a:t>B</a:t>
            </a:r>
            <a:r>
              <a:rPr lang="en-GB" sz="1400" b="1" i="1" dirty="0" smtClean="0">
                <a:solidFill>
                  <a:srgbClr val="0070C0"/>
                </a:solidFill>
              </a:rPr>
              <a:t>ack home, Currently, As we speak… </a:t>
            </a:r>
          </a:p>
          <a:p>
            <a:pPr algn="ctr"/>
            <a:r>
              <a:rPr lang="en-GB" sz="1400" b="1" i="1" dirty="0" smtClean="0">
                <a:solidFill>
                  <a:srgbClr val="00B050"/>
                </a:solidFill>
              </a:rPr>
              <a:t>Some….; others, If the boy…, if…, if…, then the world/Carter…. </a:t>
            </a:r>
          </a:p>
        </p:txBody>
      </p:sp>
    </p:spTree>
    <p:extLst>
      <p:ext uri="{BB962C8B-B14F-4D97-AF65-F5344CB8AC3E}">
        <p14:creationId xmlns:p14="http://schemas.microsoft.com/office/powerpoint/2010/main" val="3556741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 y="8371"/>
            <a:ext cx="2605642" cy="513811"/>
          </a:xfrm>
        </p:spPr>
        <p:txBody>
          <a:bodyPr>
            <a:noAutofit/>
          </a:bodyPr>
          <a:lstStyle/>
          <a:p>
            <a:pPr algn="l"/>
            <a:r>
              <a:rPr lang="en-GB" sz="2000" dirty="0" smtClean="0">
                <a:latin typeface="Arial Black" panose="020B0A04020102020204" pitchFamily="34" charset="0"/>
              </a:rPr>
              <a:t>Part 1- the find!</a:t>
            </a:r>
            <a:endParaRPr lang="en-GB" sz="2000" dirty="0">
              <a:latin typeface="Arial Black" panose="020B0A04020102020204" pitchFamily="34" charset="0"/>
            </a:endParaRPr>
          </a:p>
        </p:txBody>
      </p:sp>
      <p:sp>
        <p:nvSpPr>
          <p:cNvPr id="4" name="TextBox 3"/>
          <p:cNvSpPr txBox="1"/>
          <p:nvPr/>
        </p:nvSpPr>
        <p:spPr>
          <a:xfrm>
            <a:off x="88430" y="504145"/>
            <a:ext cx="3835497" cy="4801314"/>
          </a:xfrm>
          <a:prstGeom prst="rect">
            <a:avLst/>
          </a:prstGeom>
          <a:noFill/>
        </p:spPr>
        <p:txBody>
          <a:bodyPr wrap="square" rtlCol="0">
            <a:spAutoFit/>
          </a:bodyPr>
          <a:lstStyle/>
          <a:p>
            <a:r>
              <a:rPr lang="en-GB" b="1" dirty="0"/>
              <a:t>No </a:t>
            </a:r>
            <a:r>
              <a:rPr lang="en-GB" b="1" dirty="0">
                <a:solidFill>
                  <a:srgbClr val="FF0000"/>
                </a:solidFill>
              </a:rPr>
              <a:t>‘THE’ </a:t>
            </a:r>
            <a:r>
              <a:rPr lang="en-GB" b="1" dirty="0"/>
              <a:t>sentences</a:t>
            </a:r>
          </a:p>
          <a:p>
            <a:endParaRPr lang="en-GB" b="1" dirty="0" smtClean="0"/>
          </a:p>
          <a:p>
            <a:r>
              <a:rPr lang="en-GB" b="1" dirty="0" smtClean="0"/>
              <a:t>Water boy’s find </a:t>
            </a:r>
            <a:r>
              <a:rPr lang="en-GB" dirty="0" smtClean="0"/>
              <a:t>– </a:t>
            </a:r>
          </a:p>
          <a:p>
            <a:r>
              <a:rPr lang="en-GB" sz="1400" b="1" i="1" dirty="0" smtClean="0">
                <a:solidFill>
                  <a:srgbClr val="0070C0"/>
                </a:solidFill>
              </a:rPr>
              <a:t>_______________ a water boy…..</a:t>
            </a:r>
          </a:p>
          <a:p>
            <a:endParaRPr lang="en-GB" sz="1400" b="1" i="1" dirty="0">
              <a:solidFill>
                <a:srgbClr val="0070C0"/>
              </a:solidFill>
            </a:endParaRPr>
          </a:p>
          <a:p>
            <a:r>
              <a:rPr lang="en-GB" b="1" dirty="0" smtClean="0"/>
              <a:t>Clearing rocks, Carter walking, corridor, door, stamp </a:t>
            </a:r>
            <a:r>
              <a:rPr lang="en-GB" dirty="0" smtClean="0"/>
              <a:t>– </a:t>
            </a:r>
          </a:p>
          <a:p>
            <a:r>
              <a:rPr lang="en-GB" sz="1400" b="1" i="1" dirty="0" smtClean="0">
                <a:solidFill>
                  <a:srgbClr val="0070C0"/>
                </a:solidFill>
              </a:rPr>
              <a:t>________________Carter  walked….and came….</a:t>
            </a:r>
          </a:p>
          <a:p>
            <a:endParaRPr lang="en-GB" b="1" dirty="0" smtClean="0"/>
          </a:p>
          <a:p>
            <a:r>
              <a:rPr lang="en-GB" b="1" dirty="0" smtClean="0"/>
              <a:t>Tomb robbers- </a:t>
            </a:r>
          </a:p>
          <a:p>
            <a:r>
              <a:rPr lang="en-GB" sz="1400" b="1" i="1" dirty="0" smtClean="0">
                <a:solidFill>
                  <a:srgbClr val="0070C0"/>
                </a:solidFill>
              </a:rPr>
              <a:t>____________ Carter thought it…. </a:t>
            </a:r>
            <a:endParaRPr lang="en-GB" sz="1400" b="1" i="1" dirty="0" smtClean="0">
              <a:solidFill>
                <a:srgbClr val="00B050"/>
              </a:solidFill>
            </a:endParaRPr>
          </a:p>
          <a:p>
            <a:endParaRPr lang="en-GB" sz="1400" b="1" i="1" dirty="0" smtClean="0">
              <a:solidFill>
                <a:srgbClr val="00B050"/>
              </a:solidFill>
            </a:endParaRPr>
          </a:p>
          <a:p>
            <a:r>
              <a:rPr lang="en-GB" b="1" dirty="0" smtClean="0"/>
              <a:t>“I felt…I was worried…,” Carter told…..</a:t>
            </a:r>
          </a:p>
          <a:p>
            <a:endParaRPr lang="en-GB" b="1" dirty="0" smtClean="0"/>
          </a:p>
          <a:p>
            <a:r>
              <a:rPr lang="en-GB" b="1" dirty="0" smtClean="0"/>
              <a:t>Carnarvon </a:t>
            </a:r>
          </a:p>
          <a:p>
            <a:r>
              <a:rPr lang="en-GB" sz="1400" b="1" i="1" dirty="0" smtClean="0">
                <a:solidFill>
                  <a:srgbClr val="0070C0"/>
                </a:solidFill>
              </a:rPr>
              <a:t>Carnavron was a……who had…..</a:t>
            </a:r>
          </a:p>
          <a:p>
            <a:endParaRPr lang="en-GB" sz="1400" b="1" dirty="0"/>
          </a:p>
          <a:p>
            <a:r>
              <a:rPr lang="en-GB" sz="1400" b="1" dirty="0" smtClean="0">
                <a:solidFill>
                  <a:schemeClr val="accent6">
                    <a:lumMod val="75000"/>
                  </a:schemeClr>
                </a:solidFill>
              </a:rPr>
              <a:t>After...	When the…	   Also	Next       </a:t>
            </a:r>
          </a:p>
          <a:p>
            <a:r>
              <a:rPr lang="en-GB" sz="1400" b="1" i="1" dirty="0" smtClean="0">
                <a:solidFill>
                  <a:schemeClr val="accent6">
                    <a:lumMod val="75000"/>
                  </a:schemeClr>
                </a:solidFill>
              </a:rPr>
              <a:t>	</a:t>
            </a:r>
            <a:r>
              <a:rPr lang="en-GB" sz="1400" b="1" i="1" dirty="0" smtClean="0">
                <a:solidFill>
                  <a:srgbClr val="00B050"/>
                </a:solidFill>
              </a:rPr>
              <a:t>because</a:t>
            </a:r>
            <a:endParaRPr lang="en-GB" sz="1400" dirty="0">
              <a:solidFill>
                <a:srgbClr val="00B050"/>
              </a:solidFill>
            </a:endParaRPr>
          </a:p>
        </p:txBody>
      </p:sp>
      <p:sp>
        <p:nvSpPr>
          <p:cNvPr id="5" name="Title 1"/>
          <p:cNvSpPr txBox="1">
            <a:spLocks/>
          </p:cNvSpPr>
          <p:nvPr/>
        </p:nvSpPr>
        <p:spPr>
          <a:xfrm>
            <a:off x="5267401" y="1"/>
            <a:ext cx="2605642" cy="52218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2- inside!</a:t>
            </a:r>
            <a:endParaRPr lang="en-GB" sz="2000" dirty="0">
              <a:latin typeface="Arial Black" panose="020B0A04020102020204" pitchFamily="34" charset="0"/>
            </a:endParaRPr>
          </a:p>
        </p:txBody>
      </p:sp>
      <p:sp>
        <p:nvSpPr>
          <p:cNvPr id="6" name="TextBox 5"/>
          <p:cNvSpPr txBox="1"/>
          <p:nvPr/>
        </p:nvSpPr>
        <p:spPr>
          <a:xfrm>
            <a:off x="4950042" y="404664"/>
            <a:ext cx="3942438" cy="4370427"/>
          </a:xfrm>
          <a:prstGeom prst="rect">
            <a:avLst/>
          </a:prstGeom>
          <a:noFill/>
        </p:spPr>
        <p:txBody>
          <a:bodyPr wrap="square" rtlCol="0">
            <a:spAutoFit/>
          </a:bodyPr>
          <a:lstStyle/>
          <a:p>
            <a:r>
              <a:rPr lang="en-GB" b="1" dirty="0"/>
              <a:t>No </a:t>
            </a:r>
            <a:r>
              <a:rPr lang="en-GB" b="1" dirty="0">
                <a:solidFill>
                  <a:srgbClr val="FF0000"/>
                </a:solidFill>
              </a:rPr>
              <a:t>‘THE’ </a:t>
            </a:r>
            <a:r>
              <a:rPr lang="en-GB" b="1" dirty="0"/>
              <a:t>sentences</a:t>
            </a:r>
          </a:p>
          <a:p>
            <a:endParaRPr lang="en-GB" dirty="0"/>
          </a:p>
          <a:p>
            <a:r>
              <a:rPr lang="en-GB" b="1" dirty="0" smtClean="0"/>
              <a:t>Hole</a:t>
            </a:r>
            <a:r>
              <a:rPr lang="en-GB" dirty="0" smtClean="0"/>
              <a:t> – </a:t>
            </a:r>
            <a:r>
              <a:rPr lang="en-GB" sz="1400" b="1" i="1" dirty="0" smtClean="0">
                <a:solidFill>
                  <a:srgbClr val="0070C0"/>
                </a:solidFill>
              </a:rPr>
              <a:t>_________ Carter used a………..</a:t>
            </a:r>
          </a:p>
          <a:p>
            <a:endParaRPr lang="en-GB" b="1" dirty="0" smtClean="0"/>
          </a:p>
          <a:p>
            <a:r>
              <a:rPr lang="en-GB" b="1" dirty="0" smtClean="0"/>
              <a:t>Candle</a:t>
            </a:r>
            <a:r>
              <a:rPr lang="en-GB" dirty="0" smtClean="0"/>
              <a:t> - </a:t>
            </a:r>
            <a:r>
              <a:rPr lang="en-GB" sz="1400" b="1" i="1" dirty="0" smtClean="0">
                <a:solidFill>
                  <a:srgbClr val="0070C0"/>
                </a:solidFill>
              </a:rPr>
              <a:t>_________ he took a……….</a:t>
            </a:r>
          </a:p>
          <a:p>
            <a:pPr algn="ctr"/>
            <a:r>
              <a:rPr lang="en-GB" sz="1400" b="1" i="1" dirty="0" smtClean="0">
                <a:solidFill>
                  <a:srgbClr val="0070C0"/>
                </a:solidFill>
              </a:rPr>
              <a:t> </a:t>
            </a:r>
            <a:endParaRPr lang="en-GB" sz="1400" b="1" i="1" dirty="0" smtClean="0">
              <a:solidFill>
                <a:srgbClr val="00B050"/>
              </a:solidFill>
            </a:endParaRPr>
          </a:p>
          <a:p>
            <a:r>
              <a:rPr lang="en-GB" b="1" dirty="0" smtClean="0"/>
              <a:t>Carter’s feelings, face - </a:t>
            </a:r>
            <a:r>
              <a:rPr lang="en-GB" sz="1400" b="1" i="1" dirty="0" smtClean="0">
                <a:solidFill>
                  <a:srgbClr val="0070C0"/>
                </a:solidFill>
              </a:rPr>
              <a:t>_________ Carter’s face…</a:t>
            </a:r>
          </a:p>
          <a:p>
            <a:endParaRPr lang="en-GB" b="1" dirty="0" smtClean="0"/>
          </a:p>
          <a:p>
            <a:r>
              <a:rPr lang="en-GB" b="1" dirty="0" smtClean="0"/>
              <a:t>Treasures</a:t>
            </a:r>
            <a:r>
              <a:rPr lang="en-GB" dirty="0" smtClean="0"/>
              <a:t> </a:t>
            </a:r>
            <a:r>
              <a:rPr lang="en-GB" sz="1400" dirty="0" smtClean="0"/>
              <a:t>detail from earlier in the week</a:t>
            </a:r>
          </a:p>
          <a:p>
            <a:r>
              <a:rPr lang="en-GB" sz="1400" b="1" i="1" dirty="0" smtClean="0">
                <a:solidFill>
                  <a:srgbClr val="0070C0"/>
                </a:solidFill>
              </a:rPr>
              <a:t>Inside he/Every where he……</a:t>
            </a:r>
          </a:p>
          <a:p>
            <a:endParaRPr lang="en-GB" sz="1400" b="1" i="1" dirty="0" smtClean="0">
              <a:solidFill>
                <a:srgbClr val="0070C0"/>
              </a:solidFill>
            </a:endParaRPr>
          </a:p>
          <a:p>
            <a:r>
              <a:rPr lang="en-GB" b="1" dirty="0" smtClean="0"/>
              <a:t>“I was….I saw….I felt….,” Carter told…</a:t>
            </a:r>
          </a:p>
          <a:p>
            <a:endParaRPr lang="en-GB" b="1" dirty="0"/>
          </a:p>
          <a:p>
            <a:r>
              <a:rPr lang="en-GB" sz="1400" b="1" dirty="0" smtClean="0">
                <a:solidFill>
                  <a:schemeClr val="accent6">
                    <a:lumMod val="75000"/>
                  </a:schemeClr>
                </a:solidFill>
              </a:rPr>
              <a:t>After…</a:t>
            </a:r>
            <a:r>
              <a:rPr lang="en-GB" sz="1400" b="1" dirty="0">
                <a:solidFill>
                  <a:schemeClr val="accent6">
                    <a:lumMod val="75000"/>
                  </a:schemeClr>
                </a:solidFill>
              </a:rPr>
              <a:t>	</a:t>
            </a:r>
            <a:r>
              <a:rPr lang="en-GB" sz="1400" b="1" dirty="0" smtClean="0">
                <a:solidFill>
                  <a:schemeClr val="accent6">
                    <a:lumMod val="75000"/>
                  </a:schemeClr>
                </a:solidFill>
              </a:rPr>
              <a:t> When the…</a:t>
            </a:r>
            <a:r>
              <a:rPr lang="en-GB" sz="1400" b="1" dirty="0">
                <a:solidFill>
                  <a:schemeClr val="accent6">
                    <a:lumMod val="75000"/>
                  </a:schemeClr>
                </a:solidFill>
              </a:rPr>
              <a:t>	   </a:t>
            </a:r>
            <a:r>
              <a:rPr lang="en-GB" sz="1400" b="1" dirty="0" smtClean="0">
                <a:solidFill>
                  <a:schemeClr val="accent6">
                    <a:lumMod val="75000"/>
                  </a:schemeClr>
                </a:solidFill>
              </a:rPr>
              <a:t>When he…</a:t>
            </a:r>
            <a:r>
              <a:rPr lang="en-GB" sz="1400" b="1" dirty="0">
                <a:solidFill>
                  <a:schemeClr val="accent6">
                    <a:lumMod val="75000"/>
                  </a:schemeClr>
                </a:solidFill>
              </a:rPr>
              <a:t>	 </a:t>
            </a:r>
            <a:r>
              <a:rPr lang="en-GB" sz="1400" b="1" dirty="0" smtClean="0">
                <a:solidFill>
                  <a:schemeClr val="accent6">
                    <a:lumMod val="75000"/>
                  </a:schemeClr>
                </a:solidFill>
              </a:rPr>
              <a:t>    Next    Moments... While he….</a:t>
            </a:r>
          </a:p>
          <a:p>
            <a:r>
              <a:rPr lang="en-GB" sz="1400" b="1" i="1" dirty="0" smtClean="0">
                <a:solidFill>
                  <a:schemeClr val="accent6">
                    <a:lumMod val="75000"/>
                  </a:schemeClr>
                </a:solidFill>
              </a:rPr>
              <a:t>	</a:t>
            </a:r>
            <a:r>
              <a:rPr lang="en-GB" sz="1400" b="1" i="1" dirty="0" smtClean="0">
                <a:solidFill>
                  <a:srgbClr val="00B050"/>
                </a:solidFill>
              </a:rPr>
              <a:t>so that           because</a:t>
            </a:r>
            <a:endParaRPr lang="en-GB" sz="1400" dirty="0">
              <a:solidFill>
                <a:srgbClr val="00B050"/>
              </a:solidFill>
            </a:endParaRPr>
          </a:p>
        </p:txBody>
      </p:sp>
      <p:sp>
        <p:nvSpPr>
          <p:cNvPr id="7" name="Title 1"/>
          <p:cNvSpPr txBox="1">
            <a:spLocks/>
          </p:cNvSpPr>
          <p:nvPr/>
        </p:nvSpPr>
        <p:spPr>
          <a:xfrm>
            <a:off x="88430" y="5403976"/>
            <a:ext cx="2016224" cy="104436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dirty="0" smtClean="0">
                <a:latin typeface="Arial Black" panose="020B0A04020102020204" pitchFamily="34" charset="0"/>
              </a:rPr>
              <a:t>Part 3- Now…</a:t>
            </a:r>
            <a:endParaRPr lang="en-GB" sz="2000" dirty="0">
              <a:latin typeface="Arial Black" panose="020B0A04020102020204" pitchFamily="34" charset="0"/>
            </a:endParaRPr>
          </a:p>
        </p:txBody>
      </p:sp>
      <p:sp>
        <p:nvSpPr>
          <p:cNvPr id="8" name="TextBox 7"/>
          <p:cNvSpPr txBox="1"/>
          <p:nvPr/>
        </p:nvSpPr>
        <p:spPr>
          <a:xfrm>
            <a:off x="1331640" y="5586567"/>
            <a:ext cx="7488832" cy="861774"/>
          </a:xfrm>
          <a:prstGeom prst="rect">
            <a:avLst/>
          </a:prstGeom>
          <a:noFill/>
        </p:spPr>
        <p:txBody>
          <a:bodyPr wrap="square" rtlCol="0">
            <a:spAutoFit/>
          </a:bodyPr>
          <a:lstStyle/>
          <a:p>
            <a:r>
              <a:rPr lang="en-GB" b="1" dirty="0" smtClean="0"/>
              <a:t>No </a:t>
            </a:r>
            <a:r>
              <a:rPr lang="en-GB" b="1" dirty="0" smtClean="0">
                <a:solidFill>
                  <a:srgbClr val="FF0000"/>
                </a:solidFill>
              </a:rPr>
              <a:t>‘THE’ </a:t>
            </a:r>
            <a:r>
              <a:rPr lang="en-GB" b="1" dirty="0" smtClean="0"/>
              <a:t>sentences</a:t>
            </a:r>
          </a:p>
          <a:p>
            <a:r>
              <a:rPr lang="en-GB" b="1" dirty="0" smtClean="0"/>
              <a:t>Carter? British people? Egyptians? Water boy?</a:t>
            </a:r>
          </a:p>
          <a:p>
            <a:r>
              <a:rPr lang="en-GB" sz="1400" b="1" i="1" dirty="0" smtClean="0">
                <a:solidFill>
                  <a:srgbClr val="0070C0"/>
                </a:solidFill>
              </a:rPr>
              <a:t>At the moment ……</a:t>
            </a:r>
          </a:p>
        </p:txBody>
      </p:sp>
    </p:spTree>
    <p:extLst>
      <p:ext uri="{BB962C8B-B14F-4D97-AF65-F5344CB8AC3E}">
        <p14:creationId xmlns:p14="http://schemas.microsoft.com/office/powerpoint/2010/main" val="1315428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431" y="116632"/>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err="1" smtClean="0"/>
              <a:t>ly</a:t>
            </a:r>
            <a:r>
              <a:rPr lang="en-GB" sz="1600" dirty="0" smtClean="0"/>
              <a:t>’ ‘</a:t>
            </a:r>
            <a:r>
              <a:rPr lang="en-GB" sz="1600" dirty="0" err="1" smtClean="0"/>
              <a:t>ed</a:t>
            </a:r>
            <a:r>
              <a:rPr lang="en-GB" sz="1600" dirty="0" smtClean="0"/>
              <a:t>’ ‘</a:t>
            </a:r>
            <a:r>
              <a:rPr lang="en-GB" sz="1600" dirty="0" err="1" smtClean="0"/>
              <a:t>ing</a:t>
            </a:r>
            <a:r>
              <a:rPr lang="en-GB" sz="1600" dirty="0" smtClean="0"/>
              <a:t>’ opener</a:t>
            </a:r>
          </a:p>
          <a:p>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0" name="TextBox 9"/>
          <p:cNvSpPr txBox="1"/>
          <p:nvPr/>
        </p:nvSpPr>
        <p:spPr>
          <a:xfrm>
            <a:off x="3347864" y="140346"/>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1" name="TextBox 10"/>
          <p:cNvSpPr txBox="1"/>
          <p:nvPr/>
        </p:nvSpPr>
        <p:spPr>
          <a:xfrm>
            <a:off x="6372200" y="118964"/>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a:t>
            </a:r>
            <a:endParaRPr lang="en-GB" sz="1600" dirty="0" smtClean="0"/>
          </a:p>
          <a:p>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2" name="TextBox 11"/>
          <p:cNvSpPr txBox="1"/>
          <p:nvPr/>
        </p:nvSpPr>
        <p:spPr>
          <a:xfrm>
            <a:off x="88430" y="3231168"/>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3" name="TextBox 12"/>
          <p:cNvSpPr txBox="1"/>
          <p:nvPr/>
        </p:nvSpPr>
        <p:spPr>
          <a:xfrm>
            <a:off x="3366145" y="3233500"/>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
        <p:nvSpPr>
          <p:cNvPr id="14" name="TextBox 13"/>
          <p:cNvSpPr txBox="1"/>
          <p:nvPr/>
        </p:nvSpPr>
        <p:spPr>
          <a:xfrm>
            <a:off x="6372199" y="3209786"/>
            <a:ext cx="2611361" cy="3093154"/>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r>
              <a:rPr lang="en-GB" sz="1000" dirty="0" smtClean="0"/>
              <a:t>When, As, While, After, During, Finally, At the moment, Eventually, Moments, Within, Inside, All around, Everywhere, Behind the, Back at…From the…..</a:t>
            </a:r>
          </a:p>
          <a:p>
            <a:r>
              <a:rPr lang="en-GB" sz="1600" dirty="0" smtClean="0"/>
              <a:t>- </a:t>
            </a:r>
            <a:r>
              <a:rPr lang="en-GB" sz="1600" dirty="0"/>
              <a:t>‘</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r>
              <a:rPr lang="en-GB" sz="1600" b="1" dirty="0" smtClean="0"/>
              <a:t>COMMAS</a:t>
            </a:r>
          </a:p>
          <a:p>
            <a:endParaRPr lang="en-GB" sz="900" dirty="0"/>
          </a:p>
          <a:p>
            <a:r>
              <a:rPr lang="en-GB" sz="1600" b="1" dirty="0" smtClean="0"/>
              <a:t>‘who’ embedded - COMMAS</a:t>
            </a:r>
            <a:endParaRPr lang="en-GB" sz="1600" dirty="0" smtClean="0"/>
          </a:p>
          <a:p>
            <a:r>
              <a:rPr lang="en-GB" sz="1600" b="1" dirty="0" smtClean="0"/>
              <a:t>‘which’ and ‘because’</a:t>
            </a:r>
          </a:p>
          <a:p>
            <a:r>
              <a:rPr lang="en-GB" sz="1600" b="1" dirty="0" smtClean="0"/>
              <a:t>“…,” Carter told…..</a:t>
            </a:r>
            <a:endParaRPr lang="en-GB" sz="1200" b="1" dirty="0"/>
          </a:p>
          <a:p>
            <a:r>
              <a:rPr lang="en-GB" sz="1600" b="1" dirty="0" smtClean="0"/>
              <a:t>Past tense</a:t>
            </a:r>
          </a:p>
          <a:p>
            <a:r>
              <a:rPr lang="en-GB" sz="1600" b="1" dirty="0" smtClean="0"/>
              <a:t>Present tense change</a:t>
            </a:r>
          </a:p>
        </p:txBody>
      </p:sp>
    </p:spTree>
    <p:extLst>
      <p:ext uri="{BB962C8B-B14F-4D97-AF65-F5344CB8AC3E}">
        <p14:creationId xmlns:p14="http://schemas.microsoft.com/office/powerpoint/2010/main" val="2040844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431" y="116632"/>
            <a:ext cx="2611361" cy="3554819"/>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p>
          <a:p>
            <a:r>
              <a:rPr lang="en-GB" sz="1600" dirty="0" smtClean="0"/>
              <a:t>- ‘</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p>
          <a:p>
            <a:r>
              <a:rPr lang="en-GB" sz="1600" dirty="0" smtClean="0"/>
              <a:t>- </a:t>
            </a:r>
            <a:r>
              <a:rPr lang="en-GB" sz="1400" dirty="0" smtClean="0"/>
              <a:t>Although, However, Despite</a:t>
            </a:r>
          </a:p>
          <a:p>
            <a:r>
              <a:rPr lang="en-GB" sz="1600" dirty="0" smtClean="0"/>
              <a:t>- </a:t>
            </a:r>
            <a:r>
              <a:rPr lang="en-GB" sz="1600" b="1" dirty="0" smtClean="0"/>
              <a:t>COMMAS</a:t>
            </a:r>
          </a:p>
          <a:p>
            <a:endParaRPr lang="en-GB" sz="900" dirty="0"/>
          </a:p>
          <a:p>
            <a:r>
              <a:rPr lang="en-GB" sz="1400" b="1" dirty="0" smtClean="0"/>
              <a:t>‘who’ and ‘whole’ embedded – COMMAS, ( ) -</a:t>
            </a:r>
            <a:endParaRPr lang="en-GB" sz="1400" dirty="0" smtClean="0"/>
          </a:p>
          <a:p>
            <a:r>
              <a:rPr lang="en-GB" sz="1600" b="1" dirty="0" smtClean="0"/>
              <a:t>‘which’ ‘because’ ‘while’</a:t>
            </a:r>
          </a:p>
          <a:p>
            <a:r>
              <a:rPr lang="en-GB" sz="1600" b="1" dirty="0" smtClean="0"/>
              <a:t>“…,” Carter told…..</a:t>
            </a:r>
            <a:endParaRPr lang="en-GB" sz="1200" b="1" dirty="0"/>
          </a:p>
          <a:p>
            <a:r>
              <a:rPr lang="en-GB" sz="1600" b="1" dirty="0" smtClean="0"/>
              <a:t>Past tense to </a:t>
            </a:r>
            <a:r>
              <a:rPr lang="en-GB" sz="1600" b="1" dirty="0"/>
              <a:t>p</a:t>
            </a:r>
            <a:r>
              <a:rPr lang="en-GB" sz="1600" b="1" dirty="0" smtClean="0"/>
              <a:t>resent tense</a:t>
            </a:r>
          </a:p>
          <a:p>
            <a:r>
              <a:rPr lang="en-GB" sz="1600" b="1" dirty="0" smtClean="0"/>
              <a:t>:   ;   </a:t>
            </a:r>
            <a:r>
              <a:rPr lang="en-GB" sz="1400" b="1" dirty="0" smtClean="0"/>
              <a:t>add related phrase/clause</a:t>
            </a:r>
          </a:p>
          <a:p>
            <a:r>
              <a:rPr lang="en-GB" sz="1600" b="1" dirty="0" smtClean="0"/>
              <a:t>If…, if…, if…, then.</a:t>
            </a:r>
          </a:p>
          <a:p>
            <a:r>
              <a:rPr lang="en-GB" sz="1600" b="1" dirty="0" smtClean="0"/>
              <a:t>Question</a:t>
            </a:r>
          </a:p>
          <a:p>
            <a:r>
              <a:rPr lang="en-GB" sz="1600" b="1" dirty="0" smtClean="0"/>
              <a:t>Short snappy sentence</a:t>
            </a:r>
          </a:p>
        </p:txBody>
      </p:sp>
      <p:sp>
        <p:nvSpPr>
          <p:cNvPr id="20" name="TextBox 19"/>
          <p:cNvSpPr txBox="1"/>
          <p:nvPr/>
        </p:nvSpPr>
        <p:spPr>
          <a:xfrm>
            <a:off x="3275856" y="149871"/>
            <a:ext cx="2611361" cy="3554819"/>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p>
          <a:p>
            <a:r>
              <a:rPr lang="en-GB" sz="1600" dirty="0" smtClean="0"/>
              <a:t>- ‘</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p>
          <a:p>
            <a:r>
              <a:rPr lang="en-GB" sz="1600" dirty="0" smtClean="0"/>
              <a:t>- </a:t>
            </a:r>
            <a:r>
              <a:rPr lang="en-GB" sz="1400" dirty="0" smtClean="0"/>
              <a:t>Although, However, Despite</a:t>
            </a:r>
          </a:p>
          <a:p>
            <a:r>
              <a:rPr lang="en-GB" sz="1600" dirty="0" smtClean="0"/>
              <a:t>- </a:t>
            </a:r>
            <a:r>
              <a:rPr lang="en-GB" sz="1600" b="1" dirty="0" smtClean="0"/>
              <a:t>COMMAS</a:t>
            </a:r>
          </a:p>
          <a:p>
            <a:endParaRPr lang="en-GB" sz="900" dirty="0"/>
          </a:p>
          <a:p>
            <a:r>
              <a:rPr lang="en-GB" sz="1400" b="1" dirty="0" smtClean="0"/>
              <a:t>‘who’ and ‘whole’ embedded – COMMAS, ( ) -</a:t>
            </a:r>
            <a:endParaRPr lang="en-GB" sz="1400" dirty="0" smtClean="0"/>
          </a:p>
          <a:p>
            <a:r>
              <a:rPr lang="en-GB" sz="1600" b="1" dirty="0" smtClean="0"/>
              <a:t>‘which’ ‘because’ ‘while’</a:t>
            </a:r>
          </a:p>
          <a:p>
            <a:r>
              <a:rPr lang="en-GB" sz="1600" b="1" dirty="0" smtClean="0"/>
              <a:t>“…,” Carter told…..</a:t>
            </a:r>
            <a:endParaRPr lang="en-GB" sz="1200" b="1" dirty="0"/>
          </a:p>
          <a:p>
            <a:r>
              <a:rPr lang="en-GB" sz="1600" b="1" dirty="0" smtClean="0"/>
              <a:t>Past tense to </a:t>
            </a:r>
            <a:r>
              <a:rPr lang="en-GB" sz="1600" b="1" dirty="0"/>
              <a:t>p</a:t>
            </a:r>
            <a:r>
              <a:rPr lang="en-GB" sz="1600" b="1" dirty="0" smtClean="0"/>
              <a:t>resent tense</a:t>
            </a:r>
          </a:p>
          <a:p>
            <a:r>
              <a:rPr lang="en-GB" sz="1600" b="1" dirty="0" smtClean="0"/>
              <a:t>:   ;   </a:t>
            </a:r>
            <a:r>
              <a:rPr lang="en-GB" sz="1400" b="1" dirty="0" smtClean="0"/>
              <a:t>add related phrase/clause</a:t>
            </a:r>
          </a:p>
          <a:p>
            <a:r>
              <a:rPr lang="en-GB" sz="1600" b="1" dirty="0" smtClean="0"/>
              <a:t>If…, if…, if…, then.</a:t>
            </a:r>
          </a:p>
          <a:p>
            <a:r>
              <a:rPr lang="en-GB" sz="1600" b="1" dirty="0" smtClean="0"/>
              <a:t>Question</a:t>
            </a:r>
          </a:p>
          <a:p>
            <a:r>
              <a:rPr lang="en-GB" sz="1600" b="1" dirty="0" smtClean="0"/>
              <a:t>Short snappy sentence</a:t>
            </a:r>
          </a:p>
        </p:txBody>
      </p:sp>
      <p:sp>
        <p:nvSpPr>
          <p:cNvPr id="21" name="TextBox 20"/>
          <p:cNvSpPr txBox="1"/>
          <p:nvPr/>
        </p:nvSpPr>
        <p:spPr>
          <a:xfrm>
            <a:off x="6228184" y="147539"/>
            <a:ext cx="2611361" cy="3554819"/>
          </a:xfrm>
          <a:prstGeom prst="rect">
            <a:avLst/>
          </a:prstGeom>
          <a:noFill/>
        </p:spPr>
        <p:txBody>
          <a:bodyPr wrap="square" rtlCol="0">
            <a:spAutoFit/>
          </a:bodyPr>
          <a:lstStyle/>
          <a:p>
            <a:r>
              <a:rPr lang="en-GB" sz="1400" b="1" dirty="0" smtClean="0"/>
              <a:t>No </a:t>
            </a:r>
            <a:r>
              <a:rPr lang="en-GB" sz="1400" b="1" dirty="0" smtClean="0">
                <a:solidFill>
                  <a:srgbClr val="FF0000"/>
                </a:solidFill>
              </a:rPr>
              <a:t>‘THE’ </a:t>
            </a:r>
            <a:r>
              <a:rPr lang="en-GB" sz="1400" b="1" dirty="0" smtClean="0"/>
              <a:t>sentences</a:t>
            </a:r>
          </a:p>
          <a:p>
            <a:r>
              <a:rPr lang="en-GB" sz="1400" dirty="0" smtClean="0"/>
              <a:t>-Time/place adverbials </a:t>
            </a:r>
          </a:p>
          <a:p>
            <a:r>
              <a:rPr lang="en-GB" sz="1600" dirty="0" smtClean="0"/>
              <a:t>- ‘</a:t>
            </a:r>
            <a:r>
              <a:rPr lang="en-GB" sz="1600" dirty="0" err="1"/>
              <a:t>ly</a:t>
            </a:r>
            <a:r>
              <a:rPr lang="en-GB" sz="1600" dirty="0"/>
              <a:t>’ ‘</a:t>
            </a:r>
            <a:r>
              <a:rPr lang="en-GB" sz="1600" dirty="0" err="1"/>
              <a:t>ed</a:t>
            </a:r>
            <a:r>
              <a:rPr lang="en-GB" sz="1600" dirty="0"/>
              <a:t>’ ‘</a:t>
            </a:r>
            <a:r>
              <a:rPr lang="en-GB" sz="1600" dirty="0" err="1"/>
              <a:t>ing</a:t>
            </a:r>
            <a:r>
              <a:rPr lang="en-GB" sz="1600" dirty="0"/>
              <a:t>’ opener </a:t>
            </a:r>
            <a:r>
              <a:rPr lang="en-GB" sz="1600" dirty="0" smtClean="0"/>
              <a:t> </a:t>
            </a:r>
          </a:p>
          <a:p>
            <a:r>
              <a:rPr lang="en-GB" sz="1600" dirty="0" smtClean="0"/>
              <a:t>- </a:t>
            </a:r>
            <a:r>
              <a:rPr lang="en-GB" sz="1400" dirty="0" smtClean="0"/>
              <a:t>Although, However, Despite</a:t>
            </a:r>
          </a:p>
          <a:p>
            <a:r>
              <a:rPr lang="en-GB" sz="1600" dirty="0" smtClean="0"/>
              <a:t>- </a:t>
            </a:r>
            <a:r>
              <a:rPr lang="en-GB" sz="1600" b="1" dirty="0" smtClean="0"/>
              <a:t>COMMAS</a:t>
            </a:r>
          </a:p>
          <a:p>
            <a:endParaRPr lang="en-GB" sz="900" dirty="0"/>
          </a:p>
          <a:p>
            <a:r>
              <a:rPr lang="en-GB" sz="1400" b="1" dirty="0" smtClean="0"/>
              <a:t>‘who’ and ‘whole’ embedded – COMMAS, ( ) -</a:t>
            </a:r>
            <a:endParaRPr lang="en-GB" sz="1400" dirty="0" smtClean="0"/>
          </a:p>
          <a:p>
            <a:r>
              <a:rPr lang="en-GB" sz="1600" b="1" dirty="0" smtClean="0"/>
              <a:t>‘which’ ‘because’ ‘while’</a:t>
            </a:r>
          </a:p>
          <a:p>
            <a:r>
              <a:rPr lang="en-GB" sz="1600" b="1" dirty="0" smtClean="0"/>
              <a:t>“…,” Carter told…..</a:t>
            </a:r>
            <a:endParaRPr lang="en-GB" sz="1200" b="1" dirty="0"/>
          </a:p>
          <a:p>
            <a:r>
              <a:rPr lang="en-GB" sz="1600" b="1" dirty="0" smtClean="0"/>
              <a:t>Past tense to </a:t>
            </a:r>
            <a:r>
              <a:rPr lang="en-GB" sz="1600" b="1" dirty="0"/>
              <a:t>p</a:t>
            </a:r>
            <a:r>
              <a:rPr lang="en-GB" sz="1600" b="1" dirty="0" smtClean="0"/>
              <a:t>resent tense</a:t>
            </a:r>
          </a:p>
          <a:p>
            <a:r>
              <a:rPr lang="en-GB" sz="1600" b="1" dirty="0" smtClean="0"/>
              <a:t>:   ;   </a:t>
            </a:r>
            <a:r>
              <a:rPr lang="en-GB" sz="1400" b="1" dirty="0" smtClean="0"/>
              <a:t>add related phrase/clause</a:t>
            </a:r>
          </a:p>
          <a:p>
            <a:r>
              <a:rPr lang="en-GB" sz="1600" b="1" dirty="0" smtClean="0"/>
              <a:t>If…, if…, if…, then.</a:t>
            </a:r>
          </a:p>
          <a:p>
            <a:r>
              <a:rPr lang="en-GB" sz="1600" b="1" dirty="0" smtClean="0"/>
              <a:t>Question</a:t>
            </a:r>
          </a:p>
          <a:p>
            <a:r>
              <a:rPr lang="en-GB" sz="1600" b="1" dirty="0" smtClean="0"/>
              <a:t>Short snappy sentence</a:t>
            </a:r>
          </a:p>
        </p:txBody>
      </p:sp>
    </p:spTree>
    <p:extLst>
      <p:ext uri="{BB962C8B-B14F-4D97-AF65-F5344CB8AC3E}">
        <p14:creationId xmlns:p14="http://schemas.microsoft.com/office/powerpoint/2010/main" val="4262058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1143000"/>
          </a:xfrm>
        </p:spPr>
        <p:txBody>
          <a:bodyPr>
            <a:noAutofit/>
          </a:bodyPr>
          <a:lstStyle/>
          <a:p>
            <a:r>
              <a:rPr lang="en-GB" sz="3600" dirty="0" smtClean="0">
                <a:latin typeface="Arial Black" panose="020B0A04020102020204" pitchFamily="34" charset="0"/>
              </a:rPr>
              <a:t>Tut! Tut! King Tutankhamun’s Tomb Discovered. </a:t>
            </a:r>
            <a:endParaRPr lang="en-GB" sz="3600" dirty="0">
              <a:latin typeface="Arial Black" panose="020B0A04020102020204" pitchFamily="34" charset="0"/>
            </a:endParaRPr>
          </a:p>
        </p:txBody>
      </p:sp>
      <p:sp>
        <p:nvSpPr>
          <p:cNvPr id="3" name="Content Placeholder 2"/>
          <p:cNvSpPr>
            <a:spLocks noGrp="1"/>
          </p:cNvSpPr>
          <p:nvPr>
            <p:ph idx="1"/>
          </p:nvPr>
        </p:nvSpPr>
        <p:spPr>
          <a:xfrm>
            <a:off x="457200" y="2636913"/>
            <a:ext cx="3682752" cy="3456384"/>
          </a:xfrm>
        </p:spPr>
        <p:txBody>
          <a:bodyPr>
            <a:normAutofit lnSpcReduction="10000"/>
          </a:bodyPr>
          <a:lstStyle/>
          <a:p>
            <a:r>
              <a:rPr lang="en-GB" dirty="0" smtClean="0"/>
              <a:t>When: </a:t>
            </a:r>
            <a:r>
              <a:rPr lang="en-GB" sz="2800" i="1" dirty="0" smtClean="0"/>
              <a:t>(be careful)</a:t>
            </a:r>
            <a:endParaRPr lang="en-GB" i="1" dirty="0" smtClean="0"/>
          </a:p>
          <a:p>
            <a:r>
              <a:rPr lang="en-GB" dirty="0" smtClean="0"/>
              <a:t>Who: </a:t>
            </a:r>
          </a:p>
          <a:p>
            <a:pPr marL="0" indent="0">
              <a:buNone/>
            </a:pPr>
            <a:endParaRPr lang="en-GB" dirty="0" smtClean="0"/>
          </a:p>
          <a:p>
            <a:r>
              <a:rPr lang="en-GB" dirty="0" smtClean="0"/>
              <a:t>What: </a:t>
            </a:r>
          </a:p>
          <a:p>
            <a:pPr marL="0" indent="0">
              <a:buNone/>
            </a:pPr>
            <a:endParaRPr lang="en-GB" dirty="0" smtClean="0"/>
          </a:p>
          <a:p>
            <a:r>
              <a:rPr lang="en-GB" dirty="0" smtClean="0"/>
              <a:t>Where:</a:t>
            </a:r>
          </a:p>
        </p:txBody>
      </p:sp>
      <p:sp>
        <p:nvSpPr>
          <p:cNvPr id="4" name="Title 1"/>
          <p:cNvSpPr txBox="1">
            <a:spLocks/>
          </p:cNvSpPr>
          <p:nvPr/>
        </p:nvSpPr>
        <p:spPr>
          <a:xfrm>
            <a:off x="395536" y="260648"/>
            <a:ext cx="8451807"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smtClean="0">
                <a:latin typeface="Arial Black" panose="020B0A04020102020204" pitchFamily="34" charset="0"/>
              </a:rPr>
              <a:t>ENGAYNE GAZETTE</a:t>
            </a:r>
            <a:endParaRPr lang="en-GB" sz="5400" dirty="0">
              <a:latin typeface="Arial Black" panose="020B0A04020102020204" pitchFamily="34" charset="0"/>
            </a:endParaRPr>
          </a:p>
        </p:txBody>
      </p:sp>
      <p:sp>
        <p:nvSpPr>
          <p:cNvPr id="5" name="Content Placeholder 2"/>
          <p:cNvSpPr txBox="1">
            <a:spLocks/>
          </p:cNvSpPr>
          <p:nvPr/>
        </p:nvSpPr>
        <p:spPr>
          <a:xfrm>
            <a:off x="3851921" y="2708920"/>
            <a:ext cx="4995422" cy="345638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700" b="1" dirty="0" smtClean="0">
                <a:solidFill>
                  <a:srgbClr val="00B050"/>
                </a:solidFill>
              </a:rPr>
              <a:t>Late last night; Yesterday afternoon; Earlier today; On Tuesday</a:t>
            </a:r>
          </a:p>
          <a:p>
            <a:pPr marL="0" indent="0">
              <a:buNone/>
            </a:pPr>
            <a:endParaRPr lang="en-GB" sz="1700" b="1" i="1" dirty="0" smtClean="0">
              <a:solidFill>
                <a:srgbClr val="00B050"/>
              </a:solidFill>
            </a:endParaRPr>
          </a:p>
          <a:p>
            <a:r>
              <a:rPr lang="en-GB" sz="2400" dirty="0" smtClean="0">
                <a:solidFill>
                  <a:srgbClr val="FFC000"/>
                </a:solidFill>
              </a:rPr>
              <a:t>Howard Carter; Mr H Carter; Small Egyptian water boy</a:t>
            </a:r>
          </a:p>
          <a:p>
            <a:pPr marL="0" indent="0">
              <a:buNone/>
            </a:pPr>
            <a:endParaRPr lang="en-GB" sz="2400" dirty="0" smtClean="0">
              <a:solidFill>
                <a:srgbClr val="FFC000"/>
              </a:solidFill>
            </a:endParaRPr>
          </a:p>
          <a:p>
            <a:r>
              <a:rPr lang="en-GB" sz="2400" dirty="0">
                <a:solidFill>
                  <a:schemeClr val="accent6">
                    <a:lumMod val="75000"/>
                  </a:schemeClr>
                </a:solidFill>
              </a:rPr>
              <a:t>d</a:t>
            </a:r>
            <a:r>
              <a:rPr lang="en-GB" sz="2400" dirty="0" smtClean="0">
                <a:solidFill>
                  <a:schemeClr val="accent6">
                    <a:lumMod val="75000"/>
                  </a:schemeClr>
                </a:solidFill>
              </a:rPr>
              <a:t>iscovered the untouched tomb…; opened a 3000 year old…; unearthed the tomb of…..</a:t>
            </a:r>
            <a:endParaRPr lang="en-GB" sz="2400" dirty="0" smtClean="0"/>
          </a:p>
          <a:p>
            <a:r>
              <a:rPr lang="en-GB" dirty="0" smtClean="0">
                <a:solidFill>
                  <a:schemeClr val="accent4">
                    <a:lumMod val="50000"/>
                  </a:schemeClr>
                </a:solidFill>
              </a:rPr>
              <a:t>Egypt; Valley of the Kings; Luxor</a:t>
            </a:r>
            <a:endParaRPr lang="en-GB" dirty="0">
              <a:solidFill>
                <a:schemeClr val="accent4">
                  <a:lumMod val="50000"/>
                </a:schemeClr>
              </a:solidFill>
            </a:endParaRPr>
          </a:p>
        </p:txBody>
      </p:sp>
    </p:spTree>
    <p:extLst>
      <p:ext uri="{BB962C8B-B14F-4D97-AF65-F5344CB8AC3E}">
        <p14:creationId xmlns:p14="http://schemas.microsoft.com/office/powerpoint/2010/main" val="309340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1000"/>
                                        <p:tgtEl>
                                          <p:spTgt spid="5">
                                            <p:txEl>
                                              <p:pRg st="4" end="4"/>
                                            </p:txEl>
                                          </p:spTgt>
                                        </p:tgtEl>
                                      </p:cBhvr>
                                    </p:animEffect>
                                    <p:anim calcmode="lin" valueType="num">
                                      <p:cBhvr>
                                        <p:cTn id="1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1000"/>
                                        <p:tgtEl>
                                          <p:spTgt spid="5">
                                            <p:txEl>
                                              <p:pRg st="5" end="5"/>
                                            </p:txEl>
                                          </p:spTgt>
                                        </p:tgtEl>
                                      </p:cBhvr>
                                    </p:animEffect>
                                    <p:anim calcmode="lin" valueType="num">
                                      <p:cBhvr>
                                        <p:cTn id="2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the IMPORTANT opening.</a:t>
            </a:r>
            <a:endParaRPr lang="en-GB" dirty="0"/>
          </a:p>
        </p:txBody>
      </p:sp>
      <p:sp>
        <p:nvSpPr>
          <p:cNvPr id="4" name="Content Placeholder 2"/>
          <p:cNvSpPr txBox="1">
            <a:spLocks noGrp="1"/>
          </p:cNvSpPr>
          <p:nvPr>
            <p:ph idx="1"/>
          </p:nvPr>
        </p:nvSpPr>
        <p:spPr>
          <a:xfrm>
            <a:off x="457200" y="1600201"/>
            <a:ext cx="3466728" cy="442108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700" b="1" dirty="0" smtClean="0">
                <a:solidFill>
                  <a:srgbClr val="00B050"/>
                </a:solidFill>
              </a:rPr>
              <a:t>Late last night; Yesterday afternoon; Earlier today; On Tuesday</a:t>
            </a:r>
          </a:p>
          <a:p>
            <a:pPr marL="0" indent="0">
              <a:buNone/>
            </a:pPr>
            <a:endParaRPr lang="en-GB" sz="1700" b="1" i="1" dirty="0" smtClean="0">
              <a:solidFill>
                <a:srgbClr val="00B050"/>
              </a:solidFill>
            </a:endParaRPr>
          </a:p>
          <a:p>
            <a:r>
              <a:rPr lang="en-GB" sz="2400" dirty="0" smtClean="0">
                <a:solidFill>
                  <a:srgbClr val="FFC000"/>
                </a:solidFill>
              </a:rPr>
              <a:t>Howard Carter; Mr H Carter; small Egyptian water boy</a:t>
            </a:r>
          </a:p>
          <a:p>
            <a:pPr marL="0" indent="0">
              <a:buNone/>
            </a:pPr>
            <a:endParaRPr lang="en-GB" sz="2400" dirty="0" smtClean="0">
              <a:solidFill>
                <a:srgbClr val="FFC000"/>
              </a:solidFill>
            </a:endParaRPr>
          </a:p>
          <a:p>
            <a:r>
              <a:rPr lang="en-GB" sz="2400" dirty="0">
                <a:solidFill>
                  <a:schemeClr val="accent6">
                    <a:lumMod val="75000"/>
                  </a:schemeClr>
                </a:solidFill>
              </a:rPr>
              <a:t>d</a:t>
            </a:r>
            <a:r>
              <a:rPr lang="en-GB" sz="2400" dirty="0" smtClean="0">
                <a:solidFill>
                  <a:schemeClr val="accent6">
                    <a:lumMod val="75000"/>
                  </a:schemeClr>
                </a:solidFill>
              </a:rPr>
              <a:t>iscovered the …;  revealed….; found….;</a:t>
            </a:r>
            <a:r>
              <a:rPr lang="en-GB" sz="2400" dirty="0">
                <a:solidFill>
                  <a:schemeClr val="accent6">
                    <a:lumMod val="75000"/>
                  </a:schemeClr>
                </a:solidFill>
              </a:rPr>
              <a:t> </a:t>
            </a:r>
            <a:r>
              <a:rPr lang="en-GB" sz="2400" dirty="0" smtClean="0">
                <a:solidFill>
                  <a:schemeClr val="accent6">
                    <a:lumMod val="75000"/>
                  </a:schemeClr>
                </a:solidFill>
              </a:rPr>
              <a:t>opened a …;   </a:t>
            </a:r>
          </a:p>
          <a:p>
            <a:pPr marL="0" indent="0">
              <a:buNone/>
            </a:pPr>
            <a:r>
              <a:rPr lang="en-GB" sz="2400" dirty="0">
                <a:solidFill>
                  <a:schemeClr val="accent6">
                    <a:lumMod val="75000"/>
                  </a:schemeClr>
                </a:solidFill>
              </a:rPr>
              <a:t> </a:t>
            </a:r>
            <a:r>
              <a:rPr lang="en-GB" sz="2400" dirty="0" smtClean="0">
                <a:solidFill>
                  <a:schemeClr val="accent6">
                    <a:lumMod val="75000"/>
                  </a:schemeClr>
                </a:solidFill>
              </a:rPr>
              <a:t>     unearthed the…..</a:t>
            </a:r>
            <a:endParaRPr lang="en-GB" sz="2400" dirty="0" smtClean="0"/>
          </a:p>
          <a:p>
            <a:r>
              <a:rPr lang="en-GB" dirty="0" smtClean="0">
                <a:solidFill>
                  <a:schemeClr val="accent4">
                    <a:lumMod val="50000"/>
                  </a:schemeClr>
                </a:solidFill>
              </a:rPr>
              <a:t>Egypt; Valley of the Kings; Luxor</a:t>
            </a:r>
            <a:endParaRPr lang="en-GB" dirty="0">
              <a:solidFill>
                <a:schemeClr val="accent4">
                  <a:lumMod val="50000"/>
                </a:schemeClr>
              </a:solidFill>
            </a:endParaRPr>
          </a:p>
        </p:txBody>
      </p:sp>
      <p:sp>
        <p:nvSpPr>
          <p:cNvPr id="5" name="TextBox 4"/>
          <p:cNvSpPr txBox="1"/>
          <p:nvPr/>
        </p:nvSpPr>
        <p:spPr>
          <a:xfrm>
            <a:off x="4283968" y="5013176"/>
            <a:ext cx="4536504" cy="923330"/>
          </a:xfrm>
          <a:prstGeom prst="rect">
            <a:avLst/>
          </a:prstGeom>
          <a:noFill/>
          <a:ln>
            <a:solidFill>
              <a:schemeClr val="accent1">
                <a:lumMod val="75000"/>
              </a:schemeClr>
            </a:solidFill>
          </a:ln>
        </p:spPr>
        <p:txBody>
          <a:bodyPr wrap="square" rtlCol="0">
            <a:spAutoFit/>
          </a:bodyPr>
          <a:lstStyle/>
          <a:p>
            <a:pPr algn="ctr"/>
            <a:r>
              <a:rPr lang="en-GB" b="1" dirty="0" smtClean="0"/>
              <a:t>Add some adjectives for detail for the tomb </a:t>
            </a:r>
            <a:r>
              <a:rPr lang="en-GB" dirty="0" smtClean="0"/>
              <a:t>untouched; undetected; ancient; buried; well-hidden; secluded; secret; mysterious; </a:t>
            </a:r>
            <a:endParaRPr lang="en-GB" dirty="0"/>
          </a:p>
        </p:txBody>
      </p:sp>
    </p:spTree>
    <p:extLst>
      <p:ext uri="{BB962C8B-B14F-4D97-AF65-F5344CB8AC3E}">
        <p14:creationId xmlns:p14="http://schemas.microsoft.com/office/powerpoint/2010/main" val="222521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anim calcmode="lin" valueType="num">
                                      <p:cBhvr>
                                        <p:cTn id="1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1000"/>
                                        <p:tgtEl>
                                          <p:spTgt spid="4">
                                            <p:txEl>
                                              <p:pRg st="4" end="4"/>
                                            </p:txEl>
                                          </p:spTgt>
                                        </p:tgtEl>
                                      </p:cBhvr>
                                    </p:animEffect>
                                    <p:anim calcmode="lin" valueType="num">
                                      <p:cBhvr>
                                        <p:cTn id="1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1000"/>
                                        <p:tgtEl>
                                          <p:spTgt spid="4">
                                            <p:txEl>
                                              <p:pRg st="5" end="5"/>
                                            </p:txEl>
                                          </p:spTgt>
                                        </p:tgtEl>
                                      </p:cBhvr>
                                    </p:animEffect>
                                    <p:anim calcmode="lin" valueType="num">
                                      <p:cBhvr>
                                        <p:cTn id="2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1000"/>
                                        <p:tgtEl>
                                          <p:spTgt spid="4">
                                            <p:txEl>
                                              <p:pRg st="6" end="6"/>
                                            </p:txEl>
                                          </p:spTgt>
                                        </p:tgtEl>
                                      </p:cBhvr>
                                    </p:animEffect>
                                    <p:anim calcmode="lin" valueType="num">
                                      <p:cBhvr>
                                        <p:cTn id="2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embed details.</a:t>
            </a:r>
            <a:endParaRPr lang="en-GB" dirty="0"/>
          </a:p>
        </p:txBody>
      </p:sp>
      <p:sp>
        <p:nvSpPr>
          <p:cNvPr id="4" name="Content Placeholder 2"/>
          <p:cNvSpPr txBox="1">
            <a:spLocks noGrp="1"/>
          </p:cNvSpPr>
          <p:nvPr>
            <p:ph idx="1"/>
          </p:nvPr>
        </p:nvSpPr>
        <p:spPr>
          <a:xfrm>
            <a:off x="323528" y="1196752"/>
            <a:ext cx="3466728" cy="442108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solidFill>
                  <a:schemeClr val="accent4">
                    <a:lumMod val="50000"/>
                  </a:schemeClr>
                </a:solidFill>
              </a:rPr>
              <a:t>Use relative pronouns: who (after people), which, that</a:t>
            </a:r>
          </a:p>
          <a:p>
            <a:endParaRPr lang="en-GB" dirty="0">
              <a:solidFill>
                <a:schemeClr val="accent4">
                  <a:lumMod val="50000"/>
                </a:schemeClr>
              </a:solidFill>
            </a:endParaRPr>
          </a:p>
          <a:p>
            <a:r>
              <a:rPr lang="en-GB" dirty="0" smtClean="0">
                <a:solidFill>
                  <a:schemeClr val="accent4">
                    <a:lumMod val="50000"/>
                  </a:schemeClr>
                </a:solidFill>
              </a:rPr>
              <a:t>Embed a phrase instead of a clause</a:t>
            </a:r>
            <a:endParaRPr lang="en-GB" dirty="0">
              <a:solidFill>
                <a:schemeClr val="accent4">
                  <a:lumMod val="50000"/>
                </a:schemeClr>
              </a:solidFill>
            </a:endParaRPr>
          </a:p>
        </p:txBody>
      </p:sp>
      <p:sp>
        <p:nvSpPr>
          <p:cNvPr id="5" name="TextBox 4"/>
          <p:cNvSpPr txBox="1"/>
          <p:nvPr/>
        </p:nvSpPr>
        <p:spPr>
          <a:xfrm>
            <a:off x="3563888" y="4005064"/>
            <a:ext cx="5400600" cy="2185214"/>
          </a:xfrm>
          <a:prstGeom prst="rect">
            <a:avLst/>
          </a:prstGeom>
          <a:noFill/>
          <a:ln>
            <a:solidFill>
              <a:schemeClr val="accent1">
                <a:lumMod val="75000"/>
              </a:schemeClr>
            </a:solidFill>
          </a:ln>
        </p:spPr>
        <p:txBody>
          <a:bodyPr wrap="square" rtlCol="0">
            <a:spAutoFit/>
          </a:bodyPr>
          <a:lstStyle/>
          <a:p>
            <a:r>
              <a:rPr lang="en-GB" b="1" dirty="0" smtClean="0"/>
              <a:t>Useful words for your embedding detail: </a:t>
            </a:r>
          </a:p>
          <a:p>
            <a:endParaRPr lang="en-GB" b="1" dirty="0" smtClean="0"/>
          </a:p>
          <a:p>
            <a:r>
              <a:rPr lang="en-GB" sz="2000" b="1" dirty="0" smtClean="0">
                <a:solidFill>
                  <a:srgbClr val="00B050"/>
                </a:solidFill>
              </a:rPr>
              <a:t>British	   Britain	  archaeologist  	Egyptologist   searching for years    	been left    </a:t>
            </a:r>
          </a:p>
          <a:p>
            <a:r>
              <a:rPr lang="en-GB" sz="2000" b="1" dirty="0" smtClean="0">
                <a:solidFill>
                  <a:srgbClr val="00B050"/>
                </a:solidFill>
              </a:rPr>
              <a:t>young Pharaoh		teenage King    </a:t>
            </a:r>
          </a:p>
          <a:p>
            <a:r>
              <a:rPr lang="en-GB" sz="2000" b="1" dirty="0" smtClean="0">
                <a:solidFill>
                  <a:srgbClr val="00B050"/>
                </a:solidFill>
              </a:rPr>
              <a:t>Egypt       		contained hundred of…</a:t>
            </a:r>
            <a:endParaRPr lang="en-GB" b="1" dirty="0" smtClean="0"/>
          </a:p>
          <a:p>
            <a:r>
              <a:rPr lang="en-GB" sz="2000" b="1" dirty="0" smtClean="0">
                <a:solidFill>
                  <a:srgbClr val="00B050"/>
                </a:solidFill>
              </a:rPr>
              <a:t>city </a:t>
            </a:r>
            <a:r>
              <a:rPr lang="en-GB" sz="2000" b="1" smtClean="0">
                <a:solidFill>
                  <a:srgbClr val="00B050"/>
                </a:solidFill>
              </a:rPr>
              <a:t>in                                     town in</a:t>
            </a:r>
            <a:endParaRPr lang="en-GB" sz="2000" b="1" dirty="0" smtClean="0">
              <a:solidFill>
                <a:srgbClr val="00B050"/>
              </a:solidFill>
            </a:endParaRPr>
          </a:p>
        </p:txBody>
      </p:sp>
    </p:spTree>
    <p:extLst>
      <p:ext uri="{BB962C8B-B14F-4D97-AF65-F5344CB8AC3E}">
        <p14:creationId xmlns:p14="http://schemas.microsoft.com/office/powerpoint/2010/main" val="280783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Headlines- short, snappy, witty:</a:t>
            </a:r>
            <a:endParaRPr lang="en-GB" dirty="0"/>
          </a:p>
        </p:txBody>
      </p:sp>
      <p:sp>
        <p:nvSpPr>
          <p:cNvPr id="4" name="Content Placeholder 2"/>
          <p:cNvSpPr txBox="1">
            <a:spLocks noGrp="1"/>
          </p:cNvSpPr>
          <p:nvPr>
            <p:ph idx="1"/>
          </p:nvPr>
        </p:nvSpPr>
        <p:spPr>
          <a:xfrm>
            <a:off x="457200" y="1196752"/>
            <a:ext cx="8147248" cy="496855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20000"/>
              </a:lnSpc>
              <a:buNone/>
            </a:pPr>
            <a:r>
              <a:rPr lang="en-GB" b="1" dirty="0" smtClean="0">
                <a:latin typeface="Aharoni" panose="02010803020104030203" pitchFamily="2" charset="-79"/>
                <a:cs typeface="Aharoni" panose="02010803020104030203" pitchFamily="2" charset="-79"/>
              </a:rPr>
              <a:t>King Tutankhamun’s Tomb Found.</a:t>
            </a:r>
          </a:p>
          <a:p>
            <a:pPr marL="0" indent="0">
              <a:lnSpc>
                <a:spcPct val="120000"/>
              </a:lnSpc>
              <a:buNone/>
            </a:pPr>
            <a:r>
              <a:rPr lang="en-GB" dirty="0">
                <a:latin typeface="Aharoni" panose="02010803020104030203" pitchFamily="2" charset="-79"/>
                <a:cs typeface="Aharoni" panose="02010803020104030203" pitchFamily="2" charset="-79"/>
              </a:rPr>
              <a:t>Ancient </a:t>
            </a:r>
            <a:r>
              <a:rPr lang="en-GB" dirty="0" smtClean="0">
                <a:latin typeface="Aharoni" panose="02010803020104030203" pitchFamily="2" charset="-79"/>
                <a:cs typeface="Aharoni" panose="02010803020104030203" pitchFamily="2" charset="-79"/>
              </a:rPr>
              <a:t>Tutankhamun </a:t>
            </a:r>
            <a:r>
              <a:rPr lang="en-GB" dirty="0">
                <a:latin typeface="Aharoni" panose="02010803020104030203" pitchFamily="2" charset="-79"/>
                <a:cs typeface="Aharoni" panose="02010803020104030203" pitchFamily="2" charset="-79"/>
              </a:rPr>
              <a:t>Tomb </a:t>
            </a:r>
            <a:r>
              <a:rPr lang="en-GB" dirty="0" smtClean="0">
                <a:latin typeface="Aharoni" panose="02010803020104030203" pitchFamily="2" charset="-79"/>
                <a:cs typeface="Aharoni" panose="02010803020104030203" pitchFamily="2" charset="-79"/>
              </a:rPr>
              <a:t>Discovered. </a:t>
            </a:r>
            <a:endParaRPr lang="en-GB" dirty="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Heroic </a:t>
            </a:r>
            <a:r>
              <a:rPr lang="en-GB" dirty="0">
                <a:latin typeface="Aharoni" panose="02010803020104030203" pitchFamily="2" charset="-79"/>
                <a:cs typeface="Aharoni" panose="02010803020104030203" pitchFamily="2" charset="-79"/>
              </a:rPr>
              <a:t>Howard makes Wondrous Discovery.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Carter </a:t>
            </a:r>
            <a:r>
              <a:rPr lang="en-GB" dirty="0">
                <a:latin typeface="Aharoni" panose="02010803020104030203" pitchFamily="2" charset="-79"/>
                <a:cs typeface="Aharoni" panose="02010803020104030203" pitchFamily="2" charset="-79"/>
              </a:rPr>
              <a:t>Wakes Sleeping Tomb.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Golden </a:t>
            </a:r>
            <a:r>
              <a:rPr lang="en-GB" dirty="0">
                <a:latin typeface="Aharoni" panose="02010803020104030203" pitchFamily="2" charset="-79"/>
                <a:cs typeface="Aharoni" panose="02010803020104030203" pitchFamily="2" charset="-79"/>
              </a:rPr>
              <a:t>Treasures in </a:t>
            </a:r>
            <a:r>
              <a:rPr lang="en-GB" dirty="0" err="1" smtClean="0">
                <a:latin typeface="Aharoni" panose="02010803020104030203" pitchFamily="2" charset="-79"/>
                <a:cs typeface="Aharoni" panose="02010803020104030203" pitchFamily="2" charset="-79"/>
              </a:rPr>
              <a:t>Tut’s</a:t>
            </a:r>
            <a:r>
              <a:rPr lang="en-GB" dirty="0" smtClean="0">
                <a:latin typeface="Aharoni" panose="02010803020104030203" pitchFamily="2" charset="-79"/>
                <a:cs typeface="Aharoni" panose="02010803020104030203" pitchFamily="2" charset="-79"/>
              </a:rPr>
              <a:t> Tomb </a:t>
            </a:r>
            <a:r>
              <a:rPr lang="en-GB" dirty="0">
                <a:latin typeface="Aharoni" panose="02010803020104030203" pitchFamily="2" charset="-79"/>
                <a:cs typeface="Aharoni" panose="02010803020104030203" pitchFamily="2" charset="-79"/>
              </a:rPr>
              <a:t>Discovered.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Carter </a:t>
            </a:r>
            <a:r>
              <a:rPr lang="en-GB" dirty="0">
                <a:latin typeface="Aharoni" panose="02010803020104030203" pitchFamily="2" charset="-79"/>
                <a:cs typeface="Aharoni" panose="02010803020104030203" pitchFamily="2" charset="-79"/>
              </a:rPr>
              <a:t>Captures Tutankhamun’s Tomb.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Resting </a:t>
            </a:r>
            <a:r>
              <a:rPr lang="en-GB" dirty="0">
                <a:latin typeface="Aharoni" panose="02010803020104030203" pitchFamily="2" charset="-79"/>
                <a:cs typeface="Aharoni" panose="02010803020104030203" pitchFamily="2" charset="-79"/>
              </a:rPr>
              <a:t>Pharaoh Wide Awake. </a:t>
            </a:r>
            <a:endParaRPr lang="en-GB" dirty="0" smtClean="0">
              <a:latin typeface="Aharoni" panose="02010803020104030203" pitchFamily="2" charset="-79"/>
              <a:cs typeface="Aharoni" panose="02010803020104030203" pitchFamily="2" charset="-79"/>
            </a:endParaRPr>
          </a:p>
          <a:p>
            <a:pPr marL="0" indent="0">
              <a:lnSpc>
                <a:spcPct val="120000"/>
              </a:lnSpc>
              <a:buNone/>
            </a:pPr>
            <a:r>
              <a:rPr lang="en-GB" dirty="0" smtClean="0">
                <a:latin typeface="Aharoni" panose="02010803020104030203" pitchFamily="2" charset="-79"/>
                <a:cs typeface="Aharoni" panose="02010803020104030203" pitchFamily="2" charset="-79"/>
              </a:rPr>
              <a:t>Tut! Tut! Tutankhamun’s Tomb Unearthed</a:t>
            </a:r>
          </a:p>
          <a:p>
            <a:pPr marL="0" indent="0">
              <a:buNone/>
            </a:pPr>
            <a:endParaRPr lang="en-GB" b="1" dirty="0">
              <a:solidFill>
                <a:schemeClr val="accent4">
                  <a:lumMod val="50000"/>
                </a:schemeClr>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06204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1" end="1"/>
                                            </p:txEl>
                                          </p:spTgt>
                                        </p:tgtEl>
                                        <p:attrNameLst>
                                          <p:attrName>style.visibility</p:attrName>
                                        </p:attrNameLst>
                                      </p:cBhvr>
                                      <p:to>
                                        <p:strVal val="visible"/>
                                      </p:to>
                                    </p:set>
                                    <p:animEffect transition="in" filter="fade">
                                      <p:cBhvr>
                                        <p:cTn id="56" dur="1000"/>
                                        <p:tgtEl>
                                          <p:spTgt spid="4">
                                            <p:txEl>
                                              <p:pRg st="1" end="1"/>
                                            </p:txEl>
                                          </p:spTgt>
                                        </p:tgtEl>
                                      </p:cBhvr>
                                    </p:animEffect>
                                    <p:anim calcmode="lin" valueType="num">
                                      <p:cBhvr>
                                        <p:cTn id="5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______________(when)_____________(who)________________________________(what)_____________________________________(where)</a:t>
            </a:r>
          </a:p>
          <a:p>
            <a:pPr marL="0" indent="0">
              <a:buNone/>
            </a:pPr>
            <a:endParaRPr lang="en-GB" dirty="0"/>
          </a:p>
          <a:p>
            <a:pPr marL="0" indent="0">
              <a:buNone/>
            </a:pPr>
            <a:endParaRPr lang="en-GB" dirty="0" smtClean="0"/>
          </a:p>
          <a:p>
            <a:pPr marL="0" indent="0">
              <a:buNone/>
            </a:pPr>
            <a:r>
              <a:rPr lang="en-GB" dirty="0" smtClean="0"/>
              <a:t>Now add in a </a:t>
            </a:r>
            <a:r>
              <a:rPr lang="en-GB" b="1" dirty="0" smtClean="0"/>
              <a:t>who</a:t>
            </a:r>
            <a:r>
              <a:rPr lang="en-GB" dirty="0" smtClean="0"/>
              <a:t> after Carter and a </a:t>
            </a:r>
            <a:r>
              <a:rPr lang="en-GB" b="1" dirty="0" smtClean="0"/>
              <a:t>which</a:t>
            </a:r>
            <a:r>
              <a:rPr lang="en-GB" dirty="0" smtClean="0"/>
              <a:t> at the end. </a:t>
            </a:r>
            <a:endParaRPr lang="en-GB" dirty="0"/>
          </a:p>
        </p:txBody>
      </p:sp>
    </p:spTree>
    <p:extLst>
      <p:ext uri="{BB962C8B-B14F-4D97-AF65-F5344CB8AC3E}">
        <p14:creationId xmlns:p14="http://schemas.microsoft.com/office/powerpoint/2010/main" val="3466617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2" y="8371"/>
            <a:ext cx="9014354" cy="1116373"/>
          </a:xfrm>
        </p:spPr>
        <p:txBody>
          <a:bodyPr>
            <a:noAutofit/>
          </a:bodyPr>
          <a:lstStyle/>
          <a:p>
            <a:r>
              <a:rPr lang="en-GB" sz="3600" dirty="0" smtClean="0">
                <a:latin typeface="Arial Black" panose="020B0A04020102020204" pitchFamily="34" charset="0"/>
              </a:rPr>
              <a:t>Tut! Tut! King Tutankhamun’s Tomb Discovered. </a:t>
            </a:r>
            <a:endParaRPr lang="en-GB" sz="3600" dirty="0">
              <a:latin typeface="Arial Black" panose="020B0A04020102020204" pitchFamily="34" charset="0"/>
            </a:endParaRPr>
          </a:p>
        </p:txBody>
      </p:sp>
      <p:sp>
        <p:nvSpPr>
          <p:cNvPr id="3" name="Content Placeholder 2"/>
          <p:cNvSpPr>
            <a:spLocks noGrp="1"/>
          </p:cNvSpPr>
          <p:nvPr>
            <p:ph idx="1"/>
          </p:nvPr>
        </p:nvSpPr>
        <p:spPr>
          <a:xfrm>
            <a:off x="107504" y="1124744"/>
            <a:ext cx="8928992" cy="5616624"/>
          </a:xfrm>
        </p:spPr>
        <p:txBody>
          <a:bodyPr>
            <a:normAutofit fontScale="92500" lnSpcReduction="10000"/>
          </a:bodyPr>
          <a:lstStyle/>
          <a:p>
            <a:pPr marL="0" indent="0">
              <a:buNone/>
            </a:pPr>
            <a:r>
              <a:rPr lang="en-GB" sz="1600" b="1" dirty="0"/>
              <a:t>Last week, Howard Carter, </a:t>
            </a:r>
            <a:r>
              <a:rPr lang="en-GB" sz="1600" b="1" dirty="0" smtClean="0"/>
              <a:t>a British Egyptologist,  </a:t>
            </a:r>
            <a:r>
              <a:rPr lang="en-GB" sz="1600" b="1" dirty="0"/>
              <a:t>discovered the </a:t>
            </a:r>
            <a:r>
              <a:rPr lang="en-GB" sz="1600" b="1" dirty="0" smtClean="0"/>
              <a:t>undetected, untouched </a:t>
            </a:r>
            <a:r>
              <a:rPr lang="en-GB" sz="1600" b="1" dirty="0"/>
              <a:t>tomb, that </a:t>
            </a:r>
            <a:r>
              <a:rPr lang="en-GB" sz="1600" b="1" dirty="0" smtClean="0"/>
              <a:t>left for</a:t>
            </a:r>
            <a:r>
              <a:rPr lang="en-GB" sz="1600" b="1" dirty="0"/>
              <a:t> </a:t>
            </a:r>
            <a:r>
              <a:rPr lang="en-GB" sz="1600" b="1" dirty="0" smtClean="0"/>
              <a:t>over 3000 years, </a:t>
            </a:r>
            <a:r>
              <a:rPr lang="en-GB" sz="1600" b="1" dirty="0"/>
              <a:t>of Tutankhamun, </a:t>
            </a:r>
            <a:r>
              <a:rPr lang="en-GB" sz="1600" b="1" dirty="0" smtClean="0"/>
              <a:t>a young Pharaoh, in </a:t>
            </a:r>
            <a:r>
              <a:rPr lang="en-GB" sz="1600" b="1" dirty="0"/>
              <a:t>Luxor, which </a:t>
            </a:r>
            <a:r>
              <a:rPr lang="en-GB" sz="1600" b="1" dirty="0" smtClean="0"/>
              <a:t>is a city in Egypt.</a:t>
            </a:r>
          </a:p>
          <a:p>
            <a:pPr marL="0" indent="0">
              <a:buNone/>
            </a:pPr>
            <a:endParaRPr lang="en-GB" sz="1600" b="1" dirty="0"/>
          </a:p>
          <a:p>
            <a:pPr marL="0" indent="0">
              <a:buNone/>
            </a:pPr>
            <a:r>
              <a:rPr lang="en-GB" sz="1700" dirty="0" smtClean="0"/>
              <a:t>After weeks of searching, a small, Egyptian water boy (who was working for Carter) discovered the first step blocking the way to the secret and mysterious tomb. Eventually, after removing piles of rubbish- from previous excavations- Carter walked down a corridor of steps and was face to face with an enormous concrete slab which had a royal stamp on it: something special was inside! Moments later, Carter saw that the tomb may have been broken into by tomb robbers because there was a different coloured concrete on part of the door. </a:t>
            </a:r>
          </a:p>
          <a:p>
            <a:pPr marL="0" indent="0">
              <a:buNone/>
            </a:pPr>
            <a:r>
              <a:rPr lang="en-GB" sz="1700" dirty="0" smtClean="0"/>
              <a:t>“I was devastated at seeing this, and I was worried that Lord Carnavron would be cross,” Carter told reporters. Carnavron had provided lots of money to Carter to find this lost tomb and this mission was to be the last he funded.</a:t>
            </a:r>
          </a:p>
          <a:p>
            <a:pPr marL="0" indent="0">
              <a:buNone/>
            </a:pPr>
            <a:r>
              <a:rPr lang="en-GB" sz="1700" dirty="0" smtClean="0"/>
              <a:t>In the end, Carter, while being watched by Carnavron, decided to use a small pick-axe to make a hole in the concrete wall in order to see what was behind it. Following this, he took a small candle, lit it and poked it inside the whole to see what was there. Within seconds, Carter’s face was one of excitement and relief because inside he saw </a:t>
            </a:r>
            <a:r>
              <a:rPr lang="en-GB" sz="1700" dirty="0"/>
              <a:t>towering, menacing, gilt statues with intricately carved designs encrusted with </a:t>
            </a:r>
            <a:r>
              <a:rPr lang="en-GB" sz="1700" dirty="0" smtClean="0"/>
              <a:t>precious stones; hundreds </a:t>
            </a:r>
            <a:r>
              <a:rPr lang="en-GB" sz="1700" dirty="0"/>
              <a:t>of immaculate, detailed </a:t>
            </a:r>
            <a:r>
              <a:rPr lang="en-GB" sz="1700" dirty="0" smtClean="0"/>
              <a:t>bituminised </a:t>
            </a:r>
            <a:r>
              <a:rPr lang="en-GB" sz="1700" dirty="0"/>
              <a:t>couches that had smiling faces of glass-eyed gods and spirits on the </a:t>
            </a:r>
            <a:r>
              <a:rPr lang="en-GB" sz="1700" dirty="0" smtClean="0"/>
              <a:t>arms and closely </a:t>
            </a:r>
            <a:r>
              <a:rPr lang="en-GB" sz="1700" dirty="0"/>
              <a:t>packed piles of exquisite alabaster vases and boxes which had golden designs studded with gems. </a:t>
            </a:r>
          </a:p>
          <a:p>
            <a:pPr marL="0" indent="0">
              <a:buNone/>
            </a:pPr>
            <a:r>
              <a:rPr lang="en-GB" sz="1700" dirty="0" smtClean="0"/>
              <a:t>“I was thrilled. I was relieved. I found what I always knew was there,” Carter told the journalists. </a:t>
            </a:r>
          </a:p>
          <a:p>
            <a:pPr marL="0" indent="0">
              <a:buNone/>
            </a:pPr>
            <a:r>
              <a:rPr lang="en-GB" sz="1700" dirty="0" smtClean="0"/>
              <a:t>At this moment, Carter is gathering up the treasures preparing them for museums. Back home, the British people are extremely proud of Carter and are having parties in the streets. And as for the water boy? Well he wants to carry on studying and learning about his ancient past!</a:t>
            </a:r>
            <a:endParaRPr lang="en-GB" sz="1700" dirty="0"/>
          </a:p>
        </p:txBody>
      </p:sp>
    </p:spTree>
    <p:extLst>
      <p:ext uri="{BB962C8B-B14F-4D97-AF65-F5344CB8AC3E}">
        <p14:creationId xmlns:p14="http://schemas.microsoft.com/office/powerpoint/2010/main" val="1782406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a:t>After weeks of searching, a small, Egyptian water boy (who was working for Carter) discovered the first step blocking the way to the secret and mysterious tomb. Eventually, after removing piles of rubbish- from previous excavations- Carter walked down a corridor of steps and was face to face with an enormous concrete slab which had a royal stamp on it: something special was inside! Moments later, Carter saw that the tomb may have been broken into by tomb robbers because there was a different coloured concrete on part of the door. </a:t>
            </a:r>
          </a:p>
          <a:p>
            <a:pPr marL="0" indent="0">
              <a:buNone/>
            </a:pPr>
            <a:r>
              <a:rPr lang="en-GB" dirty="0"/>
              <a:t>“I was devastated at seeing this, and I was worried that Lord </a:t>
            </a:r>
            <a:r>
              <a:rPr lang="en-GB" dirty="0" err="1"/>
              <a:t>Carnavron</a:t>
            </a:r>
            <a:r>
              <a:rPr lang="en-GB" dirty="0"/>
              <a:t> would be cross,” Carter told reporters. </a:t>
            </a:r>
            <a:r>
              <a:rPr lang="en-GB" dirty="0" err="1"/>
              <a:t>Carnavron</a:t>
            </a:r>
            <a:r>
              <a:rPr lang="en-GB" dirty="0"/>
              <a:t> had provided lots of money to Carter to find this lost tomb and this mission was to be the last he funded.</a:t>
            </a:r>
          </a:p>
          <a:p>
            <a:pPr marL="0" indent="0">
              <a:buNone/>
            </a:pPr>
            <a:endParaRPr lang="en-GB" dirty="0"/>
          </a:p>
        </p:txBody>
      </p:sp>
    </p:spTree>
    <p:extLst>
      <p:ext uri="{BB962C8B-B14F-4D97-AF65-F5344CB8AC3E}">
        <p14:creationId xmlns:p14="http://schemas.microsoft.com/office/powerpoint/2010/main" val="2592731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marL="0" indent="0">
              <a:buNone/>
            </a:pPr>
            <a:r>
              <a:rPr lang="en-GB" dirty="0"/>
              <a:t>In the end, Carter, while being watched by </a:t>
            </a:r>
            <a:r>
              <a:rPr lang="en-GB" dirty="0" err="1"/>
              <a:t>Carnavron</a:t>
            </a:r>
            <a:r>
              <a:rPr lang="en-GB" dirty="0"/>
              <a:t>, decided to use a small pick-axe to make a hole in the concrete wall in order to see what was behind it. Following this, he took a small candle, lit it and poked it inside the whole to see what was there. Within seconds, Carter’s face was one of excitement and relief because inside he saw towering, menacing, gilt statues with intricately carved designs encrusted with precious stones; hundreds of immaculate, detailed bituminised couches that had smiling faces of glass-eyed gods and spirits on the arms and closely packed piles of exquisite alabaster vases and boxes which had golden designs studded with gems. </a:t>
            </a:r>
          </a:p>
          <a:p>
            <a:pPr marL="0" indent="0">
              <a:buNone/>
            </a:pPr>
            <a:r>
              <a:rPr lang="en-GB" dirty="0"/>
              <a:t>“I was thrilled. I was relieved. I found what I always knew was there,” Carter told the journalists. </a:t>
            </a:r>
          </a:p>
        </p:txBody>
      </p:sp>
    </p:spTree>
    <p:extLst>
      <p:ext uri="{BB962C8B-B14F-4D97-AF65-F5344CB8AC3E}">
        <p14:creationId xmlns:p14="http://schemas.microsoft.com/office/powerpoint/2010/main" val="90659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2139</Words>
  <Application>Microsoft Office PowerPoint</Application>
  <PresentationFormat>On-screen Show (4:3)</PresentationFormat>
  <Paragraphs>229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To use the 4 ‘W’ to write an opening to a newspaper article</vt:lpstr>
      <vt:lpstr>Tut! Tut! King Tutankhamun’s Tomb Discovered. </vt:lpstr>
      <vt:lpstr>Writing the IMPORTANT opening.</vt:lpstr>
      <vt:lpstr>Now embed details.</vt:lpstr>
      <vt:lpstr>Headlines- short, snappy, witty:</vt:lpstr>
      <vt:lpstr>PowerPoint Presentation</vt:lpstr>
      <vt:lpstr>Tut! Tut! King Tutankhamun’s Tomb Discovered. </vt:lpstr>
      <vt:lpstr>PowerPoint Presentation</vt:lpstr>
      <vt:lpstr>PowerPoint Presentation</vt:lpstr>
      <vt:lpstr>PowerPoint Presentation</vt:lpstr>
      <vt:lpstr>Part 1- the find!</vt:lpstr>
      <vt:lpstr>Part 1- the find!</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use the 4 ‘W’ to write an opening to a news paper article</dc:title>
  <dc:creator>hometeacher</dc:creator>
  <cp:lastModifiedBy>Corcoran, Mark</cp:lastModifiedBy>
  <cp:revision>20</cp:revision>
  <cp:lastPrinted>2016-06-14T06:22:02Z</cp:lastPrinted>
  <dcterms:created xsi:type="dcterms:W3CDTF">2016-06-08T16:11:42Z</dcterms:created>
  <dcterms:modified xsi:type="dcterms:W3CDTF">2016-06-14T07:02:42Z</dcterms:modified>
</cp:coreProperties>
</file>